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9.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comments/comment1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2.xml" ContentType="application/vnd.openxmlformats-officedocument.presentationml.comments+xml"/>
  <Override PartName="/ppt/notesSlides/notesSlide47.xml" ContentType="application/vnd.openxmlformats-officedocument.presentationml.notesSlide+xml"/>
  <Override PartName="/ppt/comments/comment13.xml" ContentType="application/vnd.openxmlformats-officedocument.presentationml.comments+xml"/>
  <Override PartName="/ppt/notesSlides/notesSlide48.xml" ContentType="application/vnd.openxmlformats-officedocument.presentationml.notesSlide+xml"/>
  <Override PartName="/ppt/comments/comment14.xml" ContentType="application/vnd.openxmlformats-officedocument.presentationml.comments+xml"/>
  <Override PartName="/ppt/notesSlides/notesSlide49.xml" ContentType="application/vnd.openxmlformats-officedocument.presentationml.notesSlide+xml"/>
  <Override PartName="/ppt/comments/comment15.xml" ContentType="application/vnd.openxmlformats-officedocument.presentationml.comments+xml"/>
  <Override PartName="/ppt/notesSlides/notesSlide50.xml" ContentType="application/vnd.openxmlformats-officedocument.presentationml.notesSlide+xml"/>
  <Override PartName="/ppt/comments/comment16.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17.xml" ContentType="application/vnd.openxmlformats-officedocument.presentationml.comments+xml"/>
  <Override PartName="/ppt/notesSlides/notesSlide53.xml" ContentType="application/vnd.openxmlformats-officedocument.presentationml.notesSlide+xml"/>
  <Override PartName="/ppt/comments/comment18.xml" ContentType="application/vnd.openxmlformats-officedocument.presentationml.comments+xml"/>
  <Override PartName="/ppt/notesSlides/notesSlide54.xml" ContentType="application/vnd.openxmlformats-officedocument.presentationml.notesSlide+xml"/>
  <Override PartName="/ppt/comments/comment19.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4" r:id="rId1"/>
  </p:sldMasterIdLst>
  <p:notesMasterIdLst>
    <p:notesMasterId r:id="rId67"/>
  </p:notesMasterIdLst>
  <p:handoutMasterIdLst>
    <p:handoutMasterId r:id="rId68"/>
  </p:handoutMasterIdLst>
  <p:sldIdLst>
    <p:sldId id="256" r:id="rId2"/>
    <p:sldId id="291" r:id="rId3"/>
    <p:sldId id="313" r:id="rId4"/>
    <p:sldId id="265" r:id="rId5"/>
    <p:sldId id="314" r:id="rId6"/>
    <p:sldId id="292" r:id="rId7"/>
    <p:sldId id="315" r:id="rId8"/>
    <p:sldId id="269" r:id="rId9"/>
    <p:sldId id="316" r:id="rId10"/>
    <p:sldId id="293" r:id="rId11"/>
    <p:sldId id="294" r:id="rId12"/>
    <p:sldId id="317" r:id="rId13"/>
    <p:sldId id="346" r:id="rId14"/>
    <p:sldId id="297" r:id="rId15"/>
    <p:sldId id="308" r:id="rId16"/>
    <p:sldId id="351" r:id="rId17"/>
    <p:sldId id="354" r:id="rId18"/>
    <p:sldId id="356" r:id="rId19"/>
    <p:sldId id="357" r:id="rId20"/>
    <p:sldId id="358" r:id="rId21"/>
    <p:sldId id="359" r:id="rId22"/>
    <p:sldId id="360" r:id="rId23"/>
    <p:sldId id="361" r:id="rId24"/>
    <p:sldId id="380" r:id="rId25"/>
    <p:sldId id="318" r:id="rId26"/>
    <p:sldId id="384" r:id="rId27"/>
    <p:sldId id="310" r:id="rId28"/>
    <p:sldId id="322" r:id="rId29"/>
    <p:sldId id="324" r:id="rId30"/>
    <p:sldId id="325" r:id="rId31"/>
    <p:sldId id="326" r:id="rId32"/>
    <p:sldId id="328" r:id="rId33"/>
    <p:sldId id="319" r:id="rId34"/>
    <p:sldId id="311" r:id="rId35"/>
    <p:sldId id="329" r:id="rId36"/>
    <p:sldId id="331" r:id="rId37"/>
    <p:sldId id="335" r:id="rId38"/>
    <p:sldId id="337" r:id="rId39"/>
    <p:sldId id="364" r:id="rId40"/>
    <p:sldId id="367" r:id="rId41"/>
    <p:sldId id="277" r:id="rId42"/>
    <p:sldId id="321" r:id="rId43"/>
    <p:sldId id="312" r:id="rId44"/>
    <p:sldId id="338" r:id="rId45"/>
    <p:sldId id="287" r:id="rId46"/>
    <p:sldId id="373" r:id="rId47"/>
    <p:sldId id="374" r:id="rId48"/>
    <p:sldId id="349" r:id="rId49"/>
    <p:sldId id="368" r:id="rId50"/>
    <p:sldId id="369" r:id="rId51"/>
    <p:sldId id="370" r:id="rId52"/>
    <p:sldId id="371" r:id="rId53"/>
    <p:sldId id="372" r:id="rId54"/>
    <p:sldId id="382" r:id="rId55"/>
    <p:sldId id="383" r:id="rId56"/>
    <p:sldId id="339" r:id="rId57"/>
    <p:sldId id="340" r:id="rId58"/>
    <p:sldId id="375" r:id="rId59"/>
    <p:sldId id="376" r:id="rId60"/>
    <p:sldId id="341" r:id="rId61"/>
    <p:sldId id="378" r:id="rId62"/>
    <p:sldId id="388" r:id="rId63"/>
    <p:sldId id="385" r:id="rId64"/>
    <p:sldId id="386" r:id="rId65"/>
    <p:sldId id="387" r:id="rId66"/>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319">
          <p15:clr>
            <a:srgbClr val="A4A3A4"/>
          </p15:clr>
        </p15:guide>
        <p15:guide id="2" orient="horz" pos="4319">
          <p15:clr>
            <a:srgbClr val="A4A3A4"/>
          </p15:clr>
        </p15:guide>
        <p15:guide id="3" orient="horz" pos="4161">
          <p15:clr>
            <a:srgbClr val="A4A3A4"/>
          </p15:clr>
        </p15:guide>
        <p15:guide id="4" orient="horz">
          <p15:clr>
            <a:srgbClr val="A4A3A4"/>
          </p15:clr>
        </p15:guide>
        <p15:guide id="5" orient="horz" pos="164">
          <p15:clr>
            <a:srgbClr val="A4A3A4"/>
          </p15:clr>
        </p15:guide>
        <p15:guide id="6" orient="horz" pos="550">
          <p15:clr>
            <a:srgbClr val="A4A3A4"/>
          </p15:clr>
        </p15:guide>
        <p15:guide id="7" orient="horz" pos="1956">
          <p15:clr>
            <a:srgbClr val="A4A3A4"/>
          </p15:clr>
        </p15:guide>
        <p15:guide id="8" orient="horz" pos="4042">
          <p15:clr>
            <a:srgbClr val="A4A3A4"/>
          </p15:clr>
        </p15:guide>
        <p15:guide id="9" pos="5602">
          <p15:clr>
            <a:srgbClr val="A4A3A4"/>
          </p15:clr>
        </p15:guide>
        <p15:guide id="10" pos="2880">
          <p15:clr>
            <a:srgbClr val="A4A3A4"/>
          </p15:clr>
        </p15:guide>
        <p15:guide id="11" pos="158">
          <p15:clr>
            <a:srgbClr val="A4A3A4"/>
          </p15:clr>
        </p15:guide>
        <p15:guide id="12">
          <p15:clr>
            <a:srgbClr val="A4A3A4"/>
          </p15:clr>
        </p15:guide>
        <p15:guide id="13" pos="5759">
          <p15:clr>
            <a:srgbClr val="A4A3A4"/>
          </p15:clr>
        </p15:guide>
      </p15:sldGuideLst>
    </p:ext>
    <p:ext uri="{2D200454-40CA-4A62-9FC3-DE9A4176ACB9}">
      <p15:notesGuideLst xmlns:p15="http://schemas.microsoft.com/office/powerpoint/2012/main">
        <p15:guide id="1" orient="horz" pos="368">
          <p15:clr>
            <a:srgbClr val="A4A3A4"/>
          </p15:clr>
        </p15:guide>
        <p15:guide id="2" pos="215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ago" initials="T" lastIdx="23" clrIdx="0">
    <p:extLst>
      <p:ext uri="{19B8F6BF-5375-455C-9EA6-DF929625EA0E}">
        <p15:presenceInfo xmlns:p15="http://schemas.microsoft.com/office/powerpoint/2012/main" userId="Thiag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3D"/>
    <a:srgbClr val="02354B"/>
    <a:srgbClr val="282828"/>
    <a:srgbClr val="D9D9D9"/>
    <a:srgbClr val="006400"/>
    <a:srgbClr val="BFE1CE"/>
    <a:srgbClr val="666666"/>
    <a:srgbClr val="773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251" autoAdjust="0"/>
  </p:normalViewPr>
  <p:slideViewPr>
    <p:cSldViewPr snapToGrid="0">
      <p:cViewPr varScale="1">
        <p:scale>
          <a:sx n="56" d="100"/>
          <a:sy n="56" d="100"/>
        </p:scale>
        <p:origin x="1746" y="66"/>
      </p:cViewPr>
      <p:guideLst>
        <p:guide orient="horz" pos="2319"/>
        <p:guide orient="horz" pos="4319"/>
        <p:guide orient="horz" pos="4161"/>
        <p:guide orient="horz"/>
        <p:guide orient="horz" pos="164"/>
        <p:guide orient="horz" pos="550"/>
        <p:guide orient="horz" pos="1956"/>
        <p:guide orient="horz" pos="4042"/>
        <p:guide pos="5602"/>
        <p:guide pos="2880"/>
        <p:guide pos="158"/>
        <p:guide/>
        <p:guide pos="5759"/>
      </p:guideLst>
    </p:cSldViewPr>
  </p:slideViewPr>
  <p:notesTextViewPr>
    <p:cViewPr>
      <p:scale>
        <a:sx n="100" d="100"/>
        <a:sy n="100" d="100"/>
      </p:scale>
      <p:origin x="0" y="0"/>
    </p:cViewPr>
  </p:notesTextViewPr>
  <p:notesViewPr>
    <p:cSldViewPr snapToGrid="0">
      <p:cViewPr varScale="1">
        <p:scale>
          <a:sx n="88" d="100"/>
          <a:sy n="88" d="100"/>
        </p:scale>
        <p:origin x="-1716" y="-114"/>
      </p:cViewPr>
      <p:guideLst>
        <p:guide orient="horz" pos="368"/>
        <p:guide pos="215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5-21T12:08:55.340" idx="2">
    <p:pos x="10" y="10"/>
    <p:text>O conteúdo organizado para apresentação deste trabalho está definido em 8 tópicos, baseado na elaboração da dissertação do mesmo, assim como os artigos desenvolvidos no decorrer do mestrado.</p:text>
    <p:extLst mod="1">
      <p:ext uri="{C676402C-5697-4E1C-873F-D02D1690AC5C}">
        <p15:threadingInfo xmlns:p15="http://schemas.microsoft.com/office/powerpoint/2012/main" timeZoneBias="180"/>
      </p:ext>
    </p:extLst>
  </p:cm>
  <p:cm authorId="1" dt="2015-10-14T13:26:29.846" idx="19">
    <p:pos x="10" y="146"/>
    <p:text>O primeiro tópico aborda os objetivos e motivações do desenvolvimento deste trabalho, seguido pelo embasamento bibliográfico inicial, abordando o conceito de RSSF, seu histórico, definições e características que levaram a padronização das comunicações sem fio de baixa potência por meio do protocolo ZigBee, terceiro tópico.</p:text>
    <p:extLst>
      <p:ext uri="{C676402C-5697-4E1C-873F-D02D1690AC5C}">
        <p15:threadingInfo xmlns:p15="http://schemas.microsoft.com/office/powerpoint/2012/main" timeZoneBias="180">
          <p15:parentCm authorId="1" idx="2"/>
        </p15:threadingInfo>
      </p:ext>
    </p:extLst>
  </p:cm>
  <p:cm authorId="1" dt="2015-10-14T13:26:52.616" idx="20">
    <p:pos x="10" y="282"/>
    <p:text>O quarto tópico apresenta o conceito proposto no trabalho de Redes Dinâmicas de Sensores Sem Fio, uma vertente de RSSF com mobilidade dos componentes, aplicações e desafios inerentes a esta tecnologia, e uma classificação de acordo com a mobilidade dos dispositivos na rede.</p:text>
    <p:extLst>
      <p:ext uri="{C676402C-5697-4E1C-873F-D02D1690AC5C}">
        <p15:threadingInfo xmlns:p15="http://schemas.microsoft.com/office/powerpoint/2012/main" timeZoneBias="180">
          <p15:parentCm authorId="1" idx="2"/>
        </p15:threadingInfo>
      </p:ext>
    </p:extLst>
  </p:cm>
  <p:cm authorId="1" dt="2015-10-14T13:29:48.730" idx="21">
    <p:pos x="10" y="418"/>
    <p:text>O quinto tópico, visto como cerne do trabalho apresenta um confrontamento entre as necessidades funcionais de RDSSF de maneira generalizada e as principais características do protocolo ZigBee de modo a verificar a viabilidade de aplicação deste protocolo neste vertente dinâmica de RSSF. Seguindo a análise de viabilidade, é proposto uma metodologia de projeto e desenvolvimento generalizado do protocolo ZigBee em RDSSF, seguido por uma proposta de validação experimental, com intuito de validar os conceitos previamente apresentados, e os resultados da validação experimental; Por fim, s]ao apresemtadas as conclusões obtidas no trabalho.</p:text>
    <p:extLst>
      <p:ext uri="{C676402C-5697-4E1C-873F-D02D1690AC5C}">
        <p15:threadingInfo xmlns:p15="http://schemas.microsoft.com/office/powerpoint/2012/main" timeZoneBias="180">
          <p15:parentCm authorId="1" idx="2"/>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5-05-22T09:36:11.665" idx="17">
    <p:pos x="10" y="10"/>
    <p:text>Procedimento específico de troca de mensagens (comunicação) entre os dispositivos que compõem a rede sem fio ZigBee, abrangendo situações específicas e críticas de RDSSF, de forma a permitir frequentes entradas e saídas dos dispositivos na rede, descoberta dinâmica de rotas (links), transmissão e recepção de dados entre dispositivos na rede.
Para facilitar o entendimento da metodologia de aplicação do protocolo ZigBee em RDSSF, esta foi baseado no modelo de comunicações ponto-a-ponto, comunicação diretas entre os módulos ZigBee.</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5-05-22T09:37:14.244" idx="18">
    <p:pos x="10" y="10"/>
    <p:text>Modelo de comunicações ponto-a-ponto:
Comunicação Intermitente entre seus módulos ZC e ZEDs por meio de comunicações de salto único (single hop).
Neste modelo, o ZC se movimenta entre as áreas de cobertura dos dispositivos ZEDs, expandindo assim a extensão de cobertura da RSSF, com processo otimizado de coleta de dados através de um sistema inteligente de comunicação sem fio.
Quando sob a mesma área de cobertura, os ZEDs transmitem ao ZC os dados acumulados (qndo possuem uma lógica de armazenamento de dados) ou simplesmente o dado de leitura atual do sensor (leitura pontual, qndo não possuem est. de armaz. de dados). Os ZEDs são preparados para suportar comunicação intermitente com o ZC, permanecendo fora da rede ZigBee por tempo indeterminado, sem causar prejuízo a coleta de dados.
Analogia a aplicações de smart metering, com dispositivo coletor acoplado a um transporte coletivo com trajeto planejado.</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5-05-21T12:23:04.825" idx="4">
    <p:pos x="10" y="10"/>
    <p:text>A origem da pesquisa em RSSF remonta a um projeto da Agência de Defesa dos Estados Unidos, na década de 80, em um programa denominado Redes de Sensores Distribuídos, com intuito de detecção de submarinos soviéticos por meio de uma rede de ultrasonares. A pesquisa evoluiu, assim como avanços tecnológicos nas áreas de sistemas embarcados, miniaturização de sensores, redução de tamanho em microprocessadores etc., levando ao conceito atual de Redes de Sensores Sem Fio.
A doutora Chiari Buratti, pesquisadora da universidade de Bologna, Itália, e referência mundial na área, apresenta a seguinte definição para RSSF: ...
Em síntese, RSSF podem ser definidos como sistemas com capacidade de monitoramento, processamento e transmissão de informações em links de comunicações sem fio, de forma flexível e com capacidade de tomada de decisões inteligentes, em uma vasta gama de aplicações.</p:text>
    <p:extLst mod="1">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5-05-21T12:35:59.053" idx="8">
    <p:pos x="10" y="10"/>
    <p:text>Uma vez que o conceito de mobilidade presente em RDSSF pode referir-se aos diversos componentes da rede, é proposto neste trabalho o estudo de classificação de RDSSF de acordo com o movimento dos componentes da rede, criando assim diversas situações em que cada componente se encontre móvel com diferentes perspectivas.
A primeira topologia de RDSSF classificada é dado pela RDSSF com coordenador móvel. Nesta situação, tal como no trabalho proposto por Barrientos de Monitoramento de Geadas, o nó coordenador é disposto em algum equipamento ou dispositivo móvel (drone), que assegura a comunicação entre grupos dispersos de sensores localizados em diferentes áreas, e posteriormente retransmitindo estes dados para uma estação base.
A segunda topologia de classificação de RDSSF é dada por nós sensores móveis. Nesta situação, um ou mais nós sensor é alocado em dispositivos móveis (carros), que percorrem o fenômeno de análise (trânsito), comunicam-se entre si intermitentemente, e retransmitem estes dados a uma estação base fixa.
Por fim, uma situação de maior complexidade, é dado quanto todos os componentes da rede se encontram em mobilidade, tanto o nó coordenador como os nós-sensores em movimento.</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5-05-21T12:52:42.485" idx="11">
    <p:pos x="10" y="10"/>
    <p:text>Tipos de dispositivos está relacionado a qtd e capacidade de tarefas que um dispositivo ZigBee pode assumir.
São dois os tipos: FFD e RFD.
Está definição está atrelada a característica de FUNCIONALIDADE e ASSOCIAÇÂO do dispositivo na rede.
Em síntese, o FFD possui uma pilha de instruções completa em suas camadas e pode-se associar com qualquer outro dispositivo na rede. É denominado nó pai
Enquanto o RDF possui funções limitadas em suas camadas da pilha, e apenas pode-se associar com dispositivos FFD. É denominado nó filho.
Para entrar em rede ZigBee estes dispositivos devem ser pré-configurados em um dos papéis existente de atribuição:
Coordenador, Roteador ou Dispositivo Final.
Cabe aqui ressaltar que os dispositivos que carregam o protocolo ZigBee podem ser pré-configurados em qualquer um dos três tipos de papel de atribuição de rede, respeitando sempre a regra de um único coordenador para cada PAN. A pré-configuração e escolha dos papéis dos dispositivos na rede é realizada com a gravação de firmware nos módulos ZigBee, ajustando os principais parâmetros e modo de operação dos módulos.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5-05-21T12:57:16.425" idx="12">
    <p:pos x="10" y="10"/>
    <p:text>Outra funcionalidade, ou característica do protocolo ZigBee é o gerenciamento de dados que trafegam pela rede por meio de suas topologias de rede.
Esta função está incumbida, ou atrelada, a camada de nível mais baixo do protocolo ZigBee, que é a camada de rede, e ela pode assumir duas topologias estabelecidas pelo protocolo: topologia Estrela e a topologia em rede Mesh.
A topologia Estrela é assumida quando a disposição dos dispositivos na rede é de baixa complexidade, ou seja, existem apenas comunicação de salto único, sem retransmissão de dados e comunicação direta com o ZC.
Por outro lado, a topologia em rede Mesh é assumida quando a disposição dos dispositivos na rede é de média e/ou alta complexidade, apresentando comunicações em múltiplos saltos. Ou seja, existem dispositivos roteadores na rede, realizando comunicação indireta entre os dipositivos sensores e o ZC..
Em ambas as topologias, são exigidos certos requisitos de comunicação, devido as especificações dos componentes.</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5-05-21T13:02:29.182" idx="13">
    <p:pos x="10" y="10"/>
    <p:text>De acordo com a arquitetura na qual foi desenvolvido, o protocolo ZigBee visa aplicações que necessitam de baixo consumo de energia.
Desta maneira, as especificações elétricas favorecem o consumo otimizado de energia nos módulos sensores.
Adicionalmente, os módulos ZigBee de dispositivos finais apresentam um recurso próprio de redução de consumo energético: o modo sleep, solução para economia de energia, onde os módulos consumo alguns poucos microampères a fim de manter o mínimo funcionamento.
Neste caso, pode-se perguntar se o modo sleep pode ser prejudicial a aplicações de RDSSFs, uma vez que o módulo sensor pode encontrar dormindo, em modo sleep, quando o módulo coordenador esteja próximo. O protocolo ZigBee se preveni deste problema, realizando sondagens periódicas dos módulos (pollings).
Ressalta-se aqui a publicação de um artigo no Congresso ISA 2013 (no ano que entrei no Mestrado), sobra proposta de otimização energética em aplicação de automação agropecuária utilizando redes ZigBee.</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5-05-21T13:10:44.241" idx="14">
    <p:pos x="10" y="10"/>
    <p:text>Roteamento, ou descoberta de rota, é o processo de identificar um caminho para um endereço destino cuja rota é desconhecida.
Algoritmo AODV – Vetor de distância sob demanda – Ad-Hoc On Demand Distance Vector – “Inundar a rede com frames até chegar ao endereço de destino”.
Exemplo de descoberta de rota para comunicação entre o nó coordenador da rede e um nó espacialmente distante deste.
Coordenador em vermelho (0), nó de destino de pacote de dados, azul (8). Nó em vermelho é o coordenador da rede, nós em azul são dispositivos roteadores (possuem a capacidade de retransmissão de dados) e nós em cinza são dispositivos finais).
Através do algoritmo embarcado no protocolo, o coordenador cria uma entrada de descoberta de rota em uma tabela.
Um frame de pedido de rota é gerada e transmitido em broadcast (generalizado), para todos os nós que estão em seu alcance de comunicação (nós vizinhos). Neste frame contém a identificação do pedido, o nó de origem da solicitação do pedido (fonte), o nó anterior que transmitiu o frame (caminho) e o endereço do nó destino (dest).
Após receberem o RREQ, os nós vizinhos retransmitem em broadcast o frame para seus nós vizinhos.
A retransmissão continua se propagando através da rede, modificando apenas o valor do último nó anterior que transmitiu o frame.
O processo se propaga até o nó destino receber o frame RREQ. O nó de destino cria, então um frame de comando de resposta a rota (RREP) e transmite de volta como um frame unicast (direcionado), direcionado ao nó anterior que enviou o frame para ele. O frame de resposta a rota é propagado em transmissão unicast até alcançar novamente o nó que originou a solicitação de rota.
Isto termina o processo de descoberta de rota.
Cabe aqui ressaltar que após o procedimento de solicitação e resposta da rota, as entradas de descoberta de rota em todos os nós são expiradas após 10 segundos. Esta temporização das entradas de descoberta de rota nos nós permite o dinamismo de entrada e saída de nós na rede. Se um nó sair da rede, ele não participará no novo processo de descoberta de rota;</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5-05-22T09:11:02.113" idx="16">
    <p:pos x="10" y="10"/>
    <p:text>Confrontar os recursos presentes do protocolo ZigBee com as necessidades funcionais de RDSSF;
No quesito de GERENCIAMENTO DE ENERGIA, o protocolo ZigBee apresenta um RECURSO BEM DESENVOLVIDO de HIBERNAÇÃO dos módulos sensores (MODO SLEEP), capaz de reduzir consideravelmente o consumo de energia dos módulos terminais (end-devices) e operar com VERIFICAÇÕES TEMPORÁRIAS de qualquer SOLICITAÇÃO de um nó pai.
Este recurso se mostra como ponto positivo de aplicação do ZigBee em RDSSF, uma vez que, enquanto o dispositivo móvel estiver fora do alcance de comunicação com os demais dispositivos, estes poderão permanecer em estado de baixo consumo de energia com verificação temporária da presença do dispositivo móvel com alguma solicitação.
Auto-organização: funcionalidade essencial, requisito na aplicação de RDSSF. O protocolo ZigBee atende com satisfação, por meio de seus mecanismos de roteamento, baseado no algoritmo de AODV, formação, descoberta e ingresso a rede, permitindo a reorganização dos componentes de acordo com a mobilidade dos nós dinâmicos, reestruturação das rotas de dados, constante associação, dissociação e re-associação dos componentes na rede.
Confiabilidade: satisfatório padrão de encriptação de dados prevenindo a vulnerabilidade de redes sem fio;
Coexistência: mecanismos que permitem o bloqueio de interferência de outros dispositivos que operem na mesma faixa de frequência do ZigBee;
Heterogeneidade: flexibilidade; adaptações para atender a aplicação em desenvolvimento;
Máxima associação: está definida pelo parâtero de número de filhos restantes por dispositos. Este parâmetro acaba impondo certa limitação de RSSF estáticas de grande porte e AGLOMERAÇÂO (cluster), onde diversos nós sensores se comunicam com um nó central ao mesmo tempo. Em RDSSF, os parâmetros apresentados pelo padrão ZigBee INDIFEREM na aplicação e atendem com satisfação, desde que não atinjam estes valores, até pq o número limite de nós na rede é bem vasto.
Auto-reparação: funcionamento da rede mesmo quando o nó coordenador não está presente ou apresenta falha, não é atendido pelo padrão ZigBee.
Limitação: nó coordenador móvel.
Em síntese, o protocolo ZigBee trata de maneira satisfatória os quesitos de gerenciamento de energia, auto-organização, confiabilidade, coexistência e heterogeneidade.
O critério de associações permissíveis por dispositivo apresenta suas limitações, conforme apresentado, e o quesito de auto-reparação, define a limitação de operação do protocolo ZigBee em RDSSFs apenas com coordenador móvel.</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5-05-22T09:11:02.113" idx="16">
    <p:pos x="10" y="10"/>
    <p:text>Confrontar os recursos presentes do protocolo ZigBee com as necessidades funcionais de RDSSF;
No quesito de GERENCIAMENTO DE ENERGIA, o protocolo ZigBee apresenta um RECURSO BEM DESENVOLVIDO de HIBERNAÇÃO dos módulos sensores (MODO SLEEP), capaz de reduzir consideravelmente o consumo de energia dos módulos terminais (end-devices) e operar com VERIFICAÇÕES TEMPORÁRIAS de qualquer SOLICITAÇÃO de um nó pai.
Este recurso se mostra como ponto positivo de aplicação do ZigBee em RDSSF, uma vez que, enquanto o dispositivo móvel estiver fora do alcance de comunicação com os demais dispositivos, estes poderão permanecer em estado de baixo consumo de energia com verificação temporária da presença do dispositivo móvel com alguma solicitação.
Auto-organização: funcionalidade essencial, requisito na aplicação de RDSSF. O protocolo ZigBee atende com satisfação, por meio de seus mecanismos de roteamento, baseado no algoritmo de AODV, formação, descoberta e ingresso a rede, permitindo a reorganização dos componentes de acordo com a mobilidade dos nós dinâmicos, reestruturação das rotas de dados, constante associação, dissociação e re-associação dos componentes na rede.
Confiabilidade: satisfatório padrão de encriptação de dados prevenindo a vulnerabilidade de redes sem fio;
Coexistência: mecanismos que permitem o bloqueio de interferência de outros dispositivos que operem na mesma faixa de frequência do ZigBee;
Heterogeneidade: flexibilidade; adaptações para atender a aplicação em desenvolvimento;
Máxima associação: está definida pelo parâtero de número de filhos restantes por dispositos. Este parâmetro acaba impondo certa limitação de RSSF estáticas de grande porte e AGLOMERAÇÂO (cluster), onde diversos nós sensores se comunicam com um nó central ao mesmo tempo. Em RDSSF, os parâmetros apresentados pelo padrão ZigBee INDIFEREM na aplicação e atendem com satisfação, desde que não atinjam estes valores, até pq o número limite de nós na rede é bem vasto.
Auto-reparação: funcionamento da rede mesmo quando o nó coordenador não está presente ou apresenta falha, não é atendido pelo padrão ZigBee.
Limitação: nó coordenador móvel.
Em síntese, o protocolo ZigBee trata de maneira satisfatória os quesitos de gerenciamento de energia, auto-organização, confiabilidade, coexistência e heterogeneidade.
O critério de associações permissíveis por dispositivo apresenta suas limitações, conforme apresentado, e o quesito de auto-reparação, define a limitação de operação do protocolo ZigBee em RDSSFs apenas com coordenador móvel.</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5-21T12:18:27.239" idx="3">
    <p:pos x="10" y="10"/>
    <p:text>Este trabalho propõe o estudo aprofundado de uma tecnologia emergente denominada Redes Dinâmicas de Sensores Sem Fio, com os objetivos de realizar a análise de viabilidade de aplicação do protocolo ZigBee em RDSSFs, desenvolver uma metodologia de projeto e desenvolvimento de redes ZigBee dinâmicas e realizar uma validação experimental desta metodologia proposta através da implementação real de uma RDSSF utilizando dispositivos ZigBee.
Como será apresentado no trabalho, a proposta de conciliar uma tecnologia emergente com um protocolo promissor gera uma cadeia de facilidades e benefícios no campo de aplicações de RSSF. Será visto que uma grandes vantagens desta tecnologia emergente, na vertente dinâmica de RSSF, é a quebra do paradigma da limitação da cobertura das RSSFs estáticas, permitindo a exploração de RDSSF através de um protocolo padronizado e de baixo custo. Destaca-se também a utilização do protocolo ZigBee, por apresentação grande aceitação mundial, uma alternativa para o desenvolvimento de protocolos específicos de soluções pontuais e proprietárias. Por fim, a utilização de uma solução generalizada permite a flexibilidade para adaptação na aplicação; caso o desenvolver venha a necessitar de alterações no projeto, a utilização de um protocolo pronto facilitaria a adaptação se comparada a um protocolo desenvolvido para uma solução pontual e específica.</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5-21T12:23:04.825" idx="4">
    <p:pos x="10" y="10"/>
    <p:text>A origem da pesquisa em RSSF remonta a um projeto da Agência de Defesa dos Estados Unidos, na década de 80, em um programa denominado Redes de Sensores Distribuídos, com intuito de detecção de submarinos soviéticos por meio de uma rede de ultrasonares. A pesquisa evoluiu, assim como avanços tecnológicos nas áreas de sistemas embarcados, miniaturização de sensores, redução de tamanho em microprocessadores etc., levando ao conceito atual de Redes de Sensores Sem Fio.
A doutora Chiari Buratti, pesquisadora da universidade de Bologna, Itália, e referência mundial na área, apresenta a seguinte definição para RSSF: ...
Em síntese, RSSF podem ser definidos como sistemas com capacidade de monitoramento, processamento e transmissão de informações em links de comunicações sem fio, de forma flexível e com capacidade de tomada de decisões inteligentes, em uma vasta gama de aplicações.</p:text>
    <p:extLst mod="1">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5-21T12:28:08.852" idx="5">
    <p:pos x="10" y="10"/>
    <p:text>As particularidades e evolução das RSSFs tornaram necessário uma série de exigências para os protocolos de comunicação, de maneira a padronizar e garantir certos requisitos.
Dessa maneira o Cômite 802 do IEEE, se reuniu em meados do início do século XXI para desenvolver e publicar o conjunto de especificações para redes sem fio de área pessoal, criando em 2003 a primeira versão do protocolo IEEE 802.15.4.</p:text>
    <p:extLst mod="1">
      <p:ext uri="{C676402C-5697-4E1C-873F-D02D1690AC5C}">
        <p15:threadingInfo xmlns:p15="http://schemas.microsoft.com/office/powerpoint/2012/main" timeZoneBias="180"/>
      </p:ext>
    </p:extLst>
  </p:cm>
  <p:cm authorId="1" dt="2015-10-14T15:25:48.256" idx="22">
    <p:pos x="10" y="146"/>
    <p:text>Em outubro de 2004, através da associação de diversas empresas focadas no desenvolvimento de um protocolo de comunicação sem fio padrão para automação, criou-se a ZigBee Alliance, com intuito de desenvolvimento de um protocolo de baixo custo de implementação, alta confiabilidade, elevada autonomia de bateria com foco em aplicações de baixa potência, como RSSFs.</p:text>
    <p:extLst>
      <p:ext uri="{C676402C-5697-4E1C-873F-D02D1690AC5C}">
        <p15:threadingInfo xmlns:p15="http://schemas.microsoft.com/office/powerpoint/2012/main" timeZoneBias="180">
          <p15:parentCm authorId="1" idx="5"/>
        </p15:threadingInfo>
      </p:ext>
    </p:extLst>
  </p:cm>
  <p:cm authorId="1" dt="2015-10-14T15:26:02.966" idx="23">
    <p:pos x="10" y="282"/>
    <p:text>O objetivo principal desta aliança de mais de 200 empresas é tornar o padrão ZigBee em um sistema de comunicação eletrônica sem fio para o setor de automação compatível independente da empresa que produza o circuito, sendo um padrão interoperável, robusto e prático.</p:text>
    <p:extLst>
      <p:ext uri="{C676402C-5697-4E1C-873F-D02D1690AC5C}">
        <p15:threadingInfo xmlns:p15="http://schemas.microsoft.com/office/powerpoint/2012/main" timeZoneBias="18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5-21T12:31:58.545" idx="6">
    <p:pos x="10" y="10"/>
    <p:text>Com o advento do protocolo ZigBee, em meados dos anos 2000, o conceito de aplicação de RSSF se tornou mais claro, possibilitando o desenvolvimento de novas aplicações na área. Nos últimos anos, a tecnologia de RSSF tem atraído crescente atenção dos meios acadêmico e industrial devido a seu enorme potencial em diversos campos de aplicação. Atualmente, em grande partes dos estudos de RSSF, a rede é assumida a abranger um grande número de dispositivos sensores dispersos sobre uma área de interesse, formando uma rede de comunicação em múltiplos saltos. O objetivo primário de uma RSSF é juntar dados relevantes de seu ambiente em análise e transmiti-los a um nó central.
Uma nova vertente de RSSF, abordada neste trabalho, e desenvolvida em uma nova gama de aplicações, procura otimizar as RSSFs estáticas, reduzindo a qtd. de dispositivos da rede, o que reduz o custo de desenvolvimento da aplicação, com a técnica de mobilidade dos nós da rede.</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5-05-21T12:34:17.475" idx="7">
    <p:pos x="10" y="10"/>
    <p:text>Um diverso conjunto de aplicações para RDSSFs, envolvendo diferentes campos, tem se apresentado nos últimos anos.
Na área militar, pode-se criar um RDSSF com alocação de um dispositivo em um drone, por exemplo, para monitoramento de linhas inimigas, verificação da situação de tropas aliadas. Na medicina, RDSSF permitem a medição dinâmica sem fio de parâmetros fisiológicos de pacientes, relatando em tempo real ao médico quando alguns parâmetros estão alterados. Na agricultura, RDSSFs podem ser utilizadas para monitorar condições climáticas de diferentes zonas de grandes áreas de cultiva e levar estes parâmetros remotamente até uma estação central de controle. Em grande centros urbanos, nós sensores podem ser alocados em veículos para transmitir entre si as condições de trânsito, criando uma rede móvel veicular, melhorando as condições de tráfego, prevenção de acidente etc.</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5-05-21T12:40:17.770" idx="9">
    <p:pos x="10" y="10"/>
    <p:text>Enfim, chegamos no cerne do trabalho: analisar se é possível e viável utilizar um protocolo já padronizado, de baixo custo, de grande aceitação mundial, nas aplicações desta vertente dinâmica de RSSFs.
Quais os desafios?
Por que não utilizar um protocolo já padronizado...</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5-05-21T12:41:59.466" idx="10">
    <p:pos x="10" y="10"/>
    <p:text>Como primeiro passo da análise, serão avaliados as principais necessidades ou requisitos funcionais que as RDSSF apresentam:
Gerenciamento de energia: sendo dispositivos portáteis e móveis, muitas vezes com recursos limitados de energia, os componentes da RDSSF devem gerenciar o consumo de potência, de modo a prolongar o período de operação e consumo de bateria;
Auto-organização: devido a mobilidade dos componentes e a dinâmica da rede (entrada e saída frequente de nós da rede), os dispositivos devem se auto organizam na rede, de maneira que se conectam automaticamente, sem a necessidade do usuário de criá-la. Da mesma maneira, com a mobilidade dos nós, estes reorganizam as rotas de dados e apoiam as tarefas de construção da topologia de rede. Cada nó da RDSSF deve ser capaz de associar, dissociar e re-associar da rede sempre que necessário;
Confiabilidade: devem existir mecanismos ativos na rede para transferências de dados de forma confiável e que se criem rapidamente os links de comunicação entre os nós;
Heterogeneidade: os nós das RDSSFs possam ser dispositivos com diferentes características;
Associações Permissíveis: o número máximo de associação de nós vizinhos para cada componente da rede deve ser elevado de tal maneira que se permita a conexão instantânea com um grande número de componentes;
Auto-reparação: a rede funciona mesmo quando o nó controlador sai da rede ou tiver uma falha;
Coexistência: capacidade de dispositivos sem fio de diferentes tecnologias poderem operar perto uns dos outros sem interferência na mesma faixa de frequência;</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5-05-22T09:11:02.113" idx="16">
    <p:pos x="10" y="10"/>
    <p:text>Confrontar os recursos presentes do protocolo ZigBee com as necessidades funcionais de RDSSF;
No quesito de GERENCIAMENTO DE ENERGIA, o protocolo ZigBee apresenta um RECURSO BEM DESENVOLVIDO de HIBERNAÇÃO dos módulos sensores (MODO SLEEP), capaz de reduzir consideravelmente o consumo de energia dos módulos terminais (end-devices) e operar com VERIFICAÇÕES TEMPORÁRIAS de qualquer SOLICITAÇÃO de um nó pai.
Este recurso se mostra como ponto positivo de aplicação do ZigBee em RDSSF, uma vez que, enquanto o dispositivo móvel estiver fora do alcance de comunicação com os demais dispositivos, estes poderão permanecer em estado de baixo consumo de energia com verificação temporária da presença do dispositivo móvel com alguma solicitação.
Auto-organização: funcionalidade essencial, requisito na aplicação de RDSSF. O protocolo ZigBee atende com satisfação, por meio de seus mecanismos de roteamento, baseado no algoritmo de AODV, formação, descoberta e ingresso a rede, permitindo a reorganização dos componentes de acordo com a mobilidade dos nós dinâmicos, reestruturação das rotas de dados, constante associação, dissociação e re-associação dos componentes na rede.
Confiabilidade: satisfatório padrão de encriptação de dados prevenindo a vulnerabilidade de redes sem fio;
Coexistência: mecanismos que permitem o bloqueio de interferência de outros dispositivos que operem na mesma faixa de frequência do ZigBee;
Heterogeneidade: flexibilidade; adaptações para atender a aplicação em desenvolvimento;
Máxima associação: está definida pelo parâtero de número de filhos restantes por dispositos. Este parâmetro acaba impondo certa limitação de RSSF estáticas de grande porte e AGLOMERAÇÂO (cluster), onde diversos nós sensores se comunicam com um nó central ao mesmo tempo. Em RDSSF, os parâmetros apresentados pelo padrão ZigBee INDIFEREM na aplicação e atendem com satisfação, desde que não atinjam estes valores, até pq o número limite de nós na rede é bem vasto.
Auto-reparação: funcionamento da rede mesmo quando o nó coordenador não está presente ou apresenta falha, não é atendido pelo padrão ZigBee.
Limitação: nó coordenador móvel.
Em síntese, o protocolo ZigBee trata de maneira satisfatória os quesitos de gerenciamento de energia, auto-organização, confiabilidade, coexistência e heterogeneidade.
O critério de associações permissíveis por dispositivo apresenta suas limitações, conforme apresentado, e o quesito de auto-reparação, define a limitação de operação do protocolo ZigBee em RDSSFs apenas com coordenador móvel.</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bwMode="gray">
          <a:xfrm>
            <a:off x="0" y="287338"/>
            <a:ext cx="6119813" cy="215900"/>
          </a:xfrm>
          <a:prstGeom prst="rect">
            <a:avLst/>
          </a:prstGeom>
        </p:spPr>
        <p:txBody>
          <a:bodyPr vert="horz" lIns="0" tIns="0" rIns="0" bIns="0" rtlCol="0" anchor="b" anchorCtr="0"/>
          <a:lstStyle>
            <a:lvl1pPr algn="l" fontAlgn="auto">
              <a:spcBef>
                <a:spcPts val="0"/>
              </a:spcBef>
              <a:spcAft>
                <a:spcPts val="0"/>
              </a:spcAft>
              <a:defRPr sz="700" baseline="0" dirty="0">
                <a:solidFill>
                  <a:srgbClr val="404547"/>
                </a:solidFill>
                <a:latin typeface="+mn-lt"/>
                <a:cs typeface="+mn-cs"/>
              </a:defRPr>
            </a:lvl1pPr>
          </a:lstStyle>
          <a:p>
            <a:pPr>
              <a:defRPr/>
            </a:pPr>
            <a:endParaRPr lang="en-US"/>
          </a:p>
        </p:txBody>
      </p:sp>
      <p:sp>
        <p:nvSpPr>
          <p:cNvPr id="7" name="Date Placeholder 2"/>
          <p:cNvSpPr>
            <a:spLocks noGrp="1"/>
          </p:cNvSpPr>
          <p:nvPr>
            <p:ph type="dt" idx="1"/>
          </p:nvPr>
        </p:nvSpPr>
        <p:spPr bwMode="gray">
          <a:xfrm>
            <a:off x="6156325" y="287338"/>
            <a:ext cx="2987675" cy="215900"/>
          </a:xfrm>
          <a:prstGeom prst="rect">
            <a:avLst/>
          </a:prstGeom>
        </p:spPr>
        <p:txBody>
          <a:bodyPr vert="horz" lIns="0" tIns="0" rIns="0" bIns="0" rtlCol="0" anchor="b" anchorCtr="0"/>
          <a:lstStyle>
            <a:lvl1pPr algn="r" fontAlgn="auto">
              <a:spcBef>
                <a:spcPts val="0"/>
              </a:spcBef>
              <a:spcAft>
                <a:spcPts val="0"/>
              </a:spcAft>
              <a:defRPr sz="700" baseline="0" smtClean="0">
                <a:solidFill>
                  <a:srgbClr val="404547"/>
                </a:solidFill>
                <a:latin typeface="+mn-lt"/>
                <a:cs typeface="+mn-cs"/>
              </a:defRPr>
            </a:lvl1pPr>
          </a:lstStyle>
          <a:p>
            <a:pPr>
              <a:defRPr/>
            </a:pPr>
            <a:fld id="{1F9DEA48-910B-479A-9BAE-DBB3A85A5E1F}" type="datetimeFigureOut">
              <a:rPr lang="en-US"/>
              <a:pPr>
                <a:defRPr/>
              </a:pPr>
              <a:t>10/21/2015</a:t>
            </a:fld>
            <a:endParaRPr lang="en-US"/>
          </a:p>
        </p:txBody>
      </p:sp>
      <p:sp>
        <p:nvSpPr>
          <p:cNvPr id="8" name="Footer Placeholder 5"/>
          <p:cNvSpPr>
            <a:spLocks noGrp="1"/>
          </p:cNvSpPr>
          <p:nvPr>
            <p:ph type="ftr" sz="quarter" idx="2"/>
          </p:nvPr>
        </p:nvSpPr>
        <p:spPr bwMode="gray">
          <a:xfrm>
            <a:off x="0" y="6642100"/>
            <a:ext cx="7956550" cy="215900"/>
          </a:xfrm>
          <a:prstGeom prst="rect">
            <a:avLst/>
          </a:prstGeom>
        </p:spPr>
        <p:txBody>
          <a:bodyPr vert="horz" lIns="0" tIns="0" rIns="0" bIns="0" rtlCol="0" anchor="b" anchorCtr="0"/>
          <a:lstStyle>
            <a:lvl1pPr algn="l" fontAlgn="auto">
              <a:spcBef>
                <a:spcPts val="0"/>
              </a:spcBef>
              <a:spcAft>
                <a:spcPts val="0"/>
              </a:spcAft>
              <a:defRPr sz="700" baseline="0" dirty="0">
                <a:solidFill>
                  <a:srgbClr val="404547"/>
                </a:solidFill>
                <a:latin typeface="+mn-lt"/>
                <a:cs typeface="+mn-cs"/>
              </a:defRPr>
            </a:lvl1pPr>
          </a:lstStyle>
          <a:p>
            <a:pPr>
              <a:defRPr/>
            </a:pPr>
            <a:endParaRPr lang="en-US"/>
          </a:p>
        </p:txBody>
      </p:sp>
    </p:spTree>
    <p:extLst>
      <p:ext uri="{BB962C8B-B14F-4D97-AF65-F5344CB8AC3E}">
        <p14:creationId xmlns:p14="http://schemas.microsoft.com/office/powerpoint/2010/main" val="549405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1"/>
          <p:cNvSpPr>
            <a:spLocks noGrp="1"/>
          </p:cNvSpPr>
          <p:nvPr>
            <p:ph type="hdr" sz="quarter"/>
          </p:nvPr>
        </p:nvSpPr>
        <p:spPr bwMode="gray">
          <a:xfrm>
            <a:off x="0" y="287338"/>
            <a:ext cx="6119813" cy="215900"/>
          </a:xfrm>
          <a:prstGeom prst="rect">
            <a:avLst/>
          </a:prstGeom>
        </p:spPr>
        <p:txBody>
          <a:bodyPr vert="horz" lIns="0" tIns="0" rIns="0" bIns="0" rtlCol="0" anchor="b" anchorCtr="0"/>
          <a:lstStyle>
            <a:lvl1pPr algn="l" fontAlgn="auto">
              <a:spcBef>
                <a:spcPts val="0"/>
              </a:spcBef>
              <a:spcAft>
                <a:spcPts val="0"/>
              </a:spcAft>
              <a:defRPr sz="700" baseline="0" dirty="0">
                <a:solidFill>
                  <a:srgbClr val="282828"/>
                </a:solidFill>
                <a:latin typeface="+mn-lt"/>
                <a:cs typeface="+mn-cs"/>
              </a:defRPr>
            </a:lvl1pPr>
          </a:lstStyle>
          <a:p>
            <a:pPr>
              <a:defRPr/>
            </a:pPr>
            <a:endParaRPr lang="en-US"/>
          </a:p>
        </p:txBody>
      </p:sp>
      <p:sp>
        <p:nvSpPr>
          <p:cNvPr id="9" name="Date Placeholder 2"/>
          <p:cNvSpPr>
            <a:spLocks noGrp="1"/>
          </p:cNvSpPr>
          <p:nvPr>
            <p:ph type="dt" idx="1"/>
          </p:nvPr>
        </p:nvSpPr>
        <p:spPr bwMode="gray">
          <a:xfrm>
            <a:off x="6156325" y="287338"/>
            <a:ext cx="2987675" cy="215900"/>
          </a:xfrm>
          <a:prstGeom prst="rect">
            <a:avLst/>
          </a:prstGeom>
        </p:spPr>
        <p:txBody>
          <a:bodyPr vert="horz" lIns="0" tIns="0" rIns="0" bIns="0" rtlCol="0" anchor="b" anchorCtr="0"/>
          <a:lstStyle>
            <a:lvl1pPr algn="r" fontAlgn="auto">
              <a:spcBef>
                <a:spcPts val="0"/>
              </a:spcBef>
              <a:spcAft>
                <a:spcPts val="0"/>
              </a:spcAft>
              <a:defRPr sz="700" baseline="0" smtClean="0">
                <a:solidFill>
                  <a:srgbClr val="282828"/>
                </a:solidFill>
                <a:latin typeface="+mn-lt"/>
                <a:cs typeface="+mn-cs"/>
              </a:defRPr>
            </a:lvl1pPr>
          </a:lstStyle>
          <a:p>
            <a:pPr>
              <a:defRPr/>
            </a:pPr>
            <a:fld id="{7B9536A6-6A09-4F78-B531-92897E24E56D}" type="datetimeFigureOut">
              <a:rPr lang="en-US"/>
              <a:pPr>
                <a:defRPr/>
              </a:pPr>
              <a:t>10/21/2015</a:t>
            </a:fld>
            <a:endParaRPr lang="en-US" dirty="0"/>
          </a:p>
        </p:txBody>
      </p:sp>
      <p:sp>
        <p:nvSpPr>
          <p:cNvPr id="10" name="Slide Image Placeholder 3"/>
          <p:cNvSpPr>
            <a:spLocks noGrp="1" noRot="1" noChangeAspect="1"/>
          </p:cNvSpPr>
          <p:nvPr>
            <p:ph type="sldImg" idx="2"/>
          </p:nvPr>
        </p:nvSpPr>
        <p:spPr bwMode="gray">
          <a:xfrm>
            <a:off x="0" y="576263"/>
            <a:ext cx="3240088" cy="2430462"/>
          </a:xfrm>
          <a:prstGeom prst="rect">
            <a:avLst/>
          </a:prstGeom>
          <a:noFill/>
          <a:ln w="6350">
            <a:solidFill>
              <a:srgbClr val="404547"/>
            </a:solidFill>
          </a:ln>
        </p:spPr>
        <p:txBody>
          <a:bodyPr vert="horz" lIns="91440" tIns="45720" rIns="91440" bIns="45720" rtlCol="0" anchor="ctr"/>
          <a:lstStyle/>
          <a:p>
            <a:pPr lvl="0"/>
            <a:endParaRPr lang="en-US" noProof="0"/>
          </a:p>
        </p:txBody>
      </p:sp>
      <p:sp>
        <p:nvSpPr>
          <p:cNvPr id="11" name="Notes Placeholder 4"/>
          <p:cNvSpPr>
            <a:spLocks noGrp="1"/>
          </p:cNvSpPr>
          <p:nvPr>
            <p:ph type="body" sz="quarter" idx="3"/>
          </p:nvPr>
        </p:nvSpPr>
        <p:spPr bwMode="gray">
          <a:xfrm>
            <a:off x="3419475" y="576263"/>
            <a:ext cx="5724525" cy="5940425"/>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Footer Placeholder 5"/>
          <p:cNvSpPr>
            <a:spLocks noGrp="1"/>
          </p:cNvSpPr>
          <p:nvPr>
            <p:ph type="ftr" sz="quarter" idx="4"/>
          </p:nvPr>
        </p:nvSpPr>
        <p:spPr bwMode="gray">
          <a:xfrm>
            <a:off x="0" y="6642100"/>
            <a:ext cx="7956550" cy="215900"/>
          </a:xfrm>
          <a:prstGeom prst="rect">
            <a:avLst/>
          </a:prstGeom>
        </p:spPr>
        <p:txBody>
          <a:bodyPr vert="horz" lIns="0" tIns="0" rIns="0" bIns="0" rtlCol="0" anchor="b" anchorCtr="0"/>
          <a:lstStyle>
            <a:lvl1pPr algn="l" fontAlgn="auto">
              <a:spcBef>
                <a:spcPts val="0"/>
              </a:spcBef>
              <a:spcAft>
                <a:spcPts val="0"/>
              </a:spcAft>
              <a:defRPr sz="700" baseline="0" dirty="0">
                <a:solidFill>
                  <a:srgbClr val="282828"/>
                </a:solidFill>
                <a:latin typeface="+mn-lt"/>
                <a:cs typeface="+mn-cs"/>
              </a:defRPr>
            </a:lvl1pPr>
          </a:lstStyle>
          <a:p>
            <a:pPr>
              <a:defRPr/>
            </a:pPr>
            <a:endParaRPr lang="en-US"/>
          </a:p>
        </p:txBody>
      </p:sp>
      <p:sp>
        <p:nvSpPr>
          <p:cNvPr id="13" name="Slide Number Placeholder 6"/>
          <p:cNvSpPr>
            <a:spLocks noGrp="1"/>
          </p:cNvSpPr>
          <p:nvPr>
            <p:ph type="sldNum" sz="quarter" idx="5"/>
          </p:nvPr>
        </p:nvSpPr>
        <p:spPr bwMode="gray">
          <a:xfrm>
            <a:off x="7991475" y="6642100"/>
            <a:ext cx="1152525" cy="215900"/>
          </a:xfrm>
          <a:prstGeom prst="rect">
            <a:avLst/>
          </a:prstGeom>
        </p:spPr>
        <p:txBody>
          <a:bodyPr vert="horz" wrap="square" lIns="0" tIns="0" rIns="0" bIns="0" numCol="1" anchor="b" anchorCtr="0" compatLnSpc="1">
            <a:prstTxWarp prst="textNoShape">
              <a:avLst/>
            </a:prstTxWarp>
          </a:bodyPr>
          <a:lstStyle>
            <a:lvl1pPr algn="r">
              <a:defRPr sz="1000">
                <a:solidFill>
                  <a:srgbClr val="282828"/>
                </a:solidFill>
                <a:latin typeface="Arial" panose="020B0604020202020204" pitchFamily="34" charset="0"/>
              </a:defRPr>
            </a:lvl1pPr>
          </a:lstStyle>
          <a:p>
            <a:fld id="{57F5064B-EE16-4B7F-9C7E-F434A5B194E6}" type="slidenum">
              <a:rPr lang="en-US" altLang="pt-BR"/>
              <a:pPr/>
              <a:t>‹nº›</a:t>
            </a:fld>
            <a:endParaRPr lang="en-US" altLang="pt-BR"/>
          </a:p>
        </p:txBody>
      </p:sp>
      <p:cxnSp>
        <p:nvCxnSpPr>
          <p:cNvPr id="16" name="Straight Connector 15"/>
          <p:cNvCxnSpPr/>
          <p:nvPr/>
        </p:nvCxnSpPr>
        <p:spPr bwMode="gray">
          <a:xfrm>
            <a:off x="0" y="3348038"/>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0" y="3749675"/>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gray">
          <a:xfrm>
            <a:off x="0" y="4151313"/>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0" y="4554538"/>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0" y="4956175"/>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gray">
          <a:xfrm>
            <a:off x="0" y="5357813"/>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0" y="5759450"/>
            <a:ext cx="3240088" cy="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135127"/>
      </p:ext>
    </p:extLst>
  </p:cSld>
  <p:clrMap bg1="lt1" tx1="dk1" bg2="lt2" tx2="dk2" accent1="accent1" accent2="accent2" accent3="accent3" accent4="accent4" accent5="accent5" accent6="accent6" hlink="hlink" folHlink="folHlink"/>
  <p:notesStyle>
    <a:lvl1pPr algn="l" defTabSz="225425" rtl="0" fontAlgn="base">
      <a:lnSpc>
        <a:spcPct val="85000"/>
      </a:lnSpc>
      <a:spcBef>
        <a:spcPts val="600"/>
      </a:spcBef>
      <a:spcAft>
        <a:spcPts val="300"/>
      </a:spcAft>
      <a:defRPr sz="1000" kern="1200">
        <a:solidFill>
          <a:srgbClr val="282828"/>
        </a:solidFill>
        <a:latin typeface="+mn-lt"/>
        <a:ea typeface="+mn-ea"/>
        <a:cs typeface="+mn-cs"/>
      </a:defRPr>
    </a:lvl1pPr>
    <a:lvl2pPr marL="225425" indent="-225425" algn="l" defTabSz="225425" rtl="0" fontAlgn="base">
      <a:lnSpc>
        <a:spcPct val="85000"/>
      </a:lnSpc>
      <a:spcBef>
        <a:spcPts val="600"/>
      </a:spcBef>
      <a:spcAft>
        <a:spcPts val="300"/>
      </a:spcAft>
      <a:buBlip>
        <a:blip r:embed="rId2"/>
      </a:buBlip>
      <a:defRPr sz="1000" kern="1200">
        <a:solidFill>
          <a:srgbClr val="282828"/>
        </a:solidFill>
        <a:latin typeface="+mn-lt"/>
        <a:ea typeface="+mn-ea"/>
        <a:cs typeface="+mn-cs"/>
      </a:defRPr>
    </a:lvl2pPr>
    <a:lvl3pPr marL="452438" indent="-225425" algn="l" defTabSz="225425" rtl="0" fontAlgn="base">
      <a:lnSpc>
        <a:spcPct val="85000"/>
      </a:lnSpc>
      <a:spcBef>
        <a:spcPts val="300"/>
      </a:spcBef>
      <a:spcAft>
        <a:spcPts val="300"/>
      </a:spcAft>
      <a:buBlip>
        <a:blip r:embed="rId2"/>
      </a:buBlip>
      <a:defRPr sz="1000" kern="1200">
        <a:solidFill>
          <a:srgbClr val="282828"/>
        </a:solidFill>
        <a:latin typeface="+mn-lt"/>
        <a:ea typeface="+mn-ea"/>
        <a:cs typeface="+mn-cs"/>
      </a:defRPr>
    </a:lvl3pPr>
    <a:lvl4pPr marL="679450" indent="-225425" algn="l" defTabSz="225425" rtl="0" fontAlgn="base">
      <a:lnSpc>
        <a:spcPct val="85000"/>
      </a:lnSpc>
      <a:spcBef>
        <a:spcPts val="300"/>
      </a:spcBef>
      <a:spcAft>
        <a:spcPts val="300"/>
      </a:spcAft>
      <a:buBlip>
        <a:blip r:embed="rId2"/>
      </a:buBlip>
      <a:defRPr sz="1000" kern="1200">
        <a:solidFill>
          <a:srgbClr val="282828"/>
        </a:solidFill>
        <a:latin typeface="+mn-lt"/>
        <a:ea typeface="+mn-ea"/>
        <a:cs typeface="+mn-cs"/>
      </a:defRPr>
    </a:lvl4pPr>
    <a:lvl5pPr marL="225425" indent="-225425" algn="l" defTabSz="225425" rtl="0" fontAlgn="base">
      <a:lnSpc>
        <a:spcPct val="85000"/>
      </a:lnSpc>
      <a:spcBef>
        <a:spcPts val="600"/>
      </a:spcBef>
      <a:spcAft>
        <a:spcPts val="300"/>
      </a:spcAft>
      <a:buFont typeface="Arial" panose="020B0604020202020204" pitchFamily="34" charset="0"/>
      <a:buAutoNum type="arabicPeriod"/>
      <a:defRPr sz="1000" kern="1200">
        <a:solidFill>
          <a:srgbClr val="282828"/>
        </a:solidFill>
        <a:latin typeface="+mn-lt"/>
        <a:ea typeface="+mn-ea"/>
        <a:cs typeface="+mn-cs"/>
      </a:defRPr>
    </a:lvl5pPr>
    <a:lvl6pPr marL="453600" indent="-226800" algn="l" defTabSz="914400" rtl="0" eaLnBrk="1" latinLnBrk="0" hangingPunct="1">
      <a:lnSpc>
        <a:spcPct val="85000"/>
      </a:lnSpc>
      <a:spcBef>
        <a:spcPts val="300"/>
      </a:spcBef>
      <a:spcAft>
        <a:spcPts val="300"/>
      </a:spcAft>
      <a:buFont typeface="+mj-lt"/>
      <a:buAutoNum type="alphaLcParenR"/>
      <a:defRPr sz="1000" kern="1200">
        <a:solidFill>
          <a:srgbClr val="404547"/>
        </a:solidFill>
        <a:latin typeface="+mn-lt"/>
        <a:ea typeface="+mn-ea"/>
        <a:cs typeface="+mn-cs"/>
      </a:defRPr>
    </a:lvl6pPr>
    <a:lvl7pPr marL="226800" indent="-226800" algn="l" defTabSz="914400" rtl="0" eaLnBrk="1" latinLnBrk="0" hangingPunct="1">
      <a:lnSpc>
        <a:spcPct val="85000"/>
      </a:lnSpc>
      <a:spcBef>
        <a:spcPts val="600"/>
      </a:spcBef>
      <a:spcAft>
        <a:spcPts val="300"/>
      </a:spcAft>
      <a:buFontTx/>
      <a:buBlip>
        <a:blip r:embed="rId3"/>
      </a:buBlip>
      <a:defRPr sz="1000" kern="1200">
        <a:solidFill>
          <a:srgbClr val="404547"/>
        </a:solidFill>
        <a:latin typeface="+mn-lt"/>
        <a:ea typeface="+mn-ea"/>
        <a:cs typeface="+mn-cs"/>
      </a:defRPr>
    </a:lvl7pPr>
    <a:lvl8pPr marL="453600" indent="-226800" algn="l" defTabSz="914400" rtl="0" eaLnBrk="1" latinLnBrk="0" hangingPunct="1">
      <a:lnSpc>
        <a:spcPct val="85000"/>
      </a:lnSpc>
      <a:spcBef>
        <a:spcPts val="300"/>
      </a:spcBef>
      <a:spcAft>
        <a:spcPts val="300"/>
      </a:spcAft>
      <a:buFontTx/>
      <a:buBlip>
        <a:blip r:embed="rId3"/>
      </a:buBlip>
      <a:defRPr sz="1000" kern="1200">
        <a:solidFill>
          <a:srgbClr val="404547"/>
        </a:solidFill>
        <a:latin typeface="+mn-lt"/>
        <a:ea typeface="+mn-ea"/>
        <a:cs typeface="+mn-cs"/>
      </a:defRPr>
    </a:lvl8pPr>
    <a:lvl9pPr marL="680400" indent="-226800" algn="l" defTabSz="914400" rtl="0" eaLnBrk="1" latinLnBrk="0" hangingPunct="1">
      <a:lnSpc>
        <a:spcPct val="85000"/>
      </a:lnSpc>
      <a:spcBef>
        <a:spcPts val="300"/>
      </a:spcBef>
      <a:spcAft>
        <a:spcPts val="300"/>
      </a:spcAft>
      <a:buFontTx/>
      <a:buBlip>
        <a:blip r:embed="rId3"/>
      </a:buBlip>
      <a:defRPr sz="1000" kern="1200">
        <a:solidFill>
          <a:srgbClr val="404547"/>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3795"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Dando início</a:t>
            </a:r>
            <a:r>
              <a:rPr lang="pt-BR" altLang="pt-BR" baseline="0" dirty="0" smtClean="0"/>
              <a:t> a apresentação do trabalho </a:t>
            </a:r>
            <a:r>
              <a:rPr lang="pt-BR" altLang="pt-BR" baseline="0" dirty="0" err="1" smtClean="0"/>
              <a:t>entitulado</a:t>
            </a:r>
            <a:r>
              <a:rPr lang="pt-BR" altLang="pt-BR" baseline="0" dirty="0" smtClean="0"/>
              <a:t> “...”</a:t>
            </a:r>
            <a:endParaRPr lang="pt-BR" altLang="pt-BR" dirty="0" smtClean="0"/>
          </a:p>
        </p:txBody>
      </p:sp>
      <p:sp>
        <p:nvSpPr>
          <p:cNvPr id="33796"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96E632D-4F06-4975-B544-6B6FC138C2CC}" type="slidenum">
              <a:rPr lang="pt-BR" altLang="pt-BR">
                <a:solidFill>
                  <a:srgbClr val="282828"/>
                </a:solidFill>
                <a:latin typeface="Arial" panose="020B0604020202020204" pitchFamily="34" charset="0"/>
              </a:rPr>
              <a:pPr/>
              <a:t>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280277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096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baseline="0" dirty="0" smtClean="0"/>
              <a:t>Com o advento do protocolo </a:t>
            </a:r>
            <a:r>
              <a:rPr lang="pt-BR" altLang="pt-BR" baseline="0" dirty="0" err="1" smtClean="0"/>
              <a:t>ZigBee</a:t>
            </a:r>
            <a:r>
              <a:rPr lang="pt-BR" altLang="pt-BR" baseline="0" dirty="0" smtClean="0"/>
              <a:t> no início do séc. XXI, o </a:t>
            </a:r>
            <a:r>
              <a:rPr lang="pt-BR" altLang="pt-BR" i="0" baseline="0" dirty="0" err="1" smtClean="0"/>
              <a:t>onceito</a:t>
            </a:r>
            <a:r>
              <a:rPr lang="pt-BR" altLang="pt-BR" i="0" baseline="0" dirty="0" smtClean="0"/>
              <a:t> </a:t>
            </a:r>
            <a:r>
              <a:rPr lang="pt-BR" altLang="pt-BR" i="0" baseline="0" dirty="0" smtClean="0"/>
              <a:t>de </a:t>
            </a:r>
            <a:r>
              <a:rPr lang="pt-BR" altLang="pt-BR" i="0" baseline="0" dirty="0" smtClean="0"/>
              <a:t>RSSF </a:t>
            </a:r>
            <a:r>
              <a:rPr lang="pt-BR" altLang="pt-BR" i="0" baseline="0" dirty="0" smtClean="0"/>
              <a:t>tem se </a:t>
            </a:r>
            <a:r>
              <a:rPr lang="pt-BR" altLang="pt-BR" i="0" baseline="0" dirty="0" smtClean="0"/>
              <a:t>tornado </a:t>
            </a:r>
            <a:r>
              <a:rPr lang="pt-BR" altLang="pt-BR" i="0" baseline="0" dirty="0" smtClean="0"/>
              <a:t>mais claro, recebendo mais atenção dos meios acadêmico e industrial, e p</a:t>
            </a:r>
            <a:r>
              <a:rPr lang="pt-BR" altLang="pt-BR" baseline="0" dirty="0" smtClean="0"/>
              <a:t>ossibilitando o </a:t>
            </a:r>
            <a:r>
              <a:rPr lang="pt-BR" altLang="pt-BR" baseline="0" dirty="0" err="1" smtClean="0"/>
              <a:t>desenv</a:t>
            </a:r>
            <a:r>
              <a:rPr lang="pt-BR" altLang="pt-BR" baseline="0" dirty="0" smtClean="0"/>
              <a:t>. de diversas aplicações na área.</a:t>
            </a:r>
          </a:p>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i="0" baseline="0" dirty="0" smtClean="0"/>
              <a:t>Atualmente, em grande parte dos </a:t>
            </a:r>
            <a:r>
              <a:rPr lang="pt-BR" altLang="pt-BR" i="0" baseline="0" dirty="0" smtClean="0"/>
              <a:t>estudos e aplicações de </a:t>
            </a:r>
            <a:r>
              <a:rPr lang="pt-BR" altLang="pt-BR" i="0" baseline="0" dirty="0" err="1" smtClean="0"/>
              <a:t>RSSFs</a:t>
            </a:r>
            <a:r>
              <a:rPr lang="pt-BR" altLang="pt-BR" i="0" baseline="0" dirty="0" smtClean="0"/>
              <a:t>, a rede é assumida </a:t>
            </a:r>
            <a:r>
              <a:rPr lang="pt-BR" altLang="pt-BR" i="0" baseline="0" dirty="0" smtClean="0"/>
              <a:t>a possuir...</a:t>
            </a:r>
          </a:p>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i="0" baseline="0" dirty="0" smtClean="0"/>
              <a:t>Por outro lado, estudos e aplicações </a:t>
            </a:r>
            <a:r>
              <a:rPr lang="pt-BR" altLang="pt-BR" i="0" baseline="0" dirty="0" smtClean="0"/>
              <a:t>recentes têm proposto a </a:t>
            </a:r>
            <a:r>
              <a:rPr lang="pt-BR" altLang="pt-BR" i="0" baseline="0" dirty="0" smtClean="0"/>
              <a:t>ELIMINAÇÃO </a:t>
            </a:r>
            <a:r>
              <a:rPr lang="pt-BR" altLang="pt-BR" i="0" baseline="0" dirty="0" smtClean="0"/>
              <a:t>de grande quantidade de nós retransmissores de dados e usufruído da possibilidade de mobilidade dos componentes.</a:t>
            </a:r>
          </a:p>
        </p:txBody>
      </p:sp>
      <p:sp>
        <p:nvSpPr>
          <p:cNvPr id="4096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26D02F5-B5C5-45F2-A5AF-C711BAAD5F0B}" type="slidenum">
              <a:rPr lang="pt-BR" altLang="pt-BR">
                <a:solidFill>
                  <a:srgbClr val="282828"/>
                </a:solidFill>
                <a:latin typeface="Arial" panose="020B0604020202020204" pitchFamily="34" charset="0"/>
              </a:rPr>
              <a:pPr/>
              <a:t>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260829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096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baseline="0" dirty="0" err="1" smtClean="0"/>
              <a:t>Antonio</a:t>
            </a:r>
            <a:r>
              <a:rPr lang="pt-BR" altLang="pt-BR" baseline="0" dirty="0" smtClean="0"/>
              <a:t> </a:t>
            </a:r>
            <a:r>
              <a:rPr lang="pt-BR" altLang="pt-BR" baseline="0" dirty="0" err="1" smtClean="0"/>
              <a:t>Barrientos</a:t>
            </a:r>
            <a:r>
              <a:rPr lang="pt-BR" altLang="pt-BR" baseline="0" dirty="0" smtClean="0"/>
              <a:t> – Centro de </a:t>
            </a:r>
            <a:r>
              <a:rPr lang="pt-BR" altLang="pt-BR" baseline="0" dirty="0" err="1" smtClean="0"/>
              <a:t>Automatica</a:t>
            </a:r>
            <a:r>
              <a:rPr lang="pt-BR" altLang="pt-BR" baseline="0" dirty="0" smtClean="0"/>
              <a:t> e </a:t>
            </a:r>
            <a:r>
              <a:rPr lang="pt-BR" altLang="pt-BR" baseline="0" dirty="0" err="1" smtClean="0"/>
              <a:t>Robotica</a:t>
            </a:r>
            <a:r>
              <a:rPr lang="pt-BR" altLang="pt-BR" baseline="0" dirty="0" smtClean="0"/>
              <a:t> – Universidade Politécnica de Madrid, Espanha – Sistema de Monitoramento de Geadas em Vinicultura, por meio de sensores distribuídos em parcelas fragmentadas de vinhedos – Leitura realizada por um </a:t>
            </a:r>
            <a:r>
              <a:rPr lang="pt-BR" altLang="pt-BR" baseline="0" dirty="0" err="1" smtClean="0"/>
              <a:t>drone</a:t>
            </a:r>
            <a:r>
              <a:rPr lang="pt-BR" altLang="pt-BR" baseline="0" dirty="0" smtClean="0"/>
              <a:t> </a:t>
            </a:r>
            <a:r>
              <a:rPr lang="pt-BR" altLang="pt-BR" baseline="0" dirty="0" err="1" smtClean="0"/>
              <a:t>quadrotor</a:t>
            </a:r>
            <a:r>
              <a:rPr lang="pt-BR" altLang="pt-BR" baseline="0" dirty="0" smtClean="0"/>
              <a:t>.</a:t>
            </a:r>
          </a:p>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baseline="0" dirty="0" smtClean="0"/>
              <a:t>Prof. </a:t>
            </a:r>
            <a:r>
              <a:rPr lang="pt-BR" altLang="pt-BR" baseline="0" dirty="0" err="1" smtClean="0"/>
              <a:t>Eylem</a:t>
            </a:r>
            <a:r>
              <a:rPr lang="pt-BR" altLang="pt-BR" baseline="0" dirty="0" smtClean="0"/>
              <a:t> </a:t>
            </a:r>
            <a:r>
              <a:rPr lang="pt-BR" altLang="pt-BR" baseline="0" dirty="0" err="1" smtClean="0"/>
              <a:t>Ekici</a:t>
            </a:r>
            <a:r>
              <a:rPr lang="pt-BR" altLang="pt-BR" baseline="0" dirty="0" smtClean="0"/>
              <a:t> – Universidade de Ohio - monitoramento de linhas inimigas, verificação da situação de tropas aliadas.</a:t>
            </a:r>
          </a:p>
          <a:p>
            <a:pPr marL="0" marR="0" indent="0" algn="l" defTabSz="225425" rtl="0" eaLnBrk="1" fontAlgn="base" latinLnBrk="0" hangingPunct="1">
              <a:lnSpc>
                <a:spcPct val="85000"/>
              </a:lnSpc>
              <a:spcBef>
                <a:spcPts val="600"/>
              </a:spcBef>
              <a:spcAft>
                <a:spcPts val="300"/>
              </a:spcAft>
              <a:buClrTx/>
              <a:buSzTx/>
              <a:buFontTx/>
              <a:buNone/>
              <a:tabLst/>
              <a:defRPr/>
            </a:pPr>
            <a:endParaRPr lang="pt-BR" altLang="pt-BR" baseline="0" dirty="0" smtClean="0"/>
          </a:p>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baseline="0" dirty="0" smtClean="0"/>
              <a:t>Agricultura: monitorar condições climáticas de diferentes zonas de grandes áreas de cultiva e levar estes parâmetros remotamente até uma estação central de controle.</a:t>
            </a:r>
          </a:p>
          <a:p>
            <a:r>
              <a:rPr lang="pt-BR" altLang="pt-BR" baseline="0" dirty="0" smtClean="0"/>
              <a:t>Medicina: medição sem fio em tempo real de parâmetros fisiológicos de pacientes, relatando em tempo real ao médico quando alguns parâmetros estão alterados.</a:t>
            </a:r>
          </a:p>
          <a:p>
            <a:r>
              <a:rPr lang="pt-BR" altLang="pt-BR" baseline="0" dirty="0" smtClean="0"/>
              <a:t>Em grande centros urbanos: nós alocados em veículos para transmitir entre si as condições de trânsito, criando uma rede móvel veicular, melhorando as condições de tráfego, prevenção de acidente etc.</a:t>
            </a:r>
          </a:p>
          <a:p>
            <a:pPr marL="0" marR="0" indent="0" algn="l" defTabSz="225425" rtl="0" eaLnBrk="1" fontAlgn="base" latinLnBrk="0" hangingPunct="1">
              <a:lnSpc>
                <a:spcPct val="85000"/>
              </a:lnSpc>
              <a:spcBef>
                <a:spcPts val="600"/>
              </a:spcBef>
              <a:spcAft>
                <a:spcPts val="300"/>
              </a:spcAft>
              <a:buClrTx/>
              <a:buSzTx/>
              <a:buFontTx/>
              <a:buNone/>
              <a:tabLst/>
              <a:defRPr/>
            </a:pPr>
            <a:endParaRPr lang="pt-BR" altLang="pt-BR" baseline="0" dirty="0" smtClean="0"/>
          </a:p>
          <a:p>
            <a:endParaRPr lang="pt-BR" altLang="pt-BR" baseline="0" dirty="0" smtClean="0"/>
          </a:p>
          <a:p>
            <a:endParaRPr lang="pt-BR" altLang="pt-BR" dirty="0" smtClean="0"/>
          </a:p>
        </p:txBody>
      </p:sp>
      <p:sp>
        <p:nvSpPr>
          <p:cNvPr id="4096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26D02F5-B5C5-45F2-A5AF-C711BAAD5F0B}" type="slidenum">
              <a:rPr lang="pt-BR" altLang="pt-BR">
                <a:solidFill>
                  <a:srgbClr val="282828"/>
                </a:solidFill>
                <a:latin typeface="Arial" panose="020B0604020202020204" pitchFamily="34" charset="0"/>
              </a:rPr>
              <a:pPr/>
              <a:t>10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166795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i="0" baseline="0" dirty="0" smtClean="0"/>
              <a:t>O quinto tópico apresenta um confrontamento entre as necessidades funcionais de RDSSF e as principais características do protocolo </a:t>
            </a:r>
            <a:r>
              <a:rPr lang="pt-BR" altLang="pt-BR" i="1" baseline="0" dirty="0" err="1" smtClean="0"/>
              <a:t>ZigBee</a:t>
            </a:r>
            <a:r>
              <a:rPr lang="pt-BR" altLang="pt-BR" i="0" baseline="0" dirty="0" smtClean="0"/>
              <a:t> de modo a verificar a viabilidade de aplicação deste protocolo neste vertente dinâmica de RSSF.</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11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26051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i="0" baseline="0" dirty="0" smtClean="0"/>
              <a:t>Para realizar o desenvolvimento de </a:t>
            </a:r>
            <a:r>
              <a:rPr lang="pt-BR" altLang="pt-BR" i="0" baseline="0" dirty="0" smtClean="0"/>
              <a:t>qualquer </a:t>
            </a:r>
            <a:r>
              <a:rPr lang="pt-BR" altLang="pt-BR" i="0" baseline="0" dirty="0" smtClean="0"/>
              <a:t>aplicação de RSSF, é necessário, primeiramente, estabelecer um meio de comunicação (links) entre os dispositivos da </a:t>
            </a:r>
            <a:r>
              <a:rPr lang="pt-BR" altLang="pt-BR" i="0" baseline="0" dirty="0" smtClean="0"/>
              <a:t>rede.</a:t>
            </a:r>
          </a:p>
          <a:p>
            <a:r>
              <a:rPr lang="pt-BR" altLang="pt-BR" i="0" baseline="0" dirty="0" smtClean="0"/>
              <a:t>Este </a:t>
            </a:r>
            <a:r>
              <a:rPr lang="pt-BR" altLang="pt-BR" i="0" baseline="0" dirty="0" smtClean="0"/>
              <a:t>meio pode ser criado a partir do zero, por meio de uma solução de desenvolvimento do </a:t>
            </a:r>
            <a:r>
              <a:rPr lang="pt-BR" altLang="pt-BR" i="0" baseline="0" dirty="0" smtClean="0"/>
              <a:t>usuário, </a:t>
            </a:r>
            <a:r>
              <a:rPr lang="pt-BR" altLang="pt-BR" i="0" baseline="0" dirty="0" smtClean="0"/>
              <a:t>o qual definimos como uma solução proprietária e pontual (específica para aquela </a:t>
            </a:r>
            <a:r>
              <a:rPr lang="pt-BR" altLang="pt-BR" i="0" baseline="0" dirty="0" smtClean="0"/>
              <a:t>aplicação e não possui interoperabilidade com outras soluções).</a:t>
            </a:r>
            <a:endParaRPr lang="pt-BR" altLang="pt-BR" i="0" baseline="0" dirty="0" smtClean="0"/>
          </a:p>
          <a:p>
            <a:r>
              <a:rPr lang="pt-BR" altLang="pt-BR" i="0" baseline="0" dirty="0" smtClean="0"/>
              <a:t>Outra vertente, ou possibilidade de se estabelecer este meio de comunicação entre os dispositivos da rede, é utilizar um protocolo de comunicação sem fio já existente e padronizado, como por exemplo, o </a:t>
            </a:r>
            <a:r>
              <a:rPr lang="pt-BR" altLang="pt-BR" i="0" baseline="0" dirty="0" smtClean="0"/>
              <a:t>padrão </a:t>
            </a:r>
            <a:r>
              <a:rPr lang="pt-BR" altLang="pt-BR" i="0" baseline="0" dirty="0" err="1" smtClean="0"/>
              <a:t>ZigBee</a:t>
            </a:r>
            <a:r>
              <a:rPr lang="pt-BR" altLang="pt-BR" i="0" baseline="0" dirty="0" smtClean="0"/>
              <a:t>.</a:t>
            </a:r>
          </a:p>
          <a:p>
            <a:r>
              <a:rPr lang="pt-BR" altLang="pt-BR" i="0" baseline="0" dirty="0" smtClean="0"/>
              <a:t>Ou seja, entre outras facilidades, a </a:t>
            </a:r>
            <a:r>
              <a:rPr lang="pt-BR" altLang="pt-BR" i="0" baseline="0" dirty="0" smtClean="0"/>
              <a:t>principal vantagem de se utilizar o </a:t>
            </a:r>
            <a:r>
              <a:rPr lang="pt-BR" altLang="pt-BR" i="0" baseline="0" dirty="0" err="1" smtClean="0"/>
              <a:t>ZigBee</a:t>
            </a:r>
            <a:r>
              <a:rPr lang="pt-BR" altLang="pt-BR" i="0" baseline="0" dirty="0" smtClean="0"/>
              <a:t> para aplicações de </a:t>
            </a:r>
            <a:r>
              <a:rPr lang="pt-BR" altLang="pt-BR" i="0" baseline="0" dirty="0" smtClean="0"/>
              <a:t>RSSF é a interoperabilidade dos componentes.</a:t>
            </a:r>
            <a:endParaRPr lang="pt-BR" altLang="pt-BR" i="0" baseline="0" dirty="0" smtClean="0"/>
          </a:p>
          <a:p>
            <a:r>
              <a:rPr lang="pt-BR" altLang="pt-BR" i="0" baseline="0" dirty="0" smtClean="0"/>
              <a:t>Ok. Para RSSF, vimos que é vantajoso a utilização do </a:t>
            </a:r>
            <a:r>
              <a:rPr lang="pt-BR" altLang="pt-BR" i="0" baseline="0" dirty="0" err="1" smtClean="0"/>
              <a:t>ZigBee</a:t>
            </a:r>
            <a:r>
              <a:rPr lang="pt-BR" altLang="pt-BR" i="0" baseline="0" dirty="0" smtClean="0"/>
              <a:t>. Mas, e para RDSSF?</a:t>
            </a:r>
          </a:p>
          <a:p>
            <a:r>
              <a:rPr lang="pt-BR" altLang="pt-BR" i="0" baseline="0" dirty="0" smtClean="0"/>
              <a:t>Essa análise busca verificar exatamente </a:t>
            </a:r>
            <a:r>
              <a:rPr lang="pt-BR" altLang="pt-BR" i="0" baseline="0" dirty="0" smtClean="0"/>
              <a:t>a viabilidade de utilização </a:t>
            </a:r>
            <a:r>
              <a:rPr lang="pt-BR" altLang="pt-BR" i="0" baseline="0" dirty="0" smtClean="0"/>
              <a:t>o padrão </a:t>
            </a:r>
            <a:r>
              <a:rPr lang="pt-BR" altLang="pt-BR" i="0" baseline="0" dirty="0" err="1" smtClean="0"/>
              <a:t>ZigBee</a:t>
            </a:r>
            <a:r>
              <a:rPr lang="pt-BR" altLang="pt-BR" i="0" baseline="0" dirty="0" smtClean="0"/>
              <a:t> para aplicações de </a:t>
            </a:r>
            <a:r>
              <a:rPr lang="pt-BR" altLang="pt-BR" i="0" baseline="0" dirty="0" err="1" smtClean="0"/>
              <a:t>RDSSFs</a:t>
            </a:r>
            <a:r>
              <a:rPr lang="pt-BR" altLang="pt-BR" i="0" baseline="0" dirty="0" smtClean="0"/>
              <a:t> de maneira generalizada.</a:t>
            </a:r>
            <a:endParaRPr lang="pt-BR" altLang="pt-BR" i="0" baseline="0" dirty="0" smtClean="0"/>
          </a:p>
          <a:p>
            <a:r>
              <a:rPr lang="pt-BR" altLang="pt-BR" i="0" baseline="0" dirty="0" smtClean="0"/>
              <a:t>Para isto, são confrontadas as necessidades funcionais de </a:t>
            </a:r>
            <a:r>
              <a:rPr lang="pt-BR" altLang="pt-BR" i="0" baseline="0" dirty="0" err="1" smtClean="0"/>
              <a:t>RDSSFs</a:t>
            </a:r>
            <a:r>
              <a:rPr lang="pt-BR" altLang="pt-BR" i="0" baseline="0" dirty="0" smtClean="0"/>
              <a:t> (ou seja, os desafios desta tecnologia).. E as funcionalidades existentes no protocolo </a:t>
            </a:r>
            <a:r>
              <a:rPr lang="pt-BR" altLang="pt-BR" i="0" baseline="0" dirty="0" err="1" smtClean="0"/>
              <a:t>ZigBee</a:t>
            </a:r>
            <a:r>
              <a:rPr lang="pt-BR" altLang="pt-BR" i="0" baseline="0" dirty="0" smtClean="0"/>
              <a:t> (ou, os seus recursos).</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319990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Primeiramente, analisaremos </a:t>
            </a:r>
            <a:r>
              <a:rPr lang="pt-BR" sz="1000" b="0" kern="1200" dirty="0" smtClean="0">
                <a:solidFill>
                  <a:srgbClr val="282828"/>
                </a:solidFill>
                <a:effectLst/>
                <a:latin typeface="+mn-lt"/>
                <a:ea typeface="+mn-ea"/>
                <a:cs typeface="+mn-cs"/>
              </a:rPr>
              <a:t>as </a:t>
            </a:r>
            <a:r>
              <a:rPr lang="pt-BR" sz="1000" b="0" kern="1200" dirty="0" smtClean="0">
                <a:solidFill>
                  <a:srgbClr val="282828"/>
                </a:solidFill>
                <a:effectLst/>
                <a:latin typeface="+mn-lt"/>
                <a:ea typeface="+mn-ea"/>
                <a:cs typeface="+mn-cs"/>
              </a:rPr>
              <a:t>necessidades </a:t>
            </a:r>
            <a:r>
              <a:rPr lang="pt-BR" sz="1000" b="0" kern="1200" dirty="0" smtClean="0">
                <a:solidFill>
                  <a:srgbClr val="282828"/>
                </a:solidFill>
                <a:effectLst/>
                <a:latin typeface="+mn-lt"/>
                <a:ea typeface="+mn-ea"/>
                <a:cs typeface="+mn-cs"/>
              </a:rPr>
              <a:t>funcionais de </a:t>
            </a:r>
            <a:r>
              <a:rPr lang="pt-BR" sz="1000" b="0" kern="1200" dirty="0" err="1" smtClean="0">
                <a:solidFill>
                  <a:srgbClr val="282828"/>
                </a:solidFill>
                <a:effectLst/>
                <a:latin typeface="+mn-lt"/>
                <a:ea typeface="+mn-ea"/>
                <a:cs typeface="+mn-cs"/>
              </a:rPr>
              <a:t>RDSSFs</a:t>
            </a:r>
            <a:r>
              <a:rPr lang="pt-BR" sz="1000" b="0" kern="1200" dirty="0" smtClean="0">
                <a:solidFill>
                  <a:srgbClr val="282828"/>
                </a:solidFill>
                <a:effectLst/>
                <a:latin typeface="+mn-lt"/>
                <a:ea typeface="+mn-ea"/>
                <a:cs typeface="+mn-cs"/>
              </a:rPr>
              <a:t>:</a:t>
            </a:r>
          </a:p>
          <a:p>
            <a:pPr lvl="0"/>
            <a:r>
              <a:rPr lang="pt-BR" sz="1000" b="0" kern="1200" dirty="0" smtClean="0">
                <a:solidFill>
                  <a:srgbClr val="282828"/>
                </a:solidFill>
                <a:effectLst/>
                <a:latin typeface="+mn-lt"/>
                <a:ea typeface="+mn-ea"/>
                <a:cs typeface="+mn-cs"/>
              </a:rPr>
              <a:t>As principais</a:t>
            </a:r>
            <a:r>
              <a:rPr lang="pt-BR" sz="1000" b="0" kern="1200" baseline="0" dirty="0" smtClean="0">
                <a:solidFill>
                  <a:srgbClr val="282828"/>
                </a:solidFill>
                <a:effectLst/>
                <a:latin typeface="+mn-lt"/>
                <a:ea typeface="+mn-ea"/>
                <a:cs typeface="+mn-cs"/>
              </a:rPr>
              <a:t> necessidades ou requisitos funcionais para este tipo de tecnologia são:</a:t>
            </a:r>
            <a:endParaRPr lang="pt-BR" sz="1000" b="0" kern="1200" dirty="0" smtClean="0">
              <a:solidFill>
                <a:srgbClr val="282828"/>
              </a:solidFill>
              <a:effectLst/>
              <a:latin typeface="+mn-lt"/>
              <a:ea typeface="+mn-ea"/>
              <a:cs typeface="+mn-cs"/>
            </a:endParaRPr>
          </a:p>
          <a:p>
            <a:pPr lvl="0"/>
            <a:r>
              <a:rPr lang="pt-BR" sz="1000" b="1" kern="1200" dirty="0" smtClean="0">
                <a:solidFill>
                  <a:srgbClr val="282828"/>
                </a:solidFill>
                <a:effectLst/>
                <a:latin typeface="+mn-lt"/>
                <a:ea typeface="+mn-ea"/>
                <a:cs typeface="+mn-cs"/>
              </a:rPr>
              <a:t>Gerenciamento de energia</a:t>
            </a:r>
            <a:r>
              <a:rPr lang="pt-BR" sz="1000" kern="1200" dirty="0" smtClean="0">
                <a:solidFill>
                  <a:srgbClr val="282828"/>
                </a:solidFill>
                <a:effectLst/>
                <a:latin typeface="+mn-lt"/>
                <a:ea typeface="+mn-ea"/>
                <a:cs typeface="+mn-cs"/>
              </a:rPr>
              <a:t>: os dispositivos da </a:t>
            </a:r>
            <a:r>
              <a:rPr lang="pt-BR" sz="1000" kern="1200" dirty="0" err="1" smtClean="0">
                <a:solidFill>
                  <a:srgbClr val="282828"/>
                </a:solidFill>
                <a:effectLst/>
                <a:latin typeface="+mn-lt"/>
                <a:ea typeface="+mn-ea"/>
                <a:cs typeface="+mn-cs"/>
              </a:rPr>
              <a:t>RDSSFs</a:t>
            </a:r>
            <a:r>
              <a:rPr lang="pt-BR" sz="1000" kern="1200" dirty="0" smtClean="0">
                <a:solidFill>
                  <a:srgbClr val="282828"/>
                </a:solidFill>
                <a:effectLst/>
                <a:latin typeface="+mn-lt"/>
                <a:ea typeface="+mn-ea"/>
                <a:cs typeface="+mn-cs"/>
              </a:rPr>
              <a:t> devem gerenciar o consumo de potência, de modo a prolongar o período de operação e consumo de bateria de seus componentes;</a:t>
            </a:r>
          </a:p>
          <a:p>
            <a:pPr lvl="0"/>
            <a:r>
              <a:rPr lang="pt-BR" sz="1000" b="1" kern="1200" dirty="0" smtClean="0">
                <a:solidFill>
                  <a:srgbClr val="282828"/>
                </a:solidFill>
                <a:effectLst/>
                <a:latin typeface="+mn-lt"/>
                <a:ea typeface="+mn-ea"/>
                <a:cs typeface="+mn-cs"/>
              </a:rPr>
              <a:t>Auto-organização</a:t>
            </a:r>
            <a:r>
              <a:rPr lang="pt-BR" sz="1000" kern="1200" dirty="0" smtClean="0">
                <a:solidFill>
                  <a:srgbClr val="282828"/>
                </a:solidFill>
                <a:effectLst/>
                <a:latin typeface="+mn-lt"/>
                <a:ea typeface="+mn-ea"/>
                <a:cs typeface="+mn-cs"/>
              </a:rPr>
              <a:t>: os dispositivos devem se auto organizar na rede, de maneira que se conectem automaticamente, sem a necessidade de</a:t>
            </a:r>
            <a:r>
              <a:rPr lang="pt-BR" sz="1000" kern="1200" baseline="0" dirty="0" smtClean="0">
                <a:solidFill>
                  <a:srgbClr val="282828"/>
                </a:solidFill>
                <a:effectLst/>
                <a:latin typeface="+mn-lt"/>
                <a:ea typeface="+mn-ea"/>
                <a:cs typeface="+mn-cs"/>
              </a:rPr>
              <a:t> intervenção</a:t>
            </a:r>
            <a:r>
              <a:rPr lang="pt-BR" sz="1000" kern="1200" dirty="0" smtClean="0">
                <a:solidFill>
                  <a:srgbClr val="282828"/>
                </a:solidFill>
                <a:effectLst/>
                <a:latin typeface="+mn-lt"/>
                <a:ea typeface="+mn-ea"/>
                <a:cs typeface="+mn-cs"/>
              </a:rPr>
              <a:t> de um usuário. Da mesma maneira, com a mobilidade dos nós, os</a:t>
            </a:r>
            <a:r>
              <a:rPr lang="pt-BR" sz="1000" kern="1200" baseline="0" dirty="0" smtClean="0">
                <a:solidFill>
                  <a:srgbClr val="282828"/>
                </a:solidFill>
                <a:effectLst/>
                <a:latin typeface="+mn-lt"/>
                <a:ea typeface="+mn-ea"/>
                <a:cs typeface="+mn-cs"/>
              </a:rPr>
              <a:t> componentes devem</a:t>
            </a:r>
            <a:r>
              <a:rPr lang="pt-BR" sz="1000" kern="1200" dirty="0" smtClean="0">
                <a:solidFill>
                  <a:srgbClr val="282828"/>
                </a:solidFill>
                <a:effectLst/>
                <a:latin typeface="+mn-lt"/>
                <a:ea typeface="+mn-ea"/>
                <a:cs typeface="+mn-cs"/>
              </a:rPr>
              <a:t> reorganizar as rotas de dados e apoiar as tarefas de construção da topologia de rede. Cada nó da RDSSF deve ser capaz de associar, dissociar e </a:t>
            </a:r>
            <a:r>
              <a:rPr lang="pt-BR" sz="1000" kern="1200" dirty="0" err="1" smtClean="0">
                <a:solidFill>
                  <a:srgbClr val="282828"/>
                </a:solidFill>
                <a:effectLst/>
                <a:latin typeface="+mn-lt"/>
                <a:ea typeface="+mn-ea"/>
                <a:cs typeface="+mn-cs"/>
              </a:rPr>
              <a:t>re-associar</a:t>
            </a:r>
            <a:r>
              <a:rPr lang="pt-BR" sz="1000" kern="1200" dirty="0" smtClean="0">
                <a:solidFill>
                  <a:srgbClr val="282828"/>
                </a:solidFill>
                <a:effectLst/>
                <a:latin typeface="+mn-lt"/>
                <a:ea typeface="+mn-ea"/>
                <a:cs typeface="+mn-cs"/>
              </a:rPr>
              <a:t> da rede sempre que necessário;</a:t>
            </a:r>
          </a:p>
          <a:p>
            <a:pPr lvl="0"/>
            <a:r>
              <a:rPr lang="pt-BR" sz="1000" b="1" kern="1200" dirty="0" smtClean="0">
                <a:solidFill>
                  <a:srgbClr val="282828"/>
                </a:solidFill>
                <a:effectLst/>
                <a:latin typeface="+mn-lt"/>
                <a:ea typeface="+mn-ea"/>
                <a:cs typeface="+mn-cs"/>
              </a:rPr>
              <a:t>Associações Permissíveis</a:t>
            </a:r>
            <a:r>
              <a:rPr lang="pt-BR" sz="1000" kern="1200" dirty="0" smtClean="0">
                <a:solidFill>
                  <a:srgbClr val="282828"/>
                </a:solidFill>
                <a:effectLst/>
                <a:latin typeface="+mn-lt"/>
                <a:ea typeface="+mn-ea"/>
                <a:cs typeface="+mn-cs"/>
              </a:rPr>
              <a:t>: refere-se</a:t>
            </a:r>
            <a:r>
              <a:rPr lang="pt-BR" sz="1000" kern="1200" baseline="0" dirty="0" smtClean="0">
                <a:solidFill>
                  <a:srgbClr val="282828"/>
                </a:solidFill>
                <a:effectLst/>
                <a:latin typeface="+mn-lt"/>
                <a:ea typeface="+mn-ea"/>
                <a:cs typeface="+mn-cs"/>
              </a:rPr>
              <a:t> ao </a:t>
            </a:r>
            <a:r>
              <a:rPr lang="pt-BR" sz="1000" kern="1200" dirty="0" smtClean="0">
                <a:solidFill>
                  <a:srgbClr val="282828"/>
                </a:solidFill>
                <a:effectLst/>
                <a:latin typeface="+mn-lt"/>
                <a:ea typeface="+mn-ea"/>
                <a:cs typeface="+mn-cs"/>
              </a:rPr>
              <a:t>número máximo de associação de nós vizinhos para cada componente da </a:t>
            </a:r>
            <a:r>
              <a:rPr lang="pt-BR" sz="1000" kern="1200" dirty="0" smtClean="0">
                <a:solidFill>
                  <a:srgbClr val="282828"/>
                </a:solidFill>
                <a:effectLst/>
                <a:latin typeface="+mn-lt"/>
                <a:ea typeface="+mn-ea"/>
                <a:cs typeface="+mn-cs"/>
              </a:rPr>
              <a:t>rede, </a:t>
            </a:r>
            <a:r>
              <a:rPr lang="pt-BR" sz="1000" kern="1200" dirty="0" smtClean="0">
                <a:solidFill>
                  <a:srgbClr val="282828"/>
                </a:solidFill>
                <a:effectLst/>
                <a:latin typeface="+mn-lt"/>
                <a:ea typeface="+mn-ea"/>
                <a:cs typeface="+mn-cs"/>
              </a:rPr>
              <a:t>sendo tal que se permita a conexão instantânea com diferentes nós em diferentes áreas de cobertura com a mobilidade dos componentes;</a:t>
            </a:r>
          </a:p>
          <a:p>
            <a:pPr lvl="0"/>
            <a:r>
              <a:rPr lang="pt-BR" sz="1000" b="1" kern="1200" dirty="0" smtClean="0">
                <a:solidFill>
                  <a:srgbClr val="282828"/>
                </a:solidFill>
                <a:effectLst/>
                <a:latin typeface="+mn-lt"/>
                <a:ea typeface="+mn-ea"/>
                <a:cs typeface="+mn-cs"/>
              </a:rPr>
              <a:t>Independência de nós</a:t>
            </a:r>
            <a:r>
              <a:rPr lang="pt-BR" sz="1000" kern="1200" dirty="0" smtClean="0">
                <a:solidFill>
                  <a:srgbClr val="282828"/>
                </a:solidFill>
                <a:effectLst/>
                <a:latin typeface="+mn-lt"/>
                <a:ea typeface="+mn-ea"/>
                <a:cs typeface="+mn-cs"/>
              </a:rPr>
              <a:t>: a operação das </a:t>
            </a:r>
            <a:r>
              <a:rPr lang="pt-BR" sz="1000" kern="1200" dirty="0" err="1" smtClean="0">
                <a:solidFill>
                  <a:srgbClr val="282828"/>
                </a:solidFill>
                <a:effectLst/>
                <a:latin typeface="+mn-lt"/>
                <a:ea typeface="+mn-ea"/>
                <a:cs typeface="+mn-cs"/>
              </a:rPr>
              <a:t>RDSSFs</a:t>
            </a:r>
            <a:r>
              <a:rPr lang="pt-BR" sz="1000" kern="1200" dirty="0" smtClean="0">
                <a:solidFill>
                  <a:srgbClr val="282828"/>
                </a:solidFill>
                <a:effectLst/>
                <a:latin typeface="+mn-lt"/>
                <a:ea typeface="+mn-ea"/>
                <a:cs typeface="+mn-cs"/>
              </a:rPr>
              <a:t> não devem ser dependente de qualquer componente, permitindo a operação contínua da rede em caso de eventual falha ou dissociação de nó na rede, ou em casos de determinado nó estiver fora da área de comunicação dos demais;</a:t>
            </a:r>
          </a:p>
          <a:p>
            <a:r>
              <a:rPr lang="pt-BR" sz="1000" b="1" kern="1200" dirty="0" smtClean="0">
                <a:solidFill>
                  <a:srgbClr val="282828"/>
                </a:solidFill>
                <a:effectLst/>
                <a:latin typeface="+mn-lt"/>
                <a:ea typeface="+mn-ea"/>
                <a:cs typeface="+mn-cs"/>
              </a:rPr>
              <a:t>Interoperabilidade</a:t>
            </a:r>
            <a:r>
              <a:rPr lang="pt-BR" sz="1000" kern="1200" dirty="0" smtClean="0">
                <a:solidFill>
                  <a:srgbClr val="282828"/>
                </a:solidFill>
                <a:effectLst/>
                <a:latin typeface="+mn-lt"/>
                <a:ea typeface="+mn-ea"/>
                <a:cs typeface="+mn-cs"/>
              </a:rPr>
              <a:t>: a RDSSF deve utilizar uma tecnologia de rede padronizada afim de flexibilizar e permitir a utilização de diferentes dispositivos e variados fabricantes;</a:t>
            </a: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1" kern="1200" dirty="0" smtClean="0">
                <a:solidFill>
                  <a:srgbClr val="282828"/>
                </a:solidFill>
                <a:effectLst/>
                <a:latin typeface="+mn-lt"/>
                <a:ea typeface="+mn-ea"/>
                <a:cs typeface="+mn-cs"/>
              </a:rPr>
              <a:t>Confiabilidade</a:t>
            </a:r>
            <a:r>
              <a:rPr lang="pt-BR" sz="1000" kern="1200" dirty="0" smtClean="0">
                <a:solidFill>
                  <a:srgbClr val="282828"/>
                </a:solidFill>
                <a:effectLst/>
                <a:latin typeface="+mn-lt"/>
                <a:ea typeface="+mn-ea"/>
                <a:cs typeface="+mn-cs"/>
              </a:rPr>
              <a:t>: este tópico foi dividido em dois critérios:</a:t>
            </a: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kern="1200" dirty="0" smtClean="0">
                <a:solidFill>
                  <a:srgbClr val="282828"/>
                </a:solidFill>
                <a:effectLst/>
                <a:latin typeface="+mn-lt"/>
                <a:ea typeface="+mn-ea"/>
                <a:cs typeface="+mn-cs"/>
              </a:rPr>
              <a:t>Primeiro:</a:t>
            </a:r>
            <a:r>
              <a:rPr lang="pt-BR" sz="1000" kern="1200" baseline="0" dirty="0" smtClean="0">
                <a:solidFill>
                  <a:srgbClr val="282828"/>
                </a:solidFill>
                <a:effectLst/>
                <a:latin typeface="+mn-lt"/>
                <a:ea typeface="+mn-ea"/>
                <a:cs typeface="+mn-cs"/>
              </a:rPr>
              <a:t> mecanismos de </a:t>
            </a:r>
            <a:r>
              <a:rPr lang="pt-BR" sz="1000" kern="1200" baseline="0" dirty="0" err="1" smtClean="0">
                <a:solidFill>
                  <a:srgbClr val="282828"/>
                </a:solidFill>
                <a:effectLst/>
                <a:latin typeface="+mn-lt"/>
                <a:ea typeface="+mn-ea"/>
                <a:cs typeface="+mn-cs"/>
              </a:rPr>
              <a:t>seguranla</a:t>
            </a:r>
            <a:r>
              <a:rPr lang="pt-BR" sz="1000" kern="1200" baseline="0" dirty="0" smtClean="0">
                <a:solidFill>
                  <a:srgbClr val="282828"/>
                </a:solidFill>
                <a:effectLst/>
                <a:latin typeface="+mn-lt"/>
                <a:ea typeface="+mn-ea"/>
                <a:cs typeface="+mn-cs"/>
              </a:rPr>
              <a:t>: </a:t>
            </a:r>
            <a:r>
              <a:rPr lang="pt-BR" sz="1000" kern="1200" dirty="0" smtClean="0">
                <a:solidFill>
                  <a:srgbClr val="282828"/>
                </a:solidFill>
                <a:effectLst/>
                <a:latin typeface="+mn-lt"/>
                <a:ea typeface="+mn-ea"/>
                <a:cs typeface="+mn-cs"/>
              </a:rPr>
              <a:t>os dispositivos devem possuir mecanismos ativos na rede permitindo transferências e </a:t>
            </a:r>
            <a:r>
              <a:rPr lang="pt-BR" sz="1000" i="1" kern="1200" dirty="0" smtClean="0">
                <a:solidFill>
                  <a:srgbClr val="282828"/>
                </a:solidFill>
                <a:effectLst/>
                <a:latin typeface="+mn-lt"/>
                <a:ea typeface="+mn-ea"/>
                <a:cs typeface="+mn-cs"/>
              </a:rPr>
              <a:t>links</a:t>
            </a:r>
            <a:r>
              <a:rPr lang="pt-BR" sz="1000" kern="1200" dirty="0" smtClean="0">
                <a:solidFill>
                  <a:srgbClr val="282828"/>
                </a:solidFill>
                <a:effectLst/>
                <a:latin typeface="+mn-lt"/>
                <a:ea typeface="+mn-ea"/>
                <a:cs typeface="+mn-cs"/>
              </a:rPr>
              <a:t> de dados confiáveis, como encriptação de dados e autenticação de rede;</a:t>
            </a: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kern="1200" dirty="0" smtClean="0">
                <a:solidFill>
                  <a:srgbClr val="282828"/>
                </a:solidFill>
                <a:effectLst/>
                <a:latin typeface="+mn-lt"/>
                <a:ea typeface="+mn-ea"/>
                <a:cs typeface="+mn-cs"/>
              </a:rPr>
              <a:t>Segundo, confiabilidade</a:t>
            </a:r>
            <a:r>
              <a:rPr lang="pt-BR" sz="1000" kern="1200" baseline="0" dirty="0" smtClean="0">
                <a:solidFill>
                  <a:srgbClr val="282828"/>
                </a:solidFill>
                <a:effectLst/>
                <a:latin typeface="+mn-lt"/>
                <a:ea typeface="+mn-ea"/>
                <a:cs typeface="+mn-cs"/>
              </a:rPr>
              <a:t> na entrega de dados: os dispositivos devem possuir </a:t>
            </a:r>
            <a:r>
              <a:rPr lang="pt-BR" sz="1000" kern="1200" dirty="0" smtClean="0">
                <a:solidFill>
                  <a:srgbClr val="282828"/>
                </a:solidFill>
                <a:effectLst/>
                <a:latin typeface="+mn-lt"/>
                <a:ea typeface="+mn-ea"/>
                <a:cs typeface="+mn-cs"/>
              </a:rPr>
              <a:t>velocidades de transmissão, recepção e transferência de dados (</a:t>
            </a:r>
            <a:r>
              <a:rPr lang="pt-BR" sz="1000" i="1" kern="1200" dirty="0" err="1" smtClean="0">
                <a:solidFill>
                  <a:srgbClr val="282828"/>
                </a:solidFill>
                <a:effectLst/>
                <a:latin typeface="+mn-lt"/>
                <a:ea typeface="+mn-ea"/>
                <a:cs typeface="+mn-cs"/>
              </a:rPr>
              <a:t>throughput</a:t>
            </a:r>
            <a:r>
              <a:rPr lang="pt-BR" sz="1000" kern="1200" dirty="0" smtClean="0">
                <a:solidFill>
                  <a:srgbClr val="282828"/>
                </a:solidFill>
                <a:effectLst/>
                <a:latin typeface="+mn-lt"/>
                <a:ea typeface="+mn-ea"/>
                <a:cs typeface="+mn-cs"/>
              </a:rPr>
              <a:t>) adequados </a:t>
            </a:r>
            <a:r>
              <a:rPr lang="pt-BR" sz="1000" kern="1200" dirty="0" smtClean="0">
                <a:solidFill>
                  <a:srgbClr val="282828"/>
                </a:solidFill>
                <a:effectLst/>
                <a:latin typeface="+mn-lt"/>
                <a:ea typeface="+mn-ea"/>
                <a:cs typeface="+mn-cs"/>
              </a:rPr>
              <a:t>evitando a perda de pacotes de dados,</a:t>
            </a:r>
            <a:r>
              <a:rPr lang="pt-BR" sz="1000" kern="1200" baseline="0" dirty="0" smtClean="0">
                <a:solidFill>
                  <a:srgbClr val="282828"/>
                </a:solidFill>
                <a:effectLst/>
                <a:latin typeface="+mn-lt"/>
                <a:ea typeface="+mn-ea"/>
                <a:cs typeface="+mn-cs"/>
              </a:rPr>
              <a:t> impactando este quesito na </a:t>
            </a:r>
            <a:r>
              <a:rPr lang="pt-BR" sz="1000" kern="1200" dirty="0" smtClean="0">
                <a:solidFill>
                  <a:srgbClr val="282828"/>
                </a:solidFill>
                <a:effectLst/>
                <a:latin typeface="+mn-lt"/>
                <a:ea typeface="+mn-ea"/>
                <a:cs typeface="+mn-cs"/>
              </a:rPr>
              <a:t>velocidade relativa admissível </a:t>
            </a:r>
            <a:r>
              <a:rPr lang="pt-BR" sz="1000" kern="1200" dirty="0" smtClean="0">
                <a:solidFill>
                  <a:srgbClr val="282828"/>
                </a:solidFill>
                <a:effectLst/>
                <a:latin typeface="+mn-lt"/>
                <a:ea typeface="+mn-ea"/>
                <a:cs typeface="+mn-cs"/>
              </a:rPr>
              <a:t>do(s) nó(s) móvel(</a:t>
            </a:r>
            <a:r>
              <a:rPr lang="pt-BR" sz="1000" kern="1200" dirty="0" err="1" smtClean="0">
                <a:solidFill>
                  <a:srgbClr val="282828"/>
                </a:solidFill>
                <a:effectLst/>
                <a:latin typeface="+mn-lt"/>
                <a:ea typeface="+mn-ea"/>
                <a:cs typeface="+mn-cs"/>
              </a:rPr>
              <a:t>is</a:t>
            </a:r>
            <a:r>
              <a:rPr lang="pt-BR" sz="1000" kern="1200" dirty="0" smtClean="0">
                <a:solidFill>
                  <a:srgbClr val="282828"/>
                </a:solidFill>
                <a:effectLst/>
                <a:latin typeface="+mn-lt"/>
                <a:ea typeface="+mn-ea"/>
                <a:cs typeface="+mn-cs"/>
              </a:rPr>
              <a:t>) </a:t>
            </a:r>
            <a:r>
              <a:rPr lang="pt-BR" sz="1000" kern="1200" dirty="0" smtClean="0">
                <a:solidFill>
                  <a:srgbClr val="282828"/>
                </a:solidFill>
                <a:effectLst/>
                <a:latin typeface="+mn-lt"/>
                <a:ea typeface="+mn-ea"/>
                <a:cs typeface="+mn-cs"/>
              </a:rPr>
              <a:t>e os tempos </a:t>
            </a:r>
            <a:r>
              <a:rPr lang="pt-BR" sz="1000" kern="1200" dirty="0" smtClean="0">
                <a:solidFill>
                  <a:srgbClr val="282828"/>
                </a:solidFill>
                <a:effectLst/>
                <a:latin typeface="+mn-lt"/>
                <a:ea typeface="+mn-ea"/>
                <a:cs typeface="+mn-cs"/>
              </a:rPr>
              <a:t>de </a:t>
            </a:r>
            <a:r>
              <a:rPr lang="pt-BR" sz="1000" kern="1200" dirty="0" smtClean="0">
                <a:solidFill>
                  <a:srgbClr val="282828"/>
                </a:solidFill>
                <a:effectLst/>
                <a:latin typeface="+mn-lt"/>
                <a:ea typeface="+mn-ea"/>
                <a:cs typeface="+mn-cs"/>
              </a:rPr>
              <a:t>transmissão e coleta</a:t>
            </a:r>
            <a:r>
              <a:rPr lang="pt-BR" sz="1000" kern="1200" baseline="0" dirty="0" smtClean="0">
                <a:solidFill>
                  <a:srgbClr val="282828"/>
                </a:solidFill>
                <a:effectLst/>
                <a:latin typeface="+mn-lt"/>
                <a:ea typeface="+mn-ea"/>
                <a:cs typeface="+mn-cs"/>
              </a:rPr>
              <a:t> de dados.</a:t>
            </a:r>
            <a:endParaRPr lang="pt-BR" sz="1000" kern="1200" dirty="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70475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Dando continuidade</a:t>
            </a:r>
            <a:r>
              <a:rPr lang="pt-BR" sz="1000" b="0" kern="1200" baseline="0" dirty="0" smtClean="0">
                <a:solidFill>
                  <a:srgbClr val="282828"/>
                </a:solidFill>
                <a:effectLst/>
                <a:latin typeface="+mn-lt"/>
                <a:ea typeface="+mn-ea"/>
                <a:cs typeface="+mn-cs"/>
              </a:rPr>
              <a:t> a análise, são verificadas agora as funcionalidade existentes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Será apresentada aqui uma rápida abordagem do estudo aprofundado de diversos recursos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a:t>
            </a:r>
          </a:p>
          <a:p>
            <a:pPr lvl="0"/>
            <a:r>
              <a:rPr lang="pt-BR" sz="1000" b="0" kern="1200" baseline="0" dirty="0" smtClean="0">
                <a:solidFill>
                  <a:srgbClr val="282828"/>
                </a:solidFill>
                <a:effectLst/>
                <a:latin typeface="+mn-lt"/>
                <a:ea typeface="+mn-ea"/>
                <a:cs typeface="+mn-cs"/>
              </a:rPr>
              <a:t>Primeiro, tipos de dispositivos permissíveis no padrão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a:t>
            </a:r>
          </a:p>
          <a:p>
            <a:pPr lvl="0"/>
            <a:r>
              <a:rPr lang="pt-BR" sz="1000" b="0" kern="1200" baseline="0" dirty="0" smtClean="0">
                <a:solidFill>
                  <a:srgbClr val="282828"/>
                </a:solidFill>
                <a:effectLst/>
                <a:latin typeface="+mn-lt"/>
                <a:ea typeface="+mn-ea"/>
                <a:cs typeface="+mn-cs"/>
              </a:rPr>
              <a:t>Os dispositivos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devem possuir um papel (atrelado a sua função) na rede, entre os três tipos de papéis existentes: Coordenador</a:t>
            </a:r>
            <a:r>
              <a:rPr lang="pt-BR" sz="1000" b="0" kern="1200" baseline="0" dirty="0" smtClean="0">
                <a:solidFill>
                  <a:srgbClr val="282828"/>
                </a:solidFill>
                <a:effectLst/>
                <a:latin typeface="+mn-lt"/>
                <a:ea typeface="+mn-ea"/>
                <a:cs typeface="+mn-cs"/>
              </a:rPr>
              <a:t>; Roteador </a:t>
            </a:r>
            <a:r>
              <a:rPr lang="pt-BR" sz="1000" b="0" kern="1200" baseline="0" dirty="0" smtClean="0">
                <a:solidFill>
                  <a:srgbClr val="282828"/>
                </a:solidFill>
                <a:effectLst/>
                <a:latin typeface="+mn-lt"/>
                <a:ea typeface="+mn-ea"/>
                <a:cs typeface="+mn-cs"/>
              </a:rPr>
              <a:t>ou Dispositivo Sensor; Ressalta-se neste recurso, relevante para aplicação em redes dinâmicas, </a:t>
            </a:r>
            <a:r>
              <a:rPr lang="pt-BR" sz="1000" b="0" kern="1200" baseline="0" dirty="0" smtClean="0">
                <a:solidFill>
                  <a:srgbClr val="282828"/>
                </a:solidFill>
                <a:effectLst/>
                <a:latin typeface="+mn-lt"/>
                <a:ea typeface="+mn-ea"/>
                <a:cs typeface="+mn-cs"/>
              </a:rPr>
              <a:t>é que uma rede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deve ser possuir </a:t>
            </a:r>
            <a:r>
              <a:rPr lang="pt-BR" sz="1000" b="0" kern="1200" baseline="0" dirty="0" smtClean="0">
                <a:solidFill>
                  <a:srgbClr val="282828"/>
                </a:solidFill>
                <a:effectLst/>
                <a:latin typeface="+mn-lt"/>
                <a:ea typeface="+mn-ea"/>
                <a:cs typeface="+mn-cs"/>
              </a:rPr>
              <a:t>um coordenador, único na rede, e </a:t>
            </a:r>
            <a:r>
              <a:rPr lang="pt-BR" sz="1000" b="0" kern="1200" baseline="0" dirty="0" smtClean="0">
                <a:solidFill>
                  <a:srgbClr val="282828"/>
                </a:solidFill>
                <a:effectLst/>
                <a:latin typeface="+mn-lt"/>
                <a:ea typeface="+mn-ea"/>
                <a:cs typeface="+mn-cs"/>
              </a:rPr>
              <a:t>presente para criar os links de comunicação com os demais dispositivos</a:t>
            </a:r>
            <a:r>
              <a:rPr lang="pt-BR" sz="1000" b="0" kern="1200" baseline="0" dirty="0" smtClean="0">
                <a:solidFill>
                  <a:srgbClr val="282828"/>
                </a:solidFill>
                <a:effectLst/>
                <a:latin typeface="+mn-lt"/>
                <a:ea typeface="+mn-ea"/>
                <a:cs typeface="+mn-cs"/>
              </a:rPr>
              <a:t>, uma vez que este dispositivo coordena as funções de formação e gerenciamento da rede.</a:t>
            </a:r>
            <a:endParaRPr lang="pt-BR" sz="1000" b="0" kern="1200" baseline="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48057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Topologias de rede e associações</a:t>
            </a:r>
            <a:r>
              <a:rPr lang="pt-BR" sz="1000" b="0" kern="1200" baseline="0" dirty="0" smtClean="0">
                <a:solidFill>
                  <a:srgbClr val="282828"/>
                </a:solidFill>
                <a:effectLst/>
                <a:latin typeface="+mn-lt"/>
                <a:ea typeface="+mn-ea"/>
                <a:cs typeface="+mn-cs"/>
              </a:rPr>
              <a:t> permissíveis: o padrão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aceita dois tipos de topologias de rede: em estrela ou em malha (</a:t>
            </a:r>
            <a:r>
              <a:rPr lang="pt-BR" sz="1000" b="0" kern="1200" baseline="0" dirty="0" err="1" smtClean="0">
                <a:solidFill>
                  <a:srgbClr val="282828"/>
                </a:solidFill>
                <a:effectLst/>
                <a:latin typeface="+mn-lt"/>
                <a:ea typeface="+mn-ea"/>
                <a:cs typeface="+mn-cs"/>
              </a:rPr>
              <a:t>mesh</a:t>
            </a:r>
            <a:r>
              <a:rPr lang="pt-BR" sz="1000" b="0" kern="1200" baseline="0" dirty="0" smtClean="0">
                <a:solidFill>
                  <a:srgbClr val="282828"/>
                </a:solidFill>
                <a:effectLst/>
                <a:latin typeface="+mn-lt"/>
                <a:ea typeface="+mn-ea"/>
                <a:cs typeface="+mn-cs"/>
              </a:rPr>
              <a:t>), de acordo com o nível de complexidade da </a:t>
            </a:r>
            <a:r>
              <a:rPr lang="pt-BR" sz="1000" b="0" kern="1200" baseline="0" dirty="0" smtClean="0">
                <a:solidFill>
                  <a:srgbClr val="282828"/>
                </a:solidFill>
                <a:effectLst/>
                <a:latin typeface="+mn-lt"/>
                <a:ea typeface="+mn-ea"/>
                <a:cs typeface="+mn-cs"/>
              </a:rPr>
              <a:t>rede.</a:t>
            </a:r>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Independente da topologia, certos requisitos devem ser atendidos para realizar </a:t>
            </a:r>
            <a:r>
              <a:rPr lang="pt-BR" sz="1000" b="0" kern="1200" baseline="0" dirty="0" smtClean="0">
                <a:solidFill>
                  <a:srgbClr val="282828"/>
                </a:solidFill>
                <a:effectLst/>
                <a:latin typeface="+mn-lt"/>
                <a:ea typeface="+mn-ea"/>
                <a:cs typeface="+mn-cs"/>
              </a:rPr>
              <a:t>a comunicação entre os </a:t>
            </a:r>
            <a:r>
              <a:rPr lang="pt-BR" sz="1000" b="0" kern="1200" baseline="0" dirty="0" smtClean="0">
                <a:solidFill>
                  <a:srgbClr val="282828"/>
                </a:solidFill>
                <a:effectLst/>
                <a:latin typeface="+mn-lt"/>
                <a:ea typeface="+mn-ea"/>
                <a:cs typeface="+mn-cs"/>
              </a:rPr>
              <a:t>dispositivos, como:</a:t>
            </a:r>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Potência </a:t>
            </a:r>
            <a:r>
              <a:rPr lang="pt-BR" sz="1000" b="0" kern="1200" baseline="0" dirty="0" smtClean="0">
                <a:solidFill>
                  <a:srgbClr val="282828"/>
                </a:solidFill>
                <a:effectLst/>
                <a:latin typeface="+mn-lt"/>
                <a:ea typeface="+mn-ea"/>
                <a:cs typeface="+mn-cs"/>
              </a:rPr>
              <a:t>de radiação do dispositivo, </a:t>
            </a:r>
            <a:r>
              <a:rPr lang="pt-BR" sz="1000" b="0" kern="1200" baseline="0" dirty="0" smtClean="0">
                <a:solidFill>
                  <a:srgbClr val="282828"/>
                </a:solidFill>
                <a:effectLst/>
                <a:latin typeface="+mn-lt"/>
                <a:ea typeface="+mn-ea"/>
                <a:cs typeface="+mn-cs"/>
              </a:rPr>
              <a:t>influencia diretamente no range, ou </a:t>
            </a:r>
            <a:r>
              <a:rPr lang="pt-BR" sz="1000" b="0" kern="1200" baseline="0" dirty="0" smtClean="0">
                <a:solidFill>
                  <a:srgbClr val="282828"/>
                </a:solidFill>
                <a:effectLst/>
                <a:latin typeface="+mn-lt"/>
                <a:ea typeface="+mn-ea"/>
                <a:cs typeface="+mn-cs"/>
              </a:rPr>
              <a:t>área de cobertura de cada componente na rede. As especificações dos fabricantes preveem áreas de cobertura dos componentes entre 100 m (para ambientes internos, com paredes e obstáculos) até 3200 m (para ambientes externos, sem obstáculos e uma linha de visão limpa).</a:t>
            </a:r>
          </a:p>
          <a:p>
            <a:pPr lvl="0"/>
            <a:r>
              <a:rPr lang="pt-BR" sz="1000" b="0" kern="1200" baseline="0" dirty="0" smtClean="0">
                <a:solidFill>
                  <a:srgbClr val="282828"/>
                </a:solidFill>
                <a:effectLst/>
                <a:latin typeface="+mn-lt"/>
                <a:ea typeface="+mn-ea"/>
                <a:cs typeface="+mn-cs"/>
              </a:rPr>
              <a:t>Outro requisito: cada </a:t>
            </a:r>
            <a:r>
              <a:rPr lang="pt-BR" sz="1000" b="0" kern="1200" baseline="0" dirty="0" smtClean="0">
                <a:solidFill>
                  <a:srgbClr val="282828"/>
                </a:solidFill>
                <a:effectLst/>
                <a:latin typeface="+mn-lt"/>
                <a:ea typeface="+mn-ea"/>
                <a:cs typeface="+mn-cs"/>
              </a:rPr>
              <a:t>nó, ou dispositivo da rede, </a:t>
            </a:r>
            <a:r>
              <a:rPr lang="pt-BR" sz="1000" b="0" kern="1200" baseline="0" dirty="0" smtClean="0">
                <a:solidFill>
                  <a:srgbClr val="282828"/>
                </a:solidFill>
                <a:effectLst/>
                <a:latin typeface="+mn-lt"/>
                <a:ea typeface="+mn-ea"/>
                <a:cs typeface="+mn-cs"/>
              </a:rPr>
              <a:t>pode ser associar a um determinado número de outros componentes (ou nós vizinhos). Este valor é definido pelo parâmetro NC (</a:t>
            </a:r>
            <a:r>
              <a:rPr lang="pt-BR" sz="1000" b="0" kern="1200" baseline="0" dirty="0" err="1" smtClean="0">
                <a:solidFill>
                  <a:srgbClr val="282828"/>
                </a:solidFill>
                <a:effectLst/>
                <a:latin typeface="+mn-lt"/>
                <a:ea typeface="+mn-ea"/>
                <a:cs typeface="+mn-cs"/>
              </a:rPr>
              <a:t>Number</a:t>
            </a:r>
            <a:r>
              <a:rPr lang="pt-BR" sz="1000" b="0" kern="1200" baseline="0" dirty="0" smtClean="0">
                <a:solidFill>
                  <a:srgbClr val="282828"/>
                </a:solidFill>
                <a:effectLst/>
                <a:latin typeface="+mn-lt"/>
                <a:ea typeface="+mn-ea"/>
                <a:cs typeface="+mn-cs"/>
              </a:rPr>
              <a:t> </a:t>
            </a:r>
            <a:r>
              <a:rPr lang="pt-BR" sz="1000" b="0" kern="1200" baseline="0" dirty="0" err="1" smtClean="0">
                <a:solidFill>
                  <a:srgbClr val="282828"/>
                </a:solidFill>
                <a:effectLst/>
                <a:latin typeface="+mn-lt"/>
                <a:ea typeface="+mn-ea"/>
                <a:cs typeface="+mn-cs"/>
              </a:rPr>
              <a:t>of</a:t>
            </a:r>
            <a:r>
              <a:rPr lang="pt-BR" sz="1000" b="0" kern="1200" baseline="0" dirty="0" smtClean="0">
                <a:solidFill>
                  <a:srgbClr val="282828"/>
                </a:solidFill>
                <a:effectLst/>
                <a:latin typeface="+mn-lt"/>
                <a:ea typeface="+mn-ea"/>
                <a:cs typeface="+mn-cs"/>
              </a:rPr>
              <a:t> </a:t>
            </a:r>
            <a:r>
              <a:rPr lang="pt-BR" sz="1000" b="0" kern="1200" baseline="0" dirty="0" err="1" smtClean="0">
                <a:solidFill>
                  <a:srgbClr val="282828"/>
                </a:solidFill>
                <a:effectLst/>
                <a:latin typeface="+mn-lt"/>
                <a:ea typeface="+mn-ea"/>
                <a:cs typeface="+mn-cs"/>
              </a:rPr>
              <a:t>Remain</a:t>
            </a:r>
            <a:r>
              <a:rPr lang="pt-BR" sz="1000" b="0" kern="1200" baseline="0" dirty="0" smtClean="0">
                <a:solidFill>
                  <a:srgbClr val="282828"/>
                </a:solidFill>
                <a:effectLst/>
                <a:latin typeface="+mn-lt"/>
                <a:ea typeface="+mn-ea"/>
                <a:cs typeface="+mn-cs"/>
              </a:rPr>
              <a:t> </a:t>
            </a:r>
            <a:r>
              <a:rPr lang="pt-BR" sz="1000" b="0" kern="1200" baseline="0" dirty="0" err="1" smtClean="0">
                <a:solidFill>
                  <a:srgbClr val="282828"/>
                </a:solidFill>
                <a:effectLst/>
                <a:latin typeface="+mn-lt"/>
                <a:ea typeface="+mn-ea"/>
                <a:cs typeface="+mn-cs"/>
              </a:rPr>
              <a:t>Children</a:t>
            </a:r>
            <a:r>
              <a:rPr lang="pt-BR" sz="1000" b="0" kern="1200" baseline="0" dirty="0" smtClean="0">
                <a:solidFill>
                  <a:srgbClr val="282828"/>
                </a:solidFill>
                <a:effectLst/>
                <a:latin typeface="+mn-lt"/>
                <a:ea typeface="+mn-ea"/>
                <a:cs typeface="+mn-cs"/>
              </a:rPr>
              <a:t>) e está definido em 10 para o módulo coordenador, e 12 para nós roteadores.</a:t>
            </a:r>
          </a:p>
          <a:p>
            <a:pPr lvl="0"/>
            <a:r>
              <a:rPr lang="pt-BR" sz="1000" b="0" kern="1200" baseline="0" dirty="0" smtClean="0">
                <a:solidFill>
                  <a:srgbClr val="282828"/>
                </a:solidFill>
                <a:effectLst/>
                <a:latin typeface="+mn-lt"/>
                <a:ea typeface="+mn-ea"/>
                <a:cs typeface="+mn-cs"/>
              </a:rPr>
              <a:t>Outro </a:t>
            </a:r>
            <a:r>
              <a:rPr lang="pt-BR" sz="1000" b="0" kern="1200" baseline="0" dirty="0" smtClean="0">
                <a:solidFill>
                  <a:srgbClr val="282828"/>
                </a:solidFill>
                <a:effectLst/>
                <a:latin typeface="+mn-lt"/>
                <a:ea typeface="+mn-ea"/>
                <a:cs typeface="+mn-cs"/>
              </a:rPr>
              <a:t>parâmetro que influencia na permissão para comunicação, é a temporizado que o nó filho permanece fora da área de cobertura de seu nó pai, especificado de acordo com a seguinte fórmula, que utiliza parâmetros do modo </a:t>
            </a:r>
            <a:r>
              <a:rPr lang="pt-BR" sz="1000" b="0" kern="1200" baseline="0" dirty="0" err="1" smtClean="0">
                <a:solidFill>
                  <a:srgbClr val="282828"/>
                </a:solidFill>
                <a:effectLst/>
                <a:latin typeface="+mn-lt"/>
                <a:ea typeface="+mn-ea"/>
                <a:cs typeface="+mn-cs"/>
              </a:rPr>
              <a:t>sleep</a:t>
            </a:r>
            <a:r>
              <a:rPr lang="pt-BR" sz="1000" b="0" kern="1200" baseline="0" dirty="0" smtClean="0">
                <a:solidFill>
                  <a:srgbClr val="282828"/>
                </a:solidFill>
                <a:effectLst/>
                <a:latin typeface="+mn-lt"/>
                <a:ea typeface="+mn-ea"/>
                <a:cs typeface="+mn-cs"/>
              </a:rPr>
              <a:t> (será apresentado posteriormente). A temporização de retirada de nós filhos da tabela de associação de um componente é um importante </a:t>
            </a:r>
            <a:r>
              <a:rPr lang="pt-BR" sz="1000" b="0" kern="1200" baseline="0" dirty="0" smtClean="0">
                <a:solidFill>
                  <a:srgbClr val="282828"/>
                </a:solidFill>
                <a:effectLst/>
                <a:latin typeface="+mn-lt"/>
                <a:ea typeface="+mn-ea"/>
                <a:cs typeface="+mn-cs"/>
              </a:rPr>
              <a:t>recurso para que </a:t>
            </a:r>
            <a:r>
              <a:rPr lang="pt-BR" sz="1000" b="0" kern="1200" baseline="0" dirty="0" smtClean="0">
                <a:solidFill>
                  <a:srgbClr val="282828"/>
                </a:solidFill>
                <a:effectLst/>
                <a:latin typeface="+mn-lt"/>
                <a:ea typeface="+mn-ea"/>
                <a:cs typeface="+mn-cs"/>
              </a:rPr>
              <a:t>o dinamismo da rede seja viável, permitindo um rodízio de associação de componentes.</a:t>
            </a:r>
          </a:p>
          <a:p>
            <a:pPr lvl="0"/>
            <a:endParaRPr lang="pt-BR" sz="1000" b="0" kern="1200" baseline="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15</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60478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Próxima</a:t>
            </a:r>
            <a:r>
              <a:rPr lang="pt-BR" sz="1000" b="0" kern="1200" baseline="0" dirty="0" smtClean="0">
                <a:solidFill>
                  <a:srgbClr val="282828"/>
                </a:solidFill>
                <a:effectLst/>
                <a:latin typeface="+mn-lt"/>
                <a:ea typeface="+mn-ea"/>
                <a:cs typeface="+mn-cs"/>
              </a:rPr>
              <a:t> funcionalidade: gerenciamento de energia.</a:t>
            </a:r>
          </a:p>
          <a:p>
            <a:pPr lvl="0"/>
            <a:r>
              <a:rPr lang="pt-BR" sz="1000" b="0" kern="1200" baseline="0" dirty="0" smtClean="0">
                <a:solidFill>
                  <a:srgbClr val="282828"/>
                </a:solidFill>
                <a:effectLst/>
                <a:latin typeface="+mn-lt"/>
                <a:ea typeface="+mn-ea"/>
                <a:cs typeface="+mn-cs"/>
              </a:rPr>
              <a:t>Um quesito bem definido no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é o gerenciamento de energia de seus componentes, com os recursos de redução considerável do consumo de energia por meio de hibernação de seus módulos (modo </a:t>
            </a:r>
            <a:r>
              <a:rPr lang="pt-BR" sz="1000" b="0" kern="1200" baseline="0" dirty="0" err="1" smtClean="0">
                <a:solidFill>
                  <a:srgbClr val="282828"/>
                </a:solidFill>
                <a:effectLst/>
                <a:latin typeface="+mn-lt"/>
                <a:ea typeface="+mn-ea"/>
                <a:cs typeface="+mn-cs"/>
              </a:rPr>
              <a:t>sleep</a:t>
            </a:r>
            <a:r>
              <a:rPr lang="pt-BR" sz="1000" b="0" kern="1200" baseline="0" dirty="0" smtClean="0">
                <a:solidFill>
                  <a:srgbClr val="282828"/>
                </a:solidFill>
                <a:effectLst/>
                <a:latin typeface="+mn-lt"/>
                <a:ea typeface="+mn-ea"/>
                <a:cs typeface="+mn-cs"/>
              </a:rPr>
              <a:t>).</a:t>
            </a:r>
          </a:p>
          <a:p>
            <a:pPr lvl="0"/>
            <a:r>
              <a:rPr lang="pt-BR" sz="1000" b="0" kern="1200" baseline="0" dirty="0" smtClean="0">
                <a:solidFill>
                  <a:srgbClr val="282828"/>
                </a:solidFill>
                <a:effectLst/>
                <a:latin typeface="+mn-lt"/>
                <a:ea typeface="+mn-ea"/>
                <a:cs typeface="+mn-cs"/>
              </a:rPr>
              <a:t>Ressalta-se também, o recurso de verificação temporária de comunicação com módulos vizinhos mesmo com a hibernação do dispositivo. Recurso definido como </a:t>
            </a:r>
            <a:r>
              <a:rPr lang="pt-BR" sz="1000" b="0" kern="1200" baseline="0" dirty="0" err="1" smtClean="0">
                <a:solidFill>
                  <a:srgbClr val="282828"/>
                </a:solidFill>
                <a:effectLst/>
                <a:latin typeface="+mn-lt"/>
                <a:ea typeface="+mn-ea"/>
                <a:cs typeface="+mn-cs"/>
              </a:rPr>
              <a:t>Poll</a:t>
            </a:r>
            <a:r>
              <a:rPr lang="pt-BR" sz="1000" b="0" kern="1200" baseline="0" dirty="0" smtClean="0">
                <a:solidFill>
                  <a:srgbClr val="282828"/>
                </a:solidFill>
                <a:effectLst/>
                <a:latin typeface="+mn-lt"/>
                <a:ea typeface="+mn-ea"/>
                <a:cs typeface="+mn-cs"/>
              </a:rPr>
              <a:t> </a:t>
            </a:r>
            <a:r>
              <a:rPr lang="pt-BR" sz="1000" b="0" kern="1200" baseline="0" dirty="0" err="1" smtClean="0">
                <a:solidFill>
                  <a:srgbClr val="282828"/>
                </a:solidFill>
                <a:effectLst/>
                <a:latin typeface="+mn-lt"/>
                <a:ea typeface="+mn-ea"/>
                <a:cs typeface="+mn-cs"/>
              </a:rPr>
              <a:t>Request</a:t>
            </a:r>
            <a:r>
              <a:rPr lang="pt-BR" sz="1000" b="0" kern="1200" baseline="0" dirty="0" smtClean="0">
                <a:solidFill>
                  <a:srgbClr val="282828"/>
                </a:solidFill>
                <a:effectLst/>
                <a:latin typeface="+mn-lt"/>
                <a:ea typeface="+mn-ea"/>
                <a:cs typeface="+mn-cs"/>
              </a:rPr>
              <a:t>.</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007582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Font typeface="Arial" panose="020B0604020202020204" pitchFamily="34" charset="0"/>
              <a:buNone/>
            </a:pPr>
            <a:r>
              <a:rPr lang="pt-BR" altLang="pt-BR" dirty="0" smtClean="0"/>
              <a:t>Roteamento</a:t>
            </a:r>
            <a:r>
              <a:rPr lang="pt-BR" altLang="pt-BR" baseline="0" dirty="0" smtClean="0"/>
              <a:t> – Identificação de rotas; É realizado por meio de um algoritmo denominado AODV – Vetor de Distância Sob Demanda.</a:t>
            </a:r>
          </a:p>
          <a:p>
            <a:pPr marL="0" indent="0">
              <a:buFont typeface="Arial" panose="020B0604020202020204" pitchFamily="34" charset="0"/>
              <a:buNone/>
            </a:pPr>
            <a:r>
              <a:rPr lang="pt-BR" altLang="pt-BR" baseline="0" dirty="0" smtClean="0"/>
              <a:t>É um dos principais recursos para organização automática dos dispositivos mesmo com a mobilidade dos componentes.</a:t>
            </a:r>
          </a:p>
          <a:p>
            <a:pPr marL="0" indent="0">
              <a:buFont typeface="Arial" panose="020B0604020202020204" pitchFamily="34" charset="0"/>
              <a:buNone/>
            </a:pPr>
            <a:r>
              <a:rPr lang="pt-BR" altLang="pt-BR" dirty="0" smtClean="0"/>
              <a:t>O roteamento, ou a</a:t>
            </a:r>
            <a:r>
              <a:rPr lang="pt-BR" altLang="pt-BR" baseline="0" dirty="0" smtClean="0"/>
              <a:t> identificação das rotas de comunicação são armazenadas em tabela de entradas nos dispositivos, a qual são revalidadas por meio de uma temporização (10 segundos). Ou seja, mesmo com a mobilidade dos componentes, ou dispositivos automaticamente organizar as rotas de comunicação de dados.</a:t>
            </a:r>
            <a:endParaRPr lang="pt-BR" altLang="pt-BR" dirty="0"/>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78404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Assim como o roteamento, os recursos de</a:t>
            </a:r>
            <a:r>
              <a:rPr lang="pt-BR" sz="1000" b="0" kern="1200" baseline="0" dirty="0" smtClean="0">
                <a:solidFill>
                  <a:srgbClr val="282828"/>
                </a:solidFill>
                <a:effectLst/>
                <a:latin typeface="+mn-lt"/>
                <a:ea typeface="+mn-ea"/>
                <a:cs typeface="+mn-cs"/>
              </a:rPr>
              <a:t> formação...</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73586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Conteúdo organizado para apresentação</a:t>
            </a:r>
            <a:r>
              <a:rPr lang="pt-BR" altLang="pt-BR" baseline="0" dirty="0" smtClean="0"/>
              <a:t> deste trabalho - 8 tópicos.</a:t>
            </a:r>
          </a:p>
          <a:p>
            <a:r>
              <a:rPr lang="pt-BR" altLang="pt-BR" baseline="0" dirty="0" smtClean="0"/>
              <a:t>Partindo pelos “Objetivos e Motivações” do Desenvolvimento deste Trabalho;</a:t>
            </a:r>
          </a:p>
          <a:p>
            <a:r>
              <a:rPr lang="pt-BR" altLang="pt-BR" baseline="0" dirty="0" smtClean="0"/>
              <a:t>Os tópicos 2 e 3 enfatizam o “Embasamento Bibliográfico”.</a:t>
            </a:r>
          </a:p>
          <a:p>
            <a:r>
              <a:rPr lang="pt-BR" altLang="pt-BR" i="0" baseline="0" dirty="0" smtClean="0"/>
              <a:t>O quarto tópico abordará um novo conceito proposto nesta tese, sendo o cerne principal do decorrer do trabalho.</a:t>
            </a:r>
          </a:p>
          <a:p>
            <a:r>
              <a:rPr lang="pt-BR" altLang="pt-BR" i="0" baseline="0" dirty="0" smtClean="0"/>
              <a:t>No quinto tópico será apresentado um confrontamento entre o protocolo de comunicação sem fio em estudo e a tecnologia emergente em análise.</a:t>
            </a:r>
          </a:p>
          <a:p>
            <a:r>
              <a:rPr lang="pt-BR" altLang="pt-BR" i="0" baseline="0" dirty="0" smtClean="0"/>
              <a:t>Seguido por uma proposta de um guia de desenvolvimento deste protocolo nesta tecnologia.</a:t>
            </a:r>
          </a:p>
          <a:p>
            <a:r>
              <a:rPr lang="pt-BR" altLang="pt-BR" i="0" baseline="0" dirty="0" smtClean="0"/>
              <a:t>Finalizando a apresentação com o desenvolvimento de um experimento que traz a validação dos conceitos previamente abordados, e as conclusões obtidas.</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316731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 Descoberta..</a:t>
            </a:r>
            <a:endParaRPr lang="pt-BR" sz="1000" b="0" kern="1200" baseline="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19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82811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a:t>
            </a:r>
            <a:r>
              <a:rPr lang="pt-BR" sz="1000" b="0" kern="1200" baseline="0" dirty="0" smtClean="0">
                <a:solidFill>
                  <a:srgbClr val="282828"/>
                </a:solidFill>
                <a:effectLst/>
                <a:latin typeface="+mn-lt"/>
                <a:ea typeface="+mn-ea"/>
                <a:cs typeface="+mn-cs"/>
              </a:rPr>
              <a:t>e ingresso a rede, são previstos no conjunto de especificações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de maneira a permitir a auto-organização da rede.</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82064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baseline="0" dirty="0" smtClean="0">
                <a:solidFill>
                  <a:srgbClr val="282828"/>
                </a:solidFill>
                <a:effectLst/>
                <a:latin typeface="+mn-lt"/>
                <a:ea typeface="+mn-ea"/>
                <a:cs typeface="+mn-cs"/>
              </a:rPr>
              <a:t>Por fim, os recursos de confiabilidade presentes no padrão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foram divididos em duas linhas:</a:t>
            </a:r>
          </a:p>
          <a:p>
            <a:pPr lvl="0"/>
            <a:r>
              <a:rPr lang="pt-BR" sz="1000" b="0" kern="1200" baseline="0" dirty="0" smtClean="0">
                <a:solidFill>
                  <a:srgbClr val="282828"/>
                </a:solidFill>
                <a:effectLst/>
                <a:latin typeface="+mn-lt"/>
                <a:ea typeface="+mn-ea"/>
                <a:cs typeface="+mn-cs"/>
              </a:rPr>
              <a:t>A primeira, mecanismos de segurança, destaca-se a presença do recursos de encriptação de dados avançada de 128 bits e o recurso de espalhamento espectral por sequência direta, permitindo a não interferência de dispositivos que operem na mesma banda de frequência.</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801568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0" kern="1200" baseline="0" dirty="0" smtClean="0">
                <a:solidFill>
                  <a:srgbClr val="282828"/>
                </a:solidFill>
                <a:effectLst/>
                <a:latin typeface="+mn-lt"/>
                <a:ea typeface="+mn-ea"/>
                <a:cs typeface="+mn-cs"/>
              </a:rPr>
              <a:t>A segunda linha de confiabilidade, confiabilidade da entrega de dados, relevante a </a:t>
            </a:r>
            <a:r>
              <a:rPr lang="pt-BR" sz="1000" b="0" kern="1200" baseline="0" dirty="0" err="1" smtClean="0">
                <a:solidFill>
                  <a:srgbClr val="282828"/>
                </a:solidFill>
                <a:effectLst/>
                <a:latin typeface="+mn-lt"/>
                <a:ea typeface="+mn-ea"/>
                <a:cs typeface="+mn-cs"/>
              </a:rPr>
              <a:t>RDSSFs</a:t>
            </a:r>
            <a:r>
              <a:rPr lang="pt-BR" sz="1000" b="0" kern="1200" baseline="0" dirty="0" smtClean="0">
                <a:solidFill>
                  <a:srgbClr val="282828"/>
                </a:solidFill>
                <a:effectLst/>
                <a:latin typeface="+mn-lt"/>
                <a:ea typeface="+mn-ea"/>
                <a:cs typeface="+mn-cs"/>
              </a:rPr>
              <a:t>, encontra-se na especificação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um </a:t>
            </a:r>
            <a:r>
              <a:rPr lang="pt-BR" sz="1000" b="0" kern="1200" baseline="0" dirty="0" err="1" smtClean="0">
                <a:solidFill>
                  <a:srgbClr val="282828"/>
                </a:solidFill>
                <a:effectLst/>
                <a:latin typeface="+mn-lt"/>
                <a:ea typeface="+mn-ea"/>
                <a:cs typeface="+mn-cs"/>
              </a:rPr>
              <a:t>baud</a:t>
            </a:r>
            <a:r>
              <a:rPr lang="pt-BR" sz="1000" b="0" kern="1200" baseline="0" dirty="0" smtClean="0">
                <a:solidFill>
                  <a:srgbClr val="282828"/>
                </a:solidFill>
                <a:effectLst/>
                <a:latin typeface="+mn-lt"/>
                <a:ea typeface="+mn-ea"/>
                <a:cs typeface="+mn-cs"/>
              </a:rPr>
              <a:t> rate, ou velocidade de transmissão de dados, de até 250 </a:t>
            </a:r>
            <a:r>
              <a:rPr lang="pt-BR" sz="1000" b="0" kern="1200" baseline="0" dirty="0" err="1" smtClean="0">
                <a:solidFill>
                  <a:srgbClr val="282828"/>
                </a:solidFill>
                <a:effectLst/>
                <a:latin typeface="+mn-lt"/>
                <a:ea typeface="+mn-ea"/>
                <a:cs typeface="+mn-cs"/>
              </a:rPr>
              <a:t>kbps</a:t>
            </a:r>
            <a:r>
              <a:rPr lang="pt-BR" sz="1000" b="0" kern="1200" baseline="0" dirty="0" smtClean="0">
                <a:solidFill>
                  <a:srgbClr val="282828"/>
                </a:solidFill>
                <a:effectLst/>
                <a:latin typeface="+mn-lt"/>
                <a:ea typeface="+mn-ea"/>
                <a:cs typeface="+mn-cs"/>
              </a:rPr>
              <a:t>. Entretanto, em trabalhos de referência na área, estimam um valor real de </a:t>
            </a:r>
            <a:r>
              <a:rPr lang="pt-BR" sz="1000" b="0" kern="1200" baseline="0" dirty="0" err="1" smtClean="0">
                <a:solidFill>
                  <a:srgbClr val="282828"/>
                </a:solidFill>
                <a:effectLst/>
                <a:latin typeface="+mn-lt"/>
                <a:ea typeface="+mn-ea"/>
                <a:cs typeface="+mn-cs"/>
              </a:rPr>
              <a:t>throughput</a:t>
            </a:r>
            <a:r>
              <a:rPr lang="pt-BR" sz="1000" b="0" kern="1200" baseline="0" dirty="0" smtClean="0">
                <a:solidFill>
                  <a:srgbClr val="282828"/>
                </a:solidFill>
                <a:effectLst/>
                <a:latin typeface="+mn-lt"/>
                <a:ea typeface="+mn-ea"/>
                <a:cs typeface="+mn-cs"/>
              </a:rPr>
              <a:t>, taxa de transmissão de dados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real ´de até 115,5 </a:t>
            </a:r>
            <a:r>
              <a:rPr lang="pt-BR" sz="1000" b="0" kern="1200" baseline="0" dirty="0" err="1" smtClean="0">
                <a:solidFill>
                  <a:srgbClr val="282828"/>
                </a:solidFill>
                <a:effectLst/>
                <a:latin typeface="+mn-lt"/>
                <a:ea typeface="+mn-ea"/>
                <a:cs typeface="+mn-cs"/>
              </a:rPr>
              <a:t>kbps</a:t>
            </a:r>
            <a:r>
              <a:rPr lang="pt-BR" sz="1000" b="0" kern="1200" baseline="0" dirty="0" smtClean="0">
                <a:solidFill>
                  <a:srgbClr val="282828"/>
                </a:solidFill>
                <a:effectLst/>
                <a:latin typeface="+mn-lt"/>
                <a:ea typeface="+mn-ea"/>
                <a:cs typeface="+mn-cs"/>
              </a:rPr>
              <a:t> e uma velocidade máxima relativa entre dispositivos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de até 18 km//h sem que haja perda considerável de dados.</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91055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Síntese da Análise de Viabilidade:</a:t>
            </a:r>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O quesito de </a:t>
            </a:r>
            <a:r>
              <a:rPr lang="pt-BR" sz="1000" b="1" kern="1200" baseline="0" dirty="0" smtClean="0">
                <a:solidFill>
                  <a:srgbClr val="282828"/>
                </a:solidFill>
                <a:effectLst/>
                <a:latin typeface="+mn-lt"/>
                <a:ea typeface="+mn-ea"/>
                <a:cs typeface="+mn-cs"/>
              </a:rPr>
              <a:t>Gerenciamento de Energia:</a:t>
            </a:r>
            <a:r>
              <a:rPr lang="pt-BR" sz="1000" b="0" kern="1200" baseline="0" dirty="0" smtClean="0">
                <a:solidFill>
                  <a:srgbClr val="282828"/>
                </a:solidFill>
                <a:effectLst/>
                <a:latin typeface="+mn-lt"/>
                <a:ea typeface="+mn-ea"/>
                <a:cs typeface="+mn-cs"/>
              </a:rPr>
              <a:t> RECURSO BEM DESENVOLVIDO de HIBERNAÇÃO; VERIFICAÇÕES TEMPORÁRIAS; é um item satisfatório do protocolo para aplicações de </a:t>
            </a:r>
            <a:r>
              <a:rPr lang="pt-BR" sz="1000" b="0" kern="1200" baseline="0" dirty="0" err="1" smtClean="0">
                <a:solidFill>
                  <a:srgbClr val="282828"/>
                </a:solidFill>
                <a:effectLst/>
                <a:latin typeface="+mn-lt"/>
                <a:ea typeface="+mn-ea"/>
                <a:cs typeface="+mn-cs"/>
              </a:rPr>
              <a:t>RDSSFs</a:t>
            </a:r>
            <a:r>
              <a:rPr lang="pt-BR" sz="1000" b="0" kern="1200" baseline="0" dirty="0" smtClean="0">
                <a:solidFill>
                  <a:srgbClr val="282828"/>
                </a:solidFill>
                <a:effectLst/>
                <a:latin typeface="+mn-lt"/>
                <a:ea typeface="+mn-ea"/>
                <a:cs typeface="+mn-cs"/>
              </a:rPr>
              <a:t>.;</a:t>
            </a:r>
          </a:p>
          <a:p>
            <a:pPr lvl="0"/>
            <a:r>
              <a:rPr lang="pt-BR" sz="1000" b="1" kern="1200" dirty="0" smtClean="0">
                <a:solidFill>
                  <a:srgbClr val="282828"/>
                </a:solidFill>
                <a:effectLst/>
                <a:latin typeface="+mn-lt"/>
                <a:ea typeface="+mn-ea"/>
                <a:cs typeface="+mn-cs"/>
              </a:rPr>
              <a:t>Auto-organização:</a:t>
            </a:r>
            <a:r>
              <a:rPr lang="pt-BR" sz="1000" b="0" kern="1200" baseline="0" dirty="0" smtClean="0">
                <a:solidFill>
                  <a:srgbClr val="282828"/>
                </a:solidFill>
                <a:effectLst/>
                <a:latin typeface="+mn-lt"/>
                <a:ea typeface="+mn-ea"/>
                <a:cs typeface="+mn-cs"/>
              </a:rPr>
              <a:t> funcionalidade essencial como requisito na aplicação de RDSSF. Satisfação, por meio de seus mecanismos bem definidos de roteamento, formação, descoberta e ingresso a rede.</a:t>
            </a: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1" kern="1200" baseline="0" dirty="0" smtClean="0">
                <a:solidFill>
                  <a:srgbClr val="282828"/>
                </a:solidFill>
                <a:effectLst/>
                <a:latin typeface="+mn-lt"/>
                <a:ea typeface="+mn-ea"/>
                <a:cs typeface="+mn-cs"/>
              </a:rPr>
              <a:t>Associações permissíveis:</a:t>
            </a:r>
            <a:r>
              <a:rPr lang="pt-BR" sz="1000" b="0" kern="1200" baseline="0" dirty="0" smtClean="0">
                <a:solidFill>
                  <a:srgbClr val="282828"/>
                </a:solidFill>
                <a:effectLst/>
                <a:latin typeface="+mn-lt"/>
                <a:ea typeface="+mn-ea"/>
                <a:cs typeface="+mn-cs"/>
              </a:rPr>
              <a:t> O parâmetro NC (número de nós filhos permissíveis para associação). Pode sofrer certa limitação, caso a aplicação possua um aglomerado/</a:t>
            </a:r>
            <a:r>
              <a:rPr lang="pt-BR" sz="1000" b="0" kern="1200" baseline="0" dirty="0" err="1" smtClean="0">
                <a:solidFill>
                  <a:srgbClr val="282828"/>
                </a:solidFill>
                <a:effectLst/>
                <a:latin typeface="+mn-lt"/>
                <a:ea typeface="+mn-ea"/>
                <a:cs typeface="+mn-cs"/>
              </a:rPr>
              <a:t>concetrado</a:t>
            </a:r>
            <a:r>
              <a:rPr lang="pt-BR" sz="1000" b="0" kern="1200" baseline="0" dirty="0" smtClean="0">
                <a:solidFill>
                  <a:srgbClr val="282828"/>
                </a:solidFill>
                <a:effectLst/>
                <a:latin typeface="+mn-lt"/>
                <a:ea typeface="+mn-ea"/>
                <a:cs typeface="+mn-cs"/>
              </a:rPr>
              <a:t> de dispositivos numa mesma região, ultrapassando os valores estipulados. Para demais aplicações, onde o espaçamento de dispositivos seja adequado, a própria temporização de associação de </a:t>
            </a:r>
            <a:r>
              <a:rPr lang="pt-BR" sz="1000" b="0" kern="1200" baseline="0" dirty="0" err="1" smtClean="0">
                <a:solidFill>
                  <a:srgbClr val="282828"/>
                </a:solidFill>
                <a:effectLst/>
                <a:latin typeface="+mn-lt"/>
                <a:ea typeface="+mn-ea"/>
                <a:cs typeface="+mn-cs"/>
              </a:rPr>
              <a:t>dipositivos</a:t>
            </a:r>
            <a:r>
              <a:rPr lang="pt-BR" sz="1000" b="0" kern="1200" baseline="0" dirty="0" smtClean="0">
                <a:solidFill>
                  <a:srgbClr val="282828"/>
                </a:solidFill>
                <a:effectLst/>
                <a:latin typeface="+mn-lt"/>
                <a:ea typeface="+mn-ea"/>
                <a:cs typeface="+mn-cs"/>
              </a:rPr>
              <a:t> permite que o rodízio de dispositivos satisfaça a aplicação.</a:t>
            </a: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1" kern="1200" dirty="0" smtClean="0">
                <a:solidFill>
                  <a:srgbClr val="282828"/>
                </a:solidFill>
                <a:effectLst/>
                <a:latin typeface="+mn-lt"/>
                <a:ea typeface="+mn-ea"/>
                <a:cs typeface="+mn-cs"/>
              </a:rPr>
              <a:t>Independência de nós</a:t>
            </a:r>
            <a:r>
              <a:rPr lang="pt-BR" sz="1000" kern="1200" dirty="0" smtClean="0">
                <a:solidFill>
                  <a:srgbClr val="282828"/>
                </a:solidFill>
                <a:effectLst/>
                <a:latin typeface="+mn-lt"/>
                <a:ea typeface="+mn-ea"/>
                <a:cs typeface="+mn-cs"/>
              </a:rPr>
              <a:t>: verificou-se</a:t>
            </a:r>
            <a:r>
              <a:rPr lang="pt-BR" sz="1000" kern="1200" baseline="0" dirty="0" smtClean="0">
                <a:solidFill>
                  <a:srgbClr val="282828"/>
                </a:solidFill>
                <a:effectLst/>
                <a:latin typeface="+mn-lt"/>
                <a:ea typeface="+mn-ea"/>
                <a:cs typeface="+mn-cs"/>
              </a:rPr>
              <a:t> a dependência do módulo coordenador para formar os links de comunicação entre os dispositivos da rede; é um item que limita as aplicações de RDSSF, mas não impossibilita o desenvolvimento das mesmas, uma vez que os dispositivos podem continuar operando (coletando dados, por exemplo) sem a presença do ZC, e quando este estiver na área de cobertura dos demais dispositivos, aí sim realiza a formação dos links de comunicação e a transmissão dos dados;</a:t>
            </a:r>
            <a:endParaRPr lang="pt-BR" sz="1000" b="0" kern="1200" baseline="0" dirty="0" smtClean="0">
              <a:solidFill>
                <a:srgbClr val="282828"/>
              </a:solidFill>
              <a:effectLst/>
              <a:latin typeface="+mn-lt"/>
              <a:ea typeface="+mn-ea"/>
              <a:cs typeface="+mn-cs"/>
            </a:endParaRPr>
          </a:p>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1" kern="1200" baseline="0" dirty="0" smtClean="0">
                <a:solidFill>
                  <a:srgbClr val="282828"/>
                </a:solidFill>
                <a:effectLst/>
                <a:latin typeface="+mn-lt"/>
                <a:ea typeface="+mn-ea"/>
                <a:cs typeface="+mn-cs"/>
              </a:rPr>
              <a:t>Interoperabilidade:</a:t>
            </a:r>
            <a:r>
              <a:rPr lang="pt-BR" sz="1000" b="0" kern="1200" baseline="0" dirty="0" smtClean="0">
                <a:solidFill>
                  <a:srgbClr val="282828"/>
                </a:solidFill>
                <a:effectLst/>
                <a:latin typeface="+mn-lt"/>
                <a:ea typeface="+mn-ea"/>
                <a:cs typeface="+mn-cs"/>
              </a:rPr>
              <a:t> quesito satisfatório, por se tratar de um protocolo consolidado, de grande aceitação mundial, e com a flexibilidade de interoperação dos dispositivos dos diversos fabricantes do conjunto de empresas da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Alliance;</a:t>
            </a:r>
          </a:p>
          <a:p>
            <a:pPr lvl="0"/>
            <a:r>
              <a:rPr lang="pt-BR" sz="1000" b="1" kern="1200" baseline="0" dirty="0" smtClean="0">
                <a:solidFill>
                  <a:srgbClr val="282828"/>
                </a:solidFill>
                <a:effectLst/>
                <a:latin typeface="+mn-lt"/>
                <a:ea typeface="+mn-ea"/>
                <a:cs typeface="+mn-cs"/>
              </a:rPr>
              <a:t>Confiabilidade:</a:t>
            </a:r>
            <a:r>
              <a:rPr lang="pt-BR" sz="1000" b="0" kern="1200" baseline="0" dirty="0" smtClean="0">
                <a:solidFill>
                  <a:srgbClr val="282828"/>
                </a:solidFill>
                <a:effectLst/>
                <a:latin typeface="+mn-lt"/>
                <a:ea typeface="+mn-ea"/>
                <a:cs typeface="+mn-cs"/>
              </a:rPr>
              <a:t> satisfatório padrão de encriptação de dados prevenindo a vulnerabilidade de redes sem fio; e reconhecimento (</a:t>
            </a:r>
            <a:r>
              <a:rPr lang="pt-BR" sz="1000" b="0" kern="1200" baseline="0" dirty="0" err="1" smtClean="0">
                <a:solidFill>
                  <a:srgbClr val="282828"/>
                </a:solidFill>
                <a:effectLst/>
                <a:latin typeface="+mn-lt"/>
                <a:ea typeface="+mn-ea"/>
                <a:cs typeface="+mn-cs"/>
              </a:rPr>
              <a:t>acknowledgment</a:t>
            </a:r>
            <a:r>
              <a:rPr lang="pt-BR" sz="1000" b="0" kern="1200" baseline="0" dirty="0" smtClean="0">
                <a:solidFill>
                  <a:srgbClr val="282828"/>
                </a:solidFill>
                <a:effectLst/>
                <a:latin typeface="+mn-lt"/>
                <a:ea typeface="+mn-ea"/>
                <a:cs typeface="+mn-cs"/>
              </a:rPr>
              <a:t>) da entrega de dados;</a:t>
            </a:r>
          </a:p>
          <a:p>
            <a:pPr lvl="0"/>
            <a:r>
              <a:rPr lang="pt-BR" sz="1000" b="0" kern="1200" baseline="0" dirty="0" smtClean="0">
                <a:solidFill>
                  <a:srgbClr val="282828"/>
                </a:solidFill>
                <a:effectLst/>
                <a:latin typeface="+mn-lt"/>
                <a:ea typeface="+mn-ea"/>
                <a:cs typeface="+mn-cs"/>
              </a:rPr>
              <a:t>Limitação da taxa de transmissão de dados em 115,5 </a:t>
            </a:r>
            <a:r>
              <a:rPr lang="pt-BR" sz="1000" b="0" kern="1200" baseline="0" dirty="0" err="1" smtClean="0">
                <a:solidFill>
                  <a:srgbClr val="282828"/>
                </a:solidFill>
                <a:effectLst/>
                <a:latin typeface="+mn-lt"/>
                <a:ea typeface="+mn-ea"/>
                <a:cs typeface="+mn-cs"/>
              </a:rPr>
              <a:t>kbps</a:t>
            </a:r>
            <a:r>
              <a:rPr lang="pt-BR" sz="1000" b="0" kern="1200" baseline="0" dirty="0" smtClean="0">
                <a:solidFill>
                  <a:srgbClr val="282828"/>
                </a:solidFill>
                <a:effectLst/>
                <a:latin typeface="+mn-lt"/>
                <a:ea typeface="+mn-ea"/>
                <a:cs typeface="+mn-cs"/>
              </a:rPr>
              <a:t> com velocidade relativa admissível em 18 km/h.</a:t>
            </a:r>
          </a:p>
          <a:p>
            <a:pPr lvl="0"/>
            <a:r>
              <a:rPr lang="pt-BR" sz="1000" b="0" kern="1200" baseline="0" dirty="0" smtClean="0">
                <a:solidFill>
                  <a:srgbClr val="282828"/>
                </a:solidFill>
                <a:effectLst/>
                <a:latin typeface="+mn-lt"/>
                <a:ea typeface="+mn-ea"/>
                <a:cs typeface="+mn-cs"/>
              </a:rPr>
              <a:t>Em síntese, 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trata de maneira satisfatória os quesitos de gerenciamento de energia, auto-organização, interoperabilidade, e confiabilidade dos mecanismos de segurança. Os critérios de associações permissíveis, independência de nós e confiabilidade na entrega de dados apresentam suas limitações, conforme apresentado para aplicações para extrapolem as condições apresentadas.</a:t>
            </a:r>
          </a:p>
          <a:p>
            <a:pPr lvl="0"/>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928487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err="1" smtClean="0"/>
              <a:t>V</a:t>
            </a:r>
            <a:r>
              <a:rPr lang="pt-BR" altLang="pt-BR" i="0" baseline="0" dirty="0" err="1" smtClean="0"/>
              <a:t>esta</a:t>
            </a:r>
            <a:r>
              <a:rPr lang="pt-BR" altLang="pt-BR" i="0" baseline="0" dirty="0" smtClean="0"/>
              <a:t> viabilidade, é proposto uma metodologia de projeto e desenvolvimento generalizado do protocolo </a:t>
            </a:r>
            <a:r>
              <a:rPr lang="pt-BR" altLang="pt-BR" i="1" baseline="0" dirty="0" err="1" smtClean="0"/>
              <a:t>ZigBee</a:t>
            </a:r>
            <a:r>
              <a:rPr lang="pt-BR" altLang="pt-BR" i="1" baseline="0" dirty="0" smtClean="0"/>
              <a:t> </a:t>
            </a:r>
            <a:r>
              <a:rPr lang="pt-BR" altLang="pt-BR" i="0" baseline="0" dirty="0" smtClean="0"/>
              <a:t>em RDSSF.</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24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87388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225425" rtl="0" eaLnBrk="1" fontAlgn="base" latinLnBrk="0" hangingPunct="1">
              <a:lnSpc>
                <a:spcPct val="85000"/>
              </a:lnSpc>
              <a:spcBef>
                <a:spcPts val="600"/>
              </a:spcBef>
              <a:spcAft>
                <a:spcPts val="300"/>
              </a:spcAft>
              <a:buClrTx/>
              <a:buSzTx/>
              <a:buFontTx/>
              <a:buNone/>
              <a:tabLst/>
              <a:defRPr/>
            </a:pPr>
            <a:r>
              <a:rPr lang="pt-BR" altLang="pt-BR" dirty="0" smtClean="0"/>
              <a:t>Proposta de</a:t>
            </a:r>
            <a:r>
              <a:rPr lang="pt-BR" altLang="pt-BR" i="0" baseline="0" dirty="0" smtClean="0"/>
              <a:t> uma metodologia de projeto e desenvolvimento generalizado do protocolo </a:t>
            </a:r>
            <a:r>
              <a:rPr lang="pt-BR" altLang="pt-BR" i="1" baseline="0" dirty="0" err="1" smtClean="0"/>
              <a:t>ZigBee</a:t>
            </a:r>
            <a:r>
              <a:rPr lang="pt-BR" altLang="pt-BR" i="1" baseline="0" dirty="0" smtClean="0"/>
              <a:t> </a:t>
            </a:r>
            <a:r>
              <a:rPr lang="pt-BR" altLang="pt-BR" i="0" baseline="0" dirty="0" smtClean="0"/>
              <a:t>em </a:t>
            </a:r>
            <a:r>
              <a:rPr lang="pt-BR" altLang="pt-BR" i="0" baseline="0" smtClean="0"/>
              <a:t>RDSSF.</a:t>
            </a:r>
            <a:endParaRPr lang="pt-BR" sz="1000" b="0" kern="1200" dirty="0" smtClean="0">
              <a:solidFill>
                <a:srgbClr val="282828"/>
              </a:solidFill>
              <a:effectLst/>
              <a:latin typeface="+mn-lt"/>
              <a:ea typeface="+mn-ea"/>
              <a:cs typeface="+mn-cs"/>
            </a:endParaRPr>
          </a:p>
          <a:p>
            <a:pPr lvl="0"/>
            <a:r>
              <a:rPr lang="pt-BR" sz="1000" b="0" kern="1200" dirty="0" smtClean="0">
                <a:solidFill>
                  <a:srgbClr val="282828"/>
                </a:solidFill>
                <a:effectLst/>
                <a:latin typeface="+mn-lt"/>
                <a:ea typeface="+mn-ea"/>
                <a:cs typeface="+mn-cs"/>
              </a:rPr>
              <a:t>Procedimento específico de troca de mensagens (comunicação) entre os dispositivos.</a:t>
            </a:r>
          </a:p>
          <a:p>
            <a:pPr lvl="0"/>
            <a:r>
              <a:rPr lang="pt-BR" sz="1000" b="0" kern="1200" dirty="0" smtClean="0">
                <a:solidFill>
                  <a:srgbClr val="282828"/>
                </a:solidFill>
                <a:effectLst/>
                <a:latin typeface="+mn-lt"/>
                <a:ea typeface="+mn-ea"/>
                <a:cs typeface="+mn-cs"/>
              </a:rPr>
              <a:t>S</a:t>
            </a:r>
            <a:r>
              <a:rPr lang="pt-BR" sz="1000" b="0" kern="1200" baseline="0" dirty="0" smtClean="0">
                <a:solidFill>
                  <a:srgbClr val="282828"/>
                </a:solidFill>
                <a:effectLst/>
                <a:latin typeface="+mn-lt"/>
                <a:ea typeface="+mn-ea"/>
                <a:cs typeface="+mn-cs"/>
              </a:rPr>
              <a:t>ituações específicas e críticas de RDSSF</a:t>
            </a:r>
          </a:p>
          <a:p>
            <a:pPr lvl="0"/>
            <a:r>
              <a:rPr lang="pt-BR" sz="1000" b="0" kern="1200" baseline="0" dirty="0" smtClean="0">
                <a:solidFill>
                  <a:srgbClr val="282828"/>
                </a:solidFill>
                <a:effectLst/>
                <a:latin typeface="+mn-lt"/>
                <a:ea typeface="+mn-ea"/>
                <a:cs typeface="+mn-cs"/>
              </a:rPr>
              <a:t>Permitir frequentes entradas e saídas dos dispositivos na rede</a:t>
            </a:r>
          </a:p>
          <a:p>
            <a:pPr lvl="0"/>
            <a:r>
              <a:rPr lang="pt-BR" sz="1000" b="0" kern="1200" baseline="0" dirty="0" smtClean="0">
                <a:solidFill>
                  <a:srgbClr val="282828"/>
                </a:solidFill>
                <a:effectLst/>
                <a:latin typeface="+mn-lt"/>
                <a:ea typeface="+mn-ea"/>
                <a:cs typeface="+mn-cs"/>
              </a:rPr>
              <a:t>Descoberta dinâmica de rotas (links)</a:t>
            </a:r>
          </a:p>
          <a:p>
            <a:pPr lvl="0"/>
            <a:r>
              <a:rPr lang="pt-BR" sz="1000" b="0" kern="1200" baseline="0" dirty="0" smtClean="0">
                <a:solidFill>
                  <a:srgbClr val="282828"/>
                </a:solidFill>
                <a:effectLst/>
                <a:latin typeface="+mn-lt"/>
                <a:ea typeface="+mn-ea"/>
                <a:cs typeface="+mn-cs"/>
              </a:rPr>
              <a:t>Transmissão e recepção de dados entre dispositivos na rede.</a:t>
            </a:r>
          </a:p>
          <a:p>
            <a:pPr lvl="0"/>
            <a:r>
              <a:rPr lang="pt-BR" sz="1000" b="0" kern="1200" baseline="0" dirty="0" smtClean="0">
                <a:solidFill>
                  <a:srgbClr val="282828"/>
                </a:solidFill>
                <a:effectLst/>
                <a:latin typeface="+mn-lt"/>
                <a:ea typeface="+mn-ea"/>
                <a:cs typeface="+mn-cs"/>
              </a:rPr>
              <a:t>Modelo de comunicações ponto-a-ponto, comunicação diretas entre os módulos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25</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753979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Modelo de comunicações</a:t>
            </a:r>
            <a:r>
              <a:rPr lang="pt-BR" sz="1000" b="0" kern="1200" baseline="0" dirty="0" smtClean="0">
                <a:solidFill>
                  <a:srgbClr val="282828"/>
                </a:solidFill>
                <a:effectLst/>
                <a:latin typeface="+mn-lt"/>
                <a:ea typeface="+mn-ea"/>
                <a:cs typeface="+mn-cs"/>
              </a:rPr>
              <a:t> ponto-a-ponto:</a:t>
            </a:r>
          </a:p>
          <a:p>
            <a:pPr lvl="0"/>
            <a:r>
              <a:rPr lang="pt-BR" sz="1000" b="0" kern="1200" baseline="0" dirty="0" smtClean="0">
                <a:solidFill>
                  <a:srgbClr val="282828"/>
                </a:solidFill>
                <a:effectLst/>
                <a:latin typeface="+mn-lt"/>
                <a:ea typeface="+mn-ea"/>
                <a:cs typeface="+mn-cs"/>
              </a:rPr>
              <a:t>Comunicação Intermitente entre seus módulos ZC e </a:t>
            </a:r>
            <a:r>
              <a:rPr lang="pt-BR" sz="1000" b="0" kern="1200" baseline="0" dirty="0" err="1" smtClean="0">
                <a:solidFill>
                  <a:srgbClr val="282828"/>
                </a:solidFill>
                <a:effectLst/>
                <a:latin typeface="+mn-lt"/>
                <a:ea typeface="+mn-ea"/>
                <a:cs typeface="+mn-cs"/>
              </a:rPr>
              <a:t>ZEDs</a:t>
            </a:r>
            <a:r>
              <a:rPr lang="pt-BR" sz="1000" b="0" kern="1200" baseline="0" dirty="0" smtClean="0">
                <a:solidFill>
                  <a:srgbClr val="282828"/>
                </a:solidFill>
                <a:effectLst/>
                <a:latin typeface="+mn-lt"/>
                <a:ea typeface="+mn-ea"/>
                <a:cs typeface="+mn-cs"/>
              </a:rPr>
              <a:t> por meio de comunicações de salto único (single hop).</a:t>
            </a:r>
          </a:p>
          <a:p>
            <a:pPr lvl="0"/>
            <a:r>
              <a:rPr lang="pt-BR" sz="1000" b="0" kern="1200" baseline="0" dirty="0" smtClean="0">
                <a:solidFill>
                  <a:srgbClr val="282828"/>
                </a:solidFill>
                <a:effectLst/>
                <a:latin typeface="+mn-lt"/>
                <a:ea typeface="+mn-ea"/>
                <a:cs typeface="+mn-cs"/>
              </a:rPr>
              <a:t>ZC Movimenta entre as áreas de cobertura dos dispositivos </a:t>
            </a:r>
            <a:r>
              <a:rPr lang="pt-BR" sz="1000" b="0" kern="1200" baseline="0" dirty="0" err="1" smtClean="0">
                <a:solidFill>
                  <a:srgbClr val="282828"/>
                </a:solidFill>
                <a:effectLst/>
                <a:latin typeface="+mn-lt"/>
                <a:ea typeface="+mn-ea"/>
                <a:cs typeface="+mn-cs"/>
              </a:rPr>
              <a:t>ZEDs</a:t>
            </a:r>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Expandindo da extensão de cobertura da RSSF</a:t>
            </a:r>
          </a:p>
          <a:p>
            <a:pPr lvl="0"/>
            <a:r>
              <a:rPr lang="pt-BR" sz="1000" b="0" kern="1200" baseline="0" dirty="0" smtClean="0">
                <a:solidFill>
                  <a:srgbClr val="282828"/>
                </a:solidFill>
                <a:effectLst/>
                <a:latin typeface="+mn-lt"/>
                <a:ea typeface="+mn-ea"/>
                <a:cs typeface="+mn-cs"/>
              </a:rPr>
              <a:t>Quando sob a mesma área de cobertura, os </a:t>
            </a:r>
            <a:r>
              <a:rPr lang="pt-BR" sz="1000" b="0" kern="1200" baseline="0" dirty="0" err="1" smtClean="0">
                <a:solidFill>
                  <a:srgbClr val="282828"/>
                </a:solidFill>
                <a:effectLst/>
                <a:latin typeface="+mn-lt"/>
                <a:ea typeface="+mn-ea"/>
                <a:cs typeface="+mn-cs"/>
              </a:rPr>
              <a:t>ZEDs</a:t>
            </a:r>
            <a:r>
              <a:rPr lang="pt-BR" sz="1000" b="0" kern="1200" baseline="0" dirty="0" smtClean="0">
                <a:solidFill>
                  <a:srgbClr val="282828"/>
                </a:solidFill>
                <a:effectLst/>
                <a:latin typeface="+mn-lt"/>
                <a:ea typeface="+mn-ea"/>
                <a:cs typeface="+mn-cs"/>
              </a:rPr>
              <a:t> transmitem ao ZC os dados acumulados (</a:t>
            </a:r>
            <a:r>
              <a:rPr lang="pt-BR" sz="1000" b="0" kern="1200" baseline="0" dirty="0" err="1" smtClean="0">
                <a:solidFill>
                  <a:srgbClr val="282828"/>
                </a:solidFill>
                <a:effectLst/>
                <a:latin typeface="+mn-lt"/>
                <a:ea typeface="+mn-ea"/>
                <a:cs typeface="+mn-cs"/>
              </a:rPr>
              <a:t>qndo</a:t>
            </a:r>
            <a:r>
              <a:rPr lang="pt-BR" sz="1000" b="0" kern="1200" baseline="0" dirty="0" smtClean="0">
                <a:solidFill>
                  <a:srgbClr val="282828"/>
                </a:solidFill>
                <a:effectLst/>
                <a:latin typeface="+mn-lt"/>
                <a:ea typeface="+mn-ea"/>
                <a:cs typeface="+mn-cs"/>
              </a:rPr>
              <a:t> possuem uma lógica de armazenamento de dados) ou simplesmente o dado de leitura atual do sensor (leitura pontual, </a:t>
            </a:r>
            <a:r>
              <a:rPr lang="pt-BR" sz="1000" b="0" kern="1200" baseline="0" dirty="0" err="1" smtClean="0">
                <a:solidFill>
                  <a:srgbClr val="282828"/>
                </a:solidFill>
                <a:effectLst/>
                <a:latin typeface="+mn-lt"/>
                <a:ea typeface="+mn-ea"/>
                <a:cs typeface="+mn-cs"/>
              </a:rPr>
              <a:t>qndo</a:t>
            </a:r>
            <a:r>
              <a:rPr lang="pt-BR" sz="1000" b="0" kern="1200" baseline="0" dirty="0" smtClean="0">
                <a:solidFill>
                  <a:srgbClr val="282828"/>
                </a:solidFill>
                <a:effectLst/>
                <a:latin typeface="+mn-lt"/>
                <a:ea typeface="+mn-ea"/>
                <a:cs typeface="+mn-cs"/>
              </a:rPr>
              <a:t> não possuem est. de </a:t>
            </a:r>
            <a:r>
              <a:rPr lang="pt-BR" sz="1000" b="0" kern="1200" baseline="0" dirty="0" err="1" smtClean="0">
                <a:solidFill>
                  <a:srgbClr val="282828"/>
                </a:solidFill>
                <a:effectLst/>
                <a:latin typeface="+mn-lt"/>
                <a:ea typeface="+mn-ea"/>
                <a:cs typeface="+mn-cs"/>
              </a:rPr>
              <a:t>armaz</a:t>
            </a:r>
            <a:r>
              <a:rPr lang="pt-BR" sz="1000" b="0" kern="1200" baseline="0" dirty="0" smtClean="0">
                <a:solidFill>
                  <a:srgbClr val="282828"/>
                </a:solidFill>
                <a:effectLst/>
                <a:latin typeface="+mn-lt"/>
                <a:ea typeface="+mn-ea"/>
                <a:cs typeface="+mn-cs"/>
              </a:rPr>
              <a:t>. de dados).</a:t>
            </a:r>
          </a:p>
          <a:p>
            <a:pPr lvl="0"/>
            <a:r>
              <a:rPr lang="pt-BR" sz="1000" b="0" kern="1200" baseline="0" dirty="0" smtClean="0">
                <a:solidFill>
                  <a:srgbClr val="282828"/>
                </a:solidFill>
                <a:effectLst/>
                <a:latin typeface="+mn-lt"/>
                <a:ea typeface="+mn-ea"/>
                <a:cs typeface="+mn-cs"/>
              </a:rPr>
              <a:t>Os </a:t>
            </a:r>
            <a:r>
              <a:rPr lang="pt-BR" sz="1000" b="0" kern="1200" baseline="0" dirty="0" err="1" smtClean="0">
                <a:solidFill>
                  <a:srgbClr val="282828"/>
                </a:solidFill>
                <a:effectLst/>
                <a:latin typeface="+mn-lt"/>
                <a:ea typeface="+mn-ea"/>
                <a:cs typeface="+mn-cs"/>
              </a:rPr>
              <a:t>ZEDs</a:t>
            </a:r>
            <a:r>
              <a:rPr lang="pt-BR" sz="1000" b="0" kern="1200" baseline="0" dirty="0" smtClean="0">
                <a:solidFill>
                  <a:srgbClr val="282828"/>
                </a:solidFill>
                <a:effectLst/>
                <a:latin typeface="+mn-lt"/>
                <a:ea typeface="+mn-ea"/>
                <a:cs typeface="+mn-cs"/>
              </a:rPr>
              <a:t> são preparados para suportar comunicação intermitente com o ZC, permanecendo fora da rede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por tempo indeterminado, sem causar prejuízo a coleta de dados.</a:t>
            </a:r>
          </a:p>
          <a:p>
            <a:pPr lvl="0"/>
            <a:r>
              <a:rPr lang="pt-BR" sz="1000" b="0" kern="1200" baseline="0" dirty="0" smtClean="0">
                <a:solidFill>
                  <a:srgbClr val="282828"/>
                </a:solidFill>
                <a:effectLst/>
                <a:latin typeface="+mn-lt"/>
                <a:ea typeface="+mn-ea"/>
                <a:cs typeface="+mn-cs"/>
              </a:rPr>
              <a:t>Analogia a aplicações de </a:t>
            </a:r>
            <a:r>
              <a:rPr lang="pt-BR" sz="1000" b="0" kern="1200" baseline="0" dirty="0" err="1" smtClean="0">
                <a:solidFill>
                  <a:srgbClr val="282828"/>
                </a:solidFill>
                <a:effectLst/>
                <a:latin typeface="+mn-lt"/>
                <a:ea typeface="+mn-ea"/>
                <a:cs typeface="+mn-cs"/>
              </a:rPr>
              <a:t>smart</a:t>
            </a:r>
            <a:r>
              <a:rPr lang="pt-BR" sz="1000" b="0" kern="1200" baseline="0" dirty="0" smtClean="0">
                <a:solidFill>
                  <a:srgbClr val="282828"/>
                </a:solidFill>
                <a:effectLst/>
                <a:latin typeface="+mn-lt"/>
                <a:ea typeface="+mn-ea"/>
                <a:cs typeface="+mn-cs"/>
              </a:rPr>
              <a:t> </a:t>
            </a:r>
            <a:r>
              <a:rPr lang="pt-BR" sz="1000" b="0" kern="1200" baseline="0" dirty="0" err="1" smtClean="0">
                <a:solidFill>
                  <a:srgbClr val="282828"/>
                </a:solidFill>
                <a:effectLst/>
                <a:latin typeface="+mn-lt"/>
                <a:ea typeface="+mn-ea"/>
                <a:cs typeface="+mn-cs"/>
              </a:rPr>
              <a:t>metering</a:t>
            </a:r>
            <a:r>
              <a:rPr lang="pt-BR" sz="1000" b="0" kern="1200" baseline="0" dirty="0" smtClean="0">
                <a:solidFill>
                  <a:srgbClr val="282828"/>
                </a:solidFill>
                <a:effectLst/>
                <a:latin typeface="+mn-lt"/>
                <a:ea typeface="+mn-ea"/>
                <a:cs typeface="+mn-cs"/>
              </a:rPr>
              <a:t>, com dispositivo coletor acoplado a um transporte coletivo com trajeto planejado.</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603856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Estrutura generalizada</a:t>
            </a:r>
            <a:r>
              <a:rPr lang="pt-BR" sz="1000" b="0" kern="1200" baseline="0" dirty="0" smtClean="0">
                <a:solidFill>
                  <a:srgbClr val="282828"/>
                </a:solidFill>
                <a:effectLst/>
                <a:latin typeface="+mn-lt"/>
                <a:ea typeface="+mn-ea"/>
                <a:cs typeface="+mn-cs"/>
              </a:rPr>
              <a:t> de </a:t>
            </a:r>
            <a:r>
              <a:rPr lang="pt-BR" sz="1000" b="0" kern="1200" baseline="0" dirty="0" err="1" smtClean="0">
                <a:solidFill>
                  <a:srgbClr val="282828"/>
                </a:solidFill>
                <a:effectLst/>
                <a:latin typeface="+mn-lt"/>
                <a:ea typeface="+mn-ea"/>
                <a:cs typeface="+mn-cs"/>
              </a:rPr>
              <a:t>ZEDs</a:t>
            </a:r>
            <a:r>
              <a:rPr lang="pt-BR" sz="1000" b="0" kern="1200" baseline="0" dirty="0" smtClean="0">
                <a:solidFill>
                  <a:srgbClr val="282828"/>
                </a:solidFill>
                <a:effectLst/>
                <a:latin typeface="+mn-lt"/>
                <a:ea typeface="+mn-ea"/>
                <a:cs typeface="+mn-cs"/>
              </a:rPr>
              <a:t>, com e sem estrutura de armazenamento.</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69865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225425" rtl="0" eaLnBrk="1" fontAlgn="base" latinLnBrk="0" hangingPunct="1">
              <a:lnSpc>
                <a:spcPct val="85000"/>
              </a:lnSpc>
              <a:spcBef>
                <a:spcPts val="600"/>
              </a:spcBef>
              <a:spcAft>
                <a:spcPts val="300"/>
              </a:spcAft>
              <a:buClrTx/>
              <a:buSzTx/>
              <a:buFontTx/>
              <a:buNone/>
              <a:tabLst/>
              <a:defRPr/>
            </a:pPr>
            <a:r>
              <a:rPr lang="pt-BR" sz="1000" b="0" kern="1200" dirty="0" smtClean="0">
                <a:solidFill>
                  <a:srgbClr val="282828"/>
                </a:solidFill>
                <a:effectLst/>
                <a:latin typeface="+mn-lt"/>
                <a:ea typeface="+mn-ea"/>
                <a:cs typeface="+mn-cs"/>
              </a:rPr>
              <a:t>Fluxograma de operação de </a:t>
            </a:r>
            <a:r>
              <a:rPr lang="pt-BR" sz="1000" b="0" kern="1200" dirty="0" err="1" smtClean="0">
                <a:solidFill>
                  <a:srgbClr val="282828"/>
                </a:solidFill>
                <a:effectLst/>
                <a:latin typeface="+mn-lt"/>
                <a:ea typeface="+mn-ea"/>
                <a:cs typeface="+mn-cs"/>
              </a:rPr>
              <a:t>ZEDs</a:t>
            </a:r>
            <a:r>
              <a:rPr lang="pt-BR" sz="1000" b="0" kern="1200" dirty="0" smtClean="0">
                <a:solidFill>
                  <a:srgbClr val="282828"/>
                </a:solidFill>
                <a:effectLst/>
                <a:latin typeface="+mn-lt"/>
                <a:ea typeface="+mn-ea"/>
                <a:cs typeface="+mn-cs"/>
              </a:rPr>
              <a:t> com </a:t>
            </a:r>
            <a:r>
              <a:rPr lang="pt-BR" sz="1000" b="0" kern="1200" dirty="0" err="1" smtClean="0">
                <a:solidFill>
                  <a:srgbClr val="282828"/>
                </a:solidFill>
                <a:effectLst/>
                <a:latin typeface="+mn-lt"/>
                <a:ea typeface="+mn-ea"/>
                <a:cs typeface="+mn-cs"/>
              </a:rPr>
              <a:t>uC</a:t>
            </a:r>
            <a:r>
              <a:rPr lang="pt-BR" sz="1000" b="0" kern="1200" dirty="0" smtClean="0">
                <a:solidFill>
                  <a:srgbClr val="282828"/>
                </a:solidFill>
                <a:effectLst/>
                <a:latin typeface="+mn-lt"/>
                <a:ea typeface="+mn-ea"/>
                <a:cs typeface="+mn-cs"/>
              </a:rPr>
              <a:t>.</a:t>
            </a:r>
          </a:p>
          <a:p>
            <a:pPr lvl="0"/>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9004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baseline="0" dirty="0" smtClean="0"/>
              <a:t>Objetivos e motivações do desenvolvimento deste trabalho.</a:t>
            </a:r>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110063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Estrutura generalizada</a:t>
            </a:r>
            <a:r>
              <a:rPr lang="pt-BR" sz="1000" b="0" kern="1200" baseline="0" dirty="0" smtClean="0">
                <a:solidFill>
                  <a:srgbClr val="282828"/>
                </a:solidFill>
                <a:effectLst/>
                <a:latin typeface="+mn-lt"/>
                <a:ea typeface="+mn-ea"/>
                <a:cs typeface="+mn-cs"/>
              </a:rPr>
              <a:t> de ZC.</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29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286702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Fluxograma de operação de </a:t>
            </a:r>
            <a:r>
              <a:rPr lang="pt-BR" sz="1000" b="0" kern="1200" dirty="0" err="1" smtClean="0">
                <a:solidFill>
                  <a:srgbClr val="282828"/>
                </a:solidFill>
                <a:effectLst/>
                <a:latin typeface="+mn-lt"/>
                <a:ea typeface="+mn-ea"/>
                <a:cs typeface="+mn-cs"/>
              </a:rPr>
              <a:t>ZEDs</a:t>
            </a:r>
            <a:r>
              <a:rPr lang="pt-BR" sz="1000" b="0" kern="1200" dirty="0" smtClean="0">
                <a:solidFill>
                  <a:srgbClr val="282828"/>
                </a:solidFill>
                <a:effectLst/>
                <a:latin typeface="+mn-lt"/>
                <a:ea typeface="+mn-ea"/>
                <a:cs typeface="+mn-cs"/>
              </a:rPr>
              <a:t> sem </a:t>
            </a:r>
            <a:r>
              <a:rPr lang="pt-BR" sz="1000" b="0" kern="1200" dirty="0" err="1" smtClean="0">
                <a:solidFill>
                  <a:srgbClr val="282828"/>
                </a:solidFill>
                <a:effectLst/>
                <a:latin typeface="+mn-lt"/>
                <a:ea typeface="+mn-ea"/>
                <a:cs typeface="+mn-cs"/>
              </a:rPr>
              <a:t>uC</a:t>
            </a:r>
            <a:r>
              <a:rPr lang="pt-BR" sz="1000" b="0" kern="1200" dirty="0" smtClean="0">
                <a:solidFill>
                  <a:srgbClr val="282828"/>
                </a:solidFill>
                <a:effectLst/>
                <a:latin typeface="+mn-lt"/>
                <a:ea typeface="+mn-ea"/>
                <a:cs typeface="+mn-cs"/>
              </a:rPr>
              <a:t>.</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30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921744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Estrutura generalizada</a:t>
            </a:r>
            <a:r>
              <a:rPr lang="pt-BR" sz="1000" b="0" kern="1200" baseline="0" dirty="0" smtClean="0">
                <a:solidFill>
                  <a:srgbClr val="282828"/>
                </a:solidFill>
                <a:effectLst/>
                <a:latin typeface="+mn-lt"/>
                <a:ea typeface="+mn-ea"/>
                <a:cs typeface="+mn-cs"/>
              </a:rPr>
              <a:t> de ZC.</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31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200558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P</a:t>
            </a:r>
            <a:r>
              <a:rPr lang="pt-BR" altLang="pt-BR" i="0" baseline="0" dirty="0" smtClean="0"/>
              <a:t>roposta de validação experimental, com intuito de validar os conceitos previamente apresentados.</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32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830234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O </a:t>
            </a:r>
            <a:r>
              <a:rPr lang="pt-BR" altLang="pt-BR" i="1" dirty="0" smtClean="0"/>
              <a:t>ZC </a:t>
            </a:r>
            <a:r>
              <a:rPr lang="pt-BR" altLang="pt-BR" i="0" dirty="0" smtClean="0"/>
              <a:t>está acoplado a um carro, e</a:t>
            </a:r>
            <a:r>
              <a:rPr lang="pt-BR" altLang="pt-BR" i="0" baseline="0" dirty="0" smtClean="0"/>
              <a:t> cada </a:t>
            </a:r>
            <a:r>
              <a:rPr lang="pt-BR" altLang="pt-BR" i="1" baseline="0" dirty="0" smtClean="0"/>
              <a:t>ZED</a:t>
            </a:r>
            <a:r>
              <a:rPr lang="pt-BR" altLang="pt-BR" i="0" baseline="0" dirty="0" smtClean="0"/>
              <a:t>, representados pelos círculos azuis, refere-se ao dispositivo sensor de medição de uma residência.</a:t>
            </a:r>
          </a:p>
          <a:p>
            <a:r>
              <a:rPr lang="pt-BR" altLang="pt-BR" i="0" baseline="0" dirty="0" smtClean="0"/>
              <a:t>Os </a:t>
            </a:r>
            <a:r>
              <a:rPr lang="pt-BR" altLang="pt-BR" i="1" baseline="0" dirty="0" err="1" smtClean="0"/>
              <a:t>ZEDs</a:t>
            </a:r>
            <a:r>
              <a:rPr lang="pt-BR" altLang="pt-BR" i="1" baseline="0" dirty="0" smtClean="0"/>
              <a:t> </a:t>
            </a:r>
            <a:r>
              <a:rPr lang="pt-BR" altLang="pt-BR" i="0" baseline="0" dirty="0" smtClean="0"/>
              <a:t>dispostos fixamente em pontos distintos, fora da mesma área de cobertura </a:t>
            </a:r>
            <a:r>
              <a:rPr lang="pt-BR" altLang="pt-BR" i="1" baseline="0" dirty="0" err="1" smtClean="0"/>
              <a:t>ZIgBee</a:t>
            </a:r>
            <a:r>
              <a:rPr lang="pt-BR" altLang="pt-BR" i="0" baseline="0" dirty="0" smtClean="0"/>
              <a:t>, criando uma RDSSF </a:t>
            </a:r>
            <a:r>
              <a:rPr lang="pt-BR" altLang="pt-BR" i="1" baseline="0" dirty="0" err="1" smtClean="0"/>
              <a:t>ZigBee</a:t>
            </a:r>
            <a:r>
              <a:rPr lang="pt-BR" altLang="pt-BR" i="1" baseline="0" dirty="0" smtClean="0"/>
              <a:t> </a:t>
            </a:r>
            <a:r>
              <a:rPr lang="pt-BR" altLang="pt-BR" i="0" baseline="0" dirty="0" smtClean="0"/>
              <a:t>com comunicação intermitente.</a:t>
            </a:r>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054942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89833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35</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259638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927942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346219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30248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Este trabalho propõe...</a:t>
            </a:r>
            <a:endParaRPr lang="pt-BR" altLang="pt-BR" i="0" baseline="0" dirty="0" smtClean="0"/>
          </a:p>
          <a:p>
            <a:r>
              <a:rPr lang="pt-BR" altLang="pt-BR" i="0" baseline="0" dirty="0" smtClean="0"/>
              <a:t>Como será apresentado no trabalho, a proposta...</a:t>
            </a:r>
          </a:p>
          <a:p>
            <a:r>
              <a:rPr lang="pt-BR" altLang="pt-BR" i="0" baseline="0" dirty="0" smtClean="0"/>
              <a:t>O que levou a motivação do desenvolvimento deste trabalho..</a:t>
            </a:r>
            <a:endParaRPr lang="pt-BR" altLang="pt-BR"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0139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39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08628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40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842209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Conclusões obtidas no trabalho.</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41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178084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42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569948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Complementação e continuidade do trabalho.</a:t>
            </a:r>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43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076095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9395"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9396"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B391B2E-1E11-4E34-A681-91B59513BAE0}" type="slidenum">
              <a:rPr lang="pt-BR" altLang="pt-BR">
                <a:solidFill>
                  <a:srgbClr val="282828"/>
                </a:solidFill>
                <a:latin typeface="Arial" panose="020B0604020202020204" pitchFamily="34" charset="0"/>
              </a:rPr>
              <a:pPr/>
              <a:t>44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7338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6867"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Dando início</a:t>
            </a:r>
            <a:r>
              <a:rPr lang="pt-BR" altLang="pt-BR" baseline="0" dirty="0" smtClean="0"/>
              <a:t> ao embasamento bibliográfico inicial do trabalho, o conceito de Redes de Sensores Sem Fio remonta a um projeto da Agência de Defesa dos Estados Unidos, na década de 80, denominado </a:t>
            </a:r>
            <a:r>
              <a:rPr lang="pt-BR" altLang="pt-BR" dirty="0" smtClean="0"/>
              <a:t>Redes de Sensores Distribuídos, que tinha como objetivo a d</a:t>
            </a:r>
            <a:r>
              <a:rPr lang="pt-BR" altLang="pt-BR" baseline="0" dirty="0" smtClean="0"/>
              <a:t>etecção de submarinos soviéticos por meio de uma rede de </a:t>
            </a:r>
            <a:r>
              <a:rPr lang="pt-BR" altLang="pt-BR" baseline="0" dirty="0" err="1" smtClean="0"/>
              <a:t>ultrasonares</a:t>
            </a:r>
            <a:r>
              <a:rPr lang="pt-BR" altLang="pt-BR" baseline="0" dirty="0" smtClean="0"/>
              <a:t>.</a:t>
            </a:r>
          </a:p>
        </p:txBody>
      </p:sp>
      <p:sp>
        <p:nvSpPr>
          <p:cNvPr id="36868"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B79C3CF-48A2-4009-8805-3505C4309AC1}" type="slidenum">
              <a:rPr lang="pt-BR" altLang="pt-BR">
                <a:solidFill>
                  <a:srgbClr val="282828"/>
                </a:solidFill>
                <a:latin typeface="Arial" panose="020B0604020202020204" pitchFamily="34" charset="0"/>
              </a:rPr>
              <a:pPr/>
              <a:t>46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683155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096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C</a:t>
            </a:r>
            <a:r>
              <a:rPr lang="pt-BR" altLang="pt-BR" baseline="0" dirty="0" smtClean="0"/>
              <a:t>lassificação de acordo com o movimento dos componentes da rede com diferentes perspectivas.</a:t>
            </a:r>
          </a:p>
          <a:p>
            <a:r>
              <a:rPr lang="pt-BR" altLang="pt-BR" baseline="0" dirty="0" smtClean="0"/>
              <a:t>Coordenador móvel: nó coordenador disposto em algum equipamento ou dispositivo móvel (</a:t>
            </a:r>
            <a:r>
              <a:rPr lang="pt-BR" altLang="pt-BR" baseline="0" dirty="0" err="1" smtClean="0"/>
              <a:t>drone</a:t>
            </a:r>
            <a:r>
              <a:rPr lang="pt-BR" altLang="pt-BR" baseline="0" dirty="0" smtClean="0"/>
              <a:t>), que assegura a comunicação entre grupos dispersos de sensores localizados em diferentes áreas, e posteriormente retransmitindo estes dados para uma estação base.</a:t>
            </a:r>
          </a:p>
          <a:p>
            <a:r>
              <a:rPr lang="pt-BR" altLang="pt-BR" baseline="0" dirty="0" smtClean="0"/>
              <a:t>Nós sensores móveis: um ou mais nó sensor é alocado em dispositivos móveis (carros), que percorrem o fenômeno de análise (trânsito), comunicando-se entre si intermitentemente, e retransmitindo estes dados a uma estação base fixa.</a:t>
            </a:r>
          </a:p>
          <a:p>
            <a:r>
              <a:rPr lang="pt-BR" altLang="pt-BR" baseline="0" dirty="0" smtClean="0"/>
              <a:t>Mobilidade híbrida: situação de maior complexidade, é dado quanto todos os componentes da rede se encontram em mobilidade, tanto o nó coordenador como os nós-sensores em movimento.</a:t>
            </a:r>
            <a:endParaRPr lang="pt-BR" altLang="pt-BR" dirty="0" smtClean="0"/>
          </a:p>
        </p:txBody>
      </p:sp>
      <p:sp>
        <p:nvSpPr>
          <p:cNvPr id="4096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26D02F5-B5C5-45F2-A5AF-C711BAAD5F0B}" type="slidenum">
              <a:rPr lang="pt-BR" altLang="pt-BR">
                <a:solidFill>
                  <a:srgbClr val="282828"/>
                </a:solidFill>
                <a:latin typeface="Arial" panose="020B0604020202020204" pitchFamily="34" charset="0"/>
              </a:rPr>
              <a:pPr/>
              <a:t>47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017249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sz="1000" kern="1200" baseline="0" dirty="0" smtClean="0">
                <a:solidFill>
                  <a:srgbClr val="282828"/>
                </a:solidFill>
                <a:effectLst/>
                <a:latin typeface="+mn-lt"/>
                <a:ea typeface="+mn-ea"/>
                <a:cs typeface="+mn-cs"/>
              </a:rPr>
              <a:t>Tipos de dispositivos: atrelado a característica de FUNCIONALIDADE e ASSOCIAÇÂO do dispositivo na rede.</a:t>
            </a:r>
          </a:p>
          <a:p>
            <a:r>
              <a:rPr lang="pt-BR" sz="1000" kern="1200" baseline="0" dirty="0" smtClean="0">
                <a:solidFill>
                  <a:srgbClr val="282828"/>
                </a:solidFill>
                <a:effectLst/>
                <a:latin typeface="+mn-lt"/>
                <a:ea typeface="+mn-ea"/>
                <a:cs typeface="+mn-cs"/>
              </a:rPr>
              <a:t>FFD: pilha de instruções completa. Associação com qualquer outro dispositivo na rede. NÓ-PAI.</a:t>
            </a:r>
          </a:p>
          <a:p>
            <a:r>
              <a:rPr lang="pt-BR" sz="1000" kern="1200" baseline="0" dirty="0" smtClean="0">
                <a:solidFill>
                  <a:srgbClr val="282828"/>
                </a:solidFill>
                <a:effectLst/>
                <a:latin typeface="+mn-lt"/>
                <a:ea typeface="+mn-ea"/>
                <a:cs typeface="+mn-cs"/>
              </a:rPr>
              <a:t>RDF: funções limitadas em suas camadas da pilha, pode-se associar apenas com dispositivos FFD. É denominado NÓ-FILHO.</a:t>
            </a:r>
          </a:p>
          <a:p>
            <a:endParaRPr lang="pt-BR" sz="1000" kern="1200" baseline="0" dirty="0" smtClean="0">
              <a:solidFill>
                <a:srgbClr val="282828"/>
              </a:solidFill>
              <a:effectLst/>
              <a:latin typeface="+mn-lt"/>
              <a:ea typeface="+mn-ea"/>
              <a:cs typeface="+mn-cs"/>
            </a:endParaRPr>
          </a:p>
          <a:p>
            <a:r>
              <a:rPr lang="pt-BR" sz="1000" kern="1200" baseline="0" dirty="0" smtClean="0">
                <a:solidFill>
                  <a:srgbClr val="282828"/>
                </a:solidFill>
                <a:effectLst/>
                <a:latin typeface="+mn-lt"/>
                <a:ea typeface="+mn-ea"/>
                <a:cs typeface="+mn-cs"/>
              </a:rPr>
              <a:t>Papéis de atribuição na rede: Coordenador, Roteador ou Dispositivo Final.</a:t>
            </a:r>
            <a:endParaRPr lang="pt-BR" sz="1000" kern="1200" dirty="0" smtClean="0">
              <a:solidFill>
                <a:srgbClr val="282828"/>
              </a:solidFill>
              <a:effectLst/>
              <a:latin typeface="+mn-lt"/>
              <a:ea typeface="+mn-ea"/>
              <a:cs typeface="+mn-cs"/>
            </a:endParaRPr>
          </a:p>
          <a:p>
            <a:r>
              <a:rPr lang="pt-BR" sz="1000" kern="1200" dirty="0" smtClean="0">
                <a:solidFill>
                  <a:srgbClr val="282828"/>
                </a:solidFill>
                <a:effectLst/>
                <a:latin typeface="+mn-lt"/>
                <a:ea typeface="+mn-ea"/>
                <a:cs typeface="+mn-cs"/>
              </a:rPr>
              <a:t>Heterogeneidade.</a:t>
            </a:r>
          </a:p>
          <a:p>
            <a:r>
              <a:rPr lang="pt-BR" sz="1000" kern="1200" dirty="0" smtClean="0">
                <a:solidFill>
                  <a:srgbClr val="282828"/>
                </a:solidFill>
                <a:effectLst/>
                <a:latin typeface="+mn-lt"/>
                <a:ea typeface="+mn-ea"/>
                <a:cs typeface="+mn-cs"/>
              </a:rPr>
              <a:t>Um único coordenador para cada </a:t>
            </a:r>
            <a:r>
              <a:rPr lang="pt-BR" sz="1000" i="1" kern="1200" dirty="0" smtClean="0">
                <a:solidFill>
                  <a:srgbClr val="282828"/>
                </a:solidFill>
                <a:effectLst/>
                <a:latin typeface="+mn-lt"/>
                <a:ea typeface="+mn-ea"/>
                <a:cs typeface="+mn-cs"/>
              </a:rPr>
              <a:t>PAN</a:t>
            </a:r>
            <a:r>
              <a:rPr lang="pt-BR" sz="1000" kern="1200" dirty="0" smtClean="0">
                <a:solidFill>
                  <a:srgbClr val="282828"/>
                </a:solidFill>
                <a:effectLst/>
                <a:latin typeface="+mn-lt"/>
                <a:ea typeface="+mn-ea"/>
                <a:cs typeface="+mn-cs"/>
              </a:rPr>
              <a:t>.</a:t>
            </a:r>
          </a:p>
          <a:p>
            <a:r>
              <a:rPr lang="pt-BR" sz="1000" kern="1200" dirty="0" smtClean="0">
                <a:solidFill>
                  <a:srgbClr val="282828"/>
                </a:solidFill>
                <a:effectLst/>
                <a:latin typeface="+mn-lt"/>
                <a:ea typeface="+mn-ea"/>
                <a:cs typeface="+mn-cs"/>
              </a:rPr>
              <a:t>Gravação de </a:t>
            </a:r>
            <a:r>
              <a:rPr lang="pt-BR" sz="1000" i="1" kern="1200" dirty="0" smtClean="0">
                <a:solidFill>
                  <a:srgbClr val="282828"/>
                </a:solidFill>
                <a:effectLst/>
                <a:latin typeface="+mn-lt"/>
                <a:ea typeface="+mn-ea"/>
                <a:cs typeface="+mn-cs"/>
              </a:rPr>
              <a:t>firmware </a:t>
            </a:r>
            <a:r>
              <a:rPr lang="pt-BR" sz="1000" kern="1200" dirty="0" smtClean="0">
                <a:solidFill>
                  <a:srgbClr val="282828"/>
                </a:solidFill>
                <a:effectLst/>
                <a:latin typeface="+mn-lt"/>
                <a:ea typeface="+mn-ea"/>
                <a:cs typeface="+mn-cs"/>
              </a:rPr>
              <a:t>nos módulos </a:t>
            </a:r>
            <a:r>
              <a:rPr lang="pt-BR" sz="1000" i="1" kern="1200" dirty="0" err="1" smtClean="0">
                <a:solidFill>
                  <a:srgbClr val="282828"/>
                </a:solidFill>
                <a:effectLst/>
                <a:latin typeface="+mn-lt"/>
                <a:ea typeface="+mn-ea"/>
                <a:cs typeface="+mn-cs"/>
              </a:rPr>
              <a:t>ZigBee</a:t>
            </a:r>
            <a:r>
              <a:rPr lang="pt-BR" sz="1000" kern="1200" dirty="0" smtClean="0">
                <a:solidFill>
                  <a:srgbClr val="282828"/>
                </a:solidFill>
                <a:effectLst/>
                <a:latin typeface="+mn-lt"/>
                <a:ea typeface="+mn-ea"/>
                <a:cs typeface="+mn-cs"/>
              </a:rPr>
              <a:t>, ajustando os principais parâmetros e modo de operação dos módulos.</a:t>
            </a:r>
            <a:endParaRPr lang="pt-BR" altLang="pt-BR" dirty="0" smtClean="0"/>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48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888806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G</a:t>
            </a:r>
            <a:r>
              <a:rPr lang="pt-BR" altLang="pt-BR" baseline="0" dirty="0" smtClean="0"/>
              <a:t>erenciamento de dados que trafegam pela rede por meio de suas topologias de rede.</a:t>
            </a:r>
          </a:p>
          <a:p>
            <a:r>
              <a:rPr lang="pt-BR" altLang="pt-BR" baseline="0" dirty="0" smtClean="0"/>
              <a:t>Camada de rede.</a:t>
            </a:r>
          </a:p>
          <a:p>
            <a:r>
              <a:rPr lang="pt-BR" altLang="pt-BR" baseline="0" dirty="0" smtClean="0"/>
              <a:t>Em ambas as topologias, são exigidos certos requisitos de comunicação, devido as especificações dos componentes.</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49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209395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Embasamento </a:t>
            </a:r>
            <a:r>
              <a:rPr lang="pt-BR" altLang="pt-BR" baseline="0" dirty="0" smtClean="0"/>
              <a:t>bibliográfico inicial do trabalho, abordando o conceito de RSSF, seu histórico e desenvolvimento, definições e características.</a:t>
            </a:r>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973508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sz="1000" kern="1200" dirty="0" err="1" smtClean="0">
                <a:solidFill>
                  <a:srgbClr val="282828"/>
                </a:solidFill>
                <a:effectLst/>
                <a:latin typeface="+mn-lt"/>
                <a:ea typeface="+mn-ea"/>
                <a:cs typeface="+mn-cs"/>
              </a:rPr>
              <a:t>ZigBee</a:t>
            </a:r>
            <a:r>
              <a:rPr lang="pt-BR" sz="1000" kern="1200" dirty="0" smtClean="0">
                <a:solidFill>
                  <a:srgbClr val="282828"/>
                </a:solidFill>
                <a:effectLst/>
                <a:latin typeface="+mn-lt"/>
                <a:ea typeface="+mn-ea"/>
                <a:cs typeface="+mn-cs"/>
              </a:rPr>
              <a:t>: A</a:t>
            </a:r>
            <a:r>
              <a:rPr lang="pt-BR" sz="1000" kern="1200" baseline="0" dirty="0" smtClean="0">
                <a:solidFill>
                  <a:srgbClr val="282828"/>
                </a:solidFill>
                <a:effectLst/>
                <a:latin typeface="+mn-lt"/>
                <a:ea typeface="+mn-ea"/>
                <a:cs typeface="+mn-cs"/>
              </a:rPr>
              <a:t>plicações que necessitam de baixo consumo de energia.</a:t>
            </a:r>
          </a:p>
          <a:p>
            <a:r>
              <a:rPr lang="pt-BR" sz="1000" kern="1200" baseline="0" dirty="0" smtClean="0">
                <a:solidFill>
                  <a:srgbClr val="282828"/>
                </a:solidFill>
                <a:effectLst/>
                <a:latin typeface="+mn-lt"/>
                <a:ea typeface="+mn-ea"/>
                <a:cs typeface="+mn-cs"/>
              </a:rPr>
              <a:t>Especificações elétricas favorecem o consumo otimizado.</a:t>
            </a:r>
          </a:p>
          <a:p>
            <a:r>
              <a:rPr lang="pt-BR" sz="1000" kern="1200" baseline="0" dirty="0" smtClean="0">
                <a:solidFill>
                  <a:srgbClr val="282828"/>
                </a:solidFill>
                <a:effectLst/>
                <a:latin typeface="+mn-lt"/>
                <a:ea typeface="+mn-ea"/>
                <a:cs typeface="+mn-cs"/>
              </a:rPr>
              <a:t>Dispositivos finais apresentam um recurso próprio.</a:t>
            </a:r>
          </a:p>
          <a:p>
            <a:r>
              <a:rPr lang="pt-BR" sz="1000" kern="1200" baseline="0" dirty="0" smtClean="0">
                <a:solidFill>
                  <a:srgbClr val="282828"/>
                </a:solidFill>
                <a:effectLst/>
                <a:latin typeface="+mn-lt"/>
                <a:ea typeface="+mn-ea"/>
                <a:cs typeface="+mn-cs"/>
              </a:rPr>
              <a:t>Sondagens periódicas dos módulos (</a:t>
            </a:r>
            <a:r>
              <a:rPr lang="pt-BR" sz="1000" kern="1200" baseline="0" dirty="0" err="1" smtClean="0">
                <a:solidFill>
                  <a:srgbClr val="282828"/>
                </a:solidFill>
                <a:effectLst/>
                <a:latin typeface="+mn-lt"/>
                <a:ea typeface="+mn-ea"/>
                <a:cs typeface="+mn-cs"/>
              </a:rPr>
              <a:t>pollings</a:t>
            </a:r>
            <a:r>
              <a:rPr lang="pt-BR" sz="1000" kern="1200" baseline="0" dirty="0" smtClean="0">
                <a:solidFill>
                  <a:srgbClr val="282828"/>
                </a:solidFill>
                <a:effectLst/>
                <a:latin typeface="+mn-lt"/>
                <a:ea typeface="+mn-ea"/>
                <a:cs typeface="+mn-cs"/>
              </a:rPr>
              <a:t>).</a:t>
            </a:r>
          </a:p>
          <a:p>
            <a:r>
              <a:rPr lang="pt-BR" sz="1000" kern="1200" dirty="0" smtClean="0">
                <a:solidFill>
                  <a:srgbClr val="282828"/>
                </a:solidFill>
                <a:effectLst/>
                <a:latin typeface="+mn-lt"/>
                <a:ea typeface="+mn-ea"/>
                <a:cs typeface="+mn-cs"/>
              </a:rPr>
              <a:t>Publicação e apresentação</a:t>
            </a:r>
            <a:r>
              <a:rPr lang="pt-BR" sz="1000" kern="1200" baseline="0" dirty="0" smtClean="0">
                <a:solidFill>
                  <a:srgbClr val="282828"/>
                </a:solidFill>
                <a:effectLst/>
                <a:latin typeface="+mn-lt"/>
                <a:ea typeface="+mn-ea"/>
                <a:cs typeface="+mn-cs"/>
              </a:rPr>
              <a:t> </a:t>
            </a:r>
            <a:r>
              <a:rPr lang="pt-BR" sz="1000" kern="1200" dirty="0" smtClean="0">
                <a:solidFill>
                  <a:srgbClr val="282828"/>
                </a:solidFill>
                <a:effectLst/>
                <a:latin typeface="+mn-lt"/>
                <a:ea typeface="+mn-ea"/>
                <a:cs typeface="+mn-cs"/>
              </a:rPr>
              <a:t>de um artigo no Congresso ISA 2013.</a:t>
            </a:r>
            <a:endParaRPr lang="pt-BR" altLang="pt-BR" dirty="0" smtClean="0"/>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311545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sz="1000" kern="1200" dirty="0" smtClean="0">
                <a:solidFill>
                  <a:srgbClr val="282828"/>
                </a:solidFill>
                <a:effectLst/>
                <a:latin typeface="+mn-lt"/>
                <a:ea typeface="+mn-ea"/>
                <a:cs typeface="+mn-cs"/>
              </a:rPr>
              <a:t>C</a:t>
            </a:r>
            <a:r>
              <a:rPr lang="pt-BR" sz="1000" kern="1200" baseline="0" dirty="0" smtClean="0">
                <a:solidFill>
                  <a:srgbClr val="282828"/>
                </a:solidFill>
                <a:effectLst/>
                <a:latin typeface="+mn-lt"/>
                <a:ea typeface="+mn-ea"/>
                <a:cs typeface="+mn-cs"/>
              </a:rPr>
              <a:t>onjunto de mecanismos ativo.</a:t>
            </a:r>
          </a:p>
          <a:p>
            <a:r>
              <a:rPr lang="pt-BR" sz="1000" kern="1200" baseline="0" dirty="0" smtClean="0">
                <a:solidFill>
                  <a:srgbClr val="282828"/>
                </a:solidFill>
                <a:effectLst/>
                <a:latin typeface="+mn-lt"/>
                <a:ea typeface="+mn-ea"/>
                <a:cs typeface="+mn-cs"/>
              </a:rPr>
              <a:t>Banda de frequência que não necessita licenciamento (faixa de frequência ISM).</a:t>
            </a:r>
          </a:p>
          <a:p>
            <a:r>
              <a:rPr lang="pt-BR" sz="1000" kern="1200" baseline="0" dirty="0" smtClean="0">
                <a:solidFill>
                  <a:srgbClr val="282828"/>
                </a:solidFill>
                <a:effectLst/>
                <a:latin typeface="+mn-lt"/>
                <a:ea typeface="+mn-ea"/>
                <a:cs typeface="+mn-cs"/>
              </a:rPr>
              <a:t>CSMA/CA – Carrier </a:t>
            </a:r>
            <a:r>
              <a:rPr lang="pt-BR" sz="1000" kern="1200" baseline="0" dirty="0" err="1" smtClean="0">
                <a:solidFill>
                  <a:srgbClr val="282828"/>
                </a:solidFill>
                <a:effectLst/>
                <a:latin typeface="+mn-lt"/>
                <a:ea typeface="+mn-ea"/>
                <a:cs typeface="+mn-cs"/>
              </a:rPr>
              <a:t>sense</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multiple</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access</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with</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collision</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avoidance</a:t>
            </a:r>
            <a:r>
              <a:rPr lang="pt-BR" sz="1000" kern="1200" baseline="0" dirty="0" smtClean="0">
                <a:solidFill>
                  <a:srgbClr val="282828"/>
                </a:solidFill>
                <a:effectLst/>
                <a:latin typeface="+mn-lt"/>
                <a:ea typeface="+mn-ea"/>
                <a:cs typeface="+mn-cs"/>
              </a:rPr>
              <a:t>.</a:t>
            </a:r>
          </a:p>
          <a:p>
            <a:r>
              <a:rPr lang="pt-BR" sz="1000" kern="1200" baseline="0" dirty="0" smtClean="0">
                <a:solidFill>
                  <a:srgbClr val="282828"/>
                </a:solidFill>
                <a:effectLst/>
                <a:latin typeface="+mn-lt"/>
                <a:ea typeface="+mn-ea"/>
                <a:cs typeface="+mn-cs"/>
              </a:rPr>
              <a:t>DSSS – </a:t>
            </a:r>
            <a:r>
              <a:rPr lang="pt-BR" sz="1000" kern="1200" baseline="0" dirty="0" err="1" smtClean="0">
                <a:solidFill>
                  <a:srgbClr val="282828"/>
                </a:solidFill>
                <a:effectLst/>
                <a:latin typeface="+mn-lt"/>
                <a:ea typeface="+mn-ea"/>
                <a:cs typeface="+mn-cs"/>
              </a:rPr>
              <a:t>Direct</a:t>
            </a:r>
            <a:r>
              <a:rPr lang="pt-BR" sz="1000" kern="1200" baseline="0" dirty="0" smtClean="0">
                <a:solidFill>
                  <a:srgbClr val="282828"/>
                </a:solidFill>
                <a:effectLst/>
                <a:latin typeface="+mn-lt"/>
                <a:ea typeface="+mn-ea"/>
                <a:cs typeface="+mn-cs"/>
              </a:rPr>
              <a:t> </a:t>
            </a:r>
            <a:r>
              <a:rPr lang="pt-BR" sz="1000" kern="1200" baseline="0" dirty="0" err="1" smtClean="0">
                <a:solidFill>
                  <a:srgbClr val="282828"/>
                </a:solidFill>
                <a:effectLst/>
                <a:latin typeface="+mn-lt"/>
                <a:ea typeface="+mn-ea"/>
                <a:cs typeface="+mn-cs"/>
              </a:rPr>
              <a:t>Sequence</a:t>
            </a:r>
            <a:r>
              <a:rPr lang="pt-BR" sz="1000" kern="1200" baseline="0" dirty="0" smtClean="0">
                <a:solidFill>
                  <a:srgbClr val="282828"/>
                </a:solidFill>
                <a:effectLst/>
                <a:latin typeface="+mn-lt"/>
                <a:ea typeface="+mn-ea"/>
                <a:cs typeface="+mn-cs"/>
              </a:rPr>
              <a:t> Spread Spectrum, é possível a coexistência de dispositivos </a:t>
            </a:r>
            <a:r>
              <a:rPr lang="pt-BR" sz="1000" kern="1200" baseline="0" dirty="0" err="1" smtClean="0">
                <a:solidFill>
                  <a:srgbClr val="282828"/>
                </a:solidFill>
                <a:effectLst/>
                <a:latin typeface="+mn-lt"/>
                <a:ea typeface="+mn-ea"/>
                <a:cs typeface="+mn-cs"/>
              </a:rPr>
              <a:t>ZigBee</a:t>
            </a:r>
            <a:endParaRPr lang="pt-BR" sz="1000" kern="1200" baseline="0" dirty="0" smtClean="0">
              <a:solidFill>
                <a:srgbClr val="282828"/>
              </a:solidFill>
              <a:effectLst/>
              <a:latin typeface="+mn-lt"/>
              <a:ea typeface="+mn-ea"/>
              <a:cs typeface="+mn-cs"/>
            </a:endParaRPr>
          </a:p>
          <a:p>
            <a:r>
              <a:rPr lang="pt-BR" sz="1000" kern="1200" baseline="0" dirty="0" smtClean="0">
                <a:solidFill>
                  <a:srgbClr val="282828"/>
                </a:solidFill>
                <a:effectLst/>
                <a:latin typeface="+mn-lt"/>
                <a:ea typeface="+mn-ea"/>
                <a:cs typeface="+mn-cs"/>
              </a:rPr>
              <a:t>Sem interferência e garantindo confiabilidade nos links de comunicação.</a:t>
            </a:r>
            <a:endParaRPr lang="pt-BR" altLang="pt-BR" dirty="0" smtClean="0"/>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249926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Roteamento, ou descoberta de rota,</a:t>
            </a:r>
          </a:p>
          <a:p>
            <a:r>
              <a:rPr lang="pt-BR" altLang="pt-BR" baseline="0" dirty="0" smtClean="0"/>
              <a:t>Rota para comunicação entre o nó coordenador da rede e um nó espacialmente distante deste.</a:t>
            </a:r>
          </a:p>
          <a:p>
            <a:r>
              <a:rPr lang="pt-BR" altLang="pt-BR" baseline="0" dirty="0" smtClean="0"/>
              <a:t>Coordenador em vermelho (0), nó de destino de pacote de dados, azul (8).</a:t>
            </a:r>
          </a:p>
          <a:p>
            <a:r>
              <a:rPr lang="pt-BR" altLang="pt-BR" baseline="0" dirty="0" smtClean="0"/>
              <a:t>Entrada de descoberta de rota em uma tabela.</a:t>
            </a:r>
          </a:p>
          <a:p>
            <a:r>
              <a:rPr lang="pt-BR" altLang="pt-BR" baseline="0" dirty="0" smtClean="0"/>
              <a:t>Um frame de pedido de rota é gerada e transmitido em broadcast (generalizado.</a:t>
            </a:r>
          </a:p>
          <a:p>
            <a:r>
              <a:rPr lang="pt-BR" altLang="pt-BR" baseline="0" dirty="0" smtClean="0"/>
              <a:t>O nó de destino cria, então um frame de comando de resposta a rota (RREP) e transmite de volta como um frame </a:t>
            </a:r>
            <a:r>
              <a:rPr lang="pt-BR" altLang="pt-BR" baseline="0" dirty="0" err="1" smtClean="0"/>
              <a:t>unicast</a:t>
            </a:r>
            <a:r>
              <a:rPr lang="pt-BR" altLang="pt-BR" baseline="0" dirty="0" smtClean="0"/>
              <a:t> (direcionado), direcionado ao nó anterior que enviou o frame para ele. O frame de resposta a rota é propagado em transmissão </a:t>
            </a:r>
            <a:r>
              <a:rPr lang="pt-BR" altLang="pt-BR" baseline="0" dirty="0" err="1" smtClean="0"/>
              <a:t>unicast</a:t>
            </a:r>
            <a:r>
              <a:rPr lang="pt-BR" altLang="pt-BR" baseline="0" dirty="0" smtClean="0"/>
              <a:t> até alcançar novamente o nó que originou a solicitação de rota.</a:t>
            </a:r>
          </a:p>
          <a:p>
            <a:r>
              <a:rPr lang="pt-BR" altLang="pt-BR" baseline="0" dirty="0" smtClean="0"/>
              <a:t>As entradas de descoberta de rota em todos os nós são expiradas após 10 segundos.</a:t>
            </a:r>
          </a:p>
          <a:p>
            <a:r>
              <a:rPr lang="pt-BR" altLang="pt-BR" baseline="0" dirty="0" smtClean="0"/>
              <a:t>Esta temporização das entradas -&gt; dinamismo.</a:t>
            </a:r>
          </a:p>
          <a:p>
            <a:endParaRPr lang="pt-BR" altLang="pt-BR" baseline="0" dirty="0" smtClean="0"/>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604088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Confrontar</a:t>
            </a:r>
            <a:r>
              <a:rPr lang="pt-BR" sz="1000" b="0" kern="1200" baseline="0" dirty="0" smtClean="0">
                <a:solidFill>
                  <a:srgbClr val="282828"/>
                </a:solidFill>
                <a:effectLst/>
                <a:latin typeface="+mn-lt"/>
                <a:ea typeface="+mn-ea"/>
                <a:cs typeface="+mn-cs"/>
              </a:rPr>
              <a:t> os recursos presentes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com as necessidades funcionais de RDSSF;</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GERENCIAMENTO DE ENERGIA: RECURSO BEM DESENVOLVIDO de HIBERNAÇÃO; VERIFICAÇÕES TEMPORÁRIAS;</a:t>
            </a:r>
          </a:p>
          <a:p>
            <a:pPr lvl="0"/>
            <a:endParaRPr lang="pt-BR" sz="1000" b="0" kern="1200" dirty="0" smtClean="0">
              <a:solidFill>
                <a:srgbClr val="282828"/>
              </a:solidFill>
              <a:effectLst/>
              <a:latin typeface="+mn-lt"/>
              <a:ea typeface="+mn-ea"/>
              <a:cs typeface="+mn-cs"/>
            </a:endParaRPr>
          </a:p>
          <a:p>
            <a:pPr lvl="0"/>
            <a:r>
              <a:rPr lang="pt-BR" sz="1000" b="0" kern="1200" dirty="0" smtClean="0">
                <a:solidFill>
                  <a:srgbClr val="282828"/>
                </a:solidFill>
                <a:effectLst/>
                <a:latin typeface="+mn-lt"/>
                <a:ea typeface="+mn-ea"/>
                <a:cs typeface="+mn-cs"/>
              </a:rPr>
              <a:t>Auto-organização:</a:t>
            </a:r>
            <a:r>
              <a:rPr lang="pt-BR" sz="1000" b="0" kern="1200" baseline="0" dirty="0" smtClean="0">
                <a:solidFill>
                  <a:srgbClr val="282828"/>
                </a:solidFill>
                <a:effectLst/>
                <a:latin typeface="+mn-lt"/>
                <a:ea typeface="+mn-ea"/>
                <a:cs typeface="+mn-cs"/>
              </a:rPr>
              <a:t> funcionalidade essencial, requisito na aplicação de RDSSF. Satisfação, por meio de seus mecanismos.</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Confiabilidade: satisfatório padrão de encriptação de dados prevenindo a vulnerabilidade de redes sem fio;</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Coexistência: bloqueio de interferência;</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Heterogeneidade: flexibilidade; adaptações para atender a aplicação em desenvolvimento;</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Máxima associação: NC. RDSSF INDIFEREM na aplicação e atendem com satisfação, desde que não atinjam estes valores, até </a:t>
            </a:r>
            <a:r>
              <a:rPr lang="pt-BR" sz="1000" b="0" kern="1200" baseline="0" dirty="0" err="1" smtClean="0">
                <a:solidFill>
                  <a:srgbClr val="282828"/>
                </a:solidFill>
                <a:effectLst/>
                <a:latin typeface="+mn-lt"/>
                <a:ea typeface="+mn-ea"/>
                <a:cs typeface="+mn-cs"/>
              </a:rPr>
              <a:t>pq</a:t>
            </a:r>
            <a:r>
              <a:rPr lang="pt-BR" sz="1000" b="0" kern="1200" baseline="0" dirty="0" smtClean="0">
                <a:solidFill>
                  <a:srgbClr val="282828"/>
                </a:solidFill>
                <a:effectLst/>
                <a:latin typeface="+mn-lt"/>
                <a:ea typeface="+mn-ea"/>
                <a:cs typeface="+mn-cs"/>
              </a:rPr>
              <a:t> o número limite de nós na rede é bem vasto.</a:t>
            </a:r>
          </a:p>
          <a:p>
            <a:pPr lvl="0"/>
            <a:endParaRPr lang="pt-BR" sz="1000" b="0" kern="1200" baseline="0" dirty="0" smtClean="0">
              <a:solidFill>
                <a:srgbClr val="282828"/>
              </a:solidFill>
              <a:effectLst/>
              <a:latin typeface="+mn-lt"/>
              <a:ea typeface="+mn-ea"/>
              <a:cs typeface="+mn-cs"/>
            </a:endParaRPr>
          </a:p>
          <a:p>
            <a:pPr lvl="0"/>
            <a:r>
              <a:rPr lang="pt-BR" sz="1000" b="0" kern="1200" dirty="0" err="1" smtClean="0">
                <a:solidFill>
                  <a:srgbClr val="282828"/>
                </a:solidFill>
                <a:effectLst/>
                <a:latin typeface="+mn-lt"/>
                <a:ea typeface="+mn-ea"/>
                <a:cs typeface="+mn-cs"/>
              </a:rPr>
              <a:t>Auto-reparação</a:t>
            </a:r>
            <a:r>
              <a:rPr lang="pt-BR" sz="1000" b="0" kern="1200" dirty="0" smtClean="0">
                <a:solidFill>
                  <a:srgbClr val="282828"/>
                </a:solidFill>
                <a:effectLst/>
                <a:latin typeface="+mn-lt"/>
                <a:ea typeface="+mn-ea"/>
                <a:cs typeface="+mn-cs"/>
              </a:rPr>
              <a:t>: funcionamento da rede mesmo quando o nó coordenador não está presente ou apresenta falha, não é</a:t>
            </a:r>
            <a:r>
              <a:rPr lang="pt-BR" sz="1000" b="0" kern="1200" baseline="0" dirty="0" smtClean="0">
                <a:solidFill>
                  <a:srgbClr val="282828"/>
                </a:solidFill>
                <a:effectLst/>
                <a:latin typeface="+mn-lt"/>
                <a:ea typeface="+mn-ea"/>
                <a:cs typeface="+mn-cs"/>
              </a:rPr>
              <a:t> atendido pelo padrão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Limitação: nó coordenador móvel.</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Em síntese, 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trata de maneira satisfatória os quesitos de gerenciamento de energia, auto-organização, confiabilidade, coexistência e heterogeneidade. O critério de associações permissíveis por dispositivo apresenta suas limitações, conforme apresentado, e o quesito de </a:t>
            </a:r>
            <a:r>
              <a:rPr lang="pt-BR" sz="1000" b="0" kern="1200" baseline="0" dirty="0" err="1" smtClean="0">
                <a:solidFill>
                  <a:srgbClr val="282828"/>
                </a:solidFill>
                <a:effectLst/>
                <a:latin typeface="+mn-lt"/>
                <a:ea typeface="+mn-ea"/>
                <a:cs typeface="+mn-cs"/>
              </a:rPr>
              <a:t>auto-reparação</a:t>
            </a:r>
            <a:r>
              <a:rPr lang="pt-BR" sz="1000" b="0" kern="1200" baseline="0" dirty="0" smtClean="0">
                <a:solidFill>
                  <a:srgbClr val="282828"/>
                </a:solidFill>
                <a:effectLst/>
                <a:latin typeface="+mn-lt"/>
                <a:ea typeface="+mn-ea"/>
                <a:cs typeface="+mn-cs"/>
              </a:rPr>
              <a:t>, define a limitação de operação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em </a:t>
            </a:r>
            <a:r>
              <a:rPr lang="pt-BR" sz="1000" b="0" kern="1200" baseline="0" dirty="0" err="1" smtClean="0">
                <a:solidFill>
                  <a:srgbClr val="282828"/>
                </a:solidFill>
                <a:effectLst/>
                <a:latin typeface="+mn-lt"/>
                <a:ea typeface="+mn-ea"/>
                <a:cs typeface="+mn-cs"/>
              </a:rPr>
              <a:t>RDSSFs</a:t>
            </a:r>
            <a:r>
              <a:rPr lang="pt-BR" sz="1000" b="0" kern="1200" baseline="0" dirty="0" smtClean="0">
                <a:solidFill>
                  <a:srgbClr val="282828"/>
                </a:solidFill>
                <a:effectLst/>
                <a:latin typeface="+mn-lt"/>
                <a:ea typeface="+mn-ea"/>
                <a:cs typeface="+mn-cs"/>
              </a:rPr>
              <a:t> apenas com coordenador móvel.</a:t>
            </a:r>
          </a:p>
          <a:p>
            <a:pPr lvl="0"/>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141993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Confrontar</a:t>
            </a:r>
            <a:r>
              <a:rPr lang="pt-BR" sz="1000" b="0" kern="1200" baseline="0" dirty="0" smtClean="0">
                <a:solidFill>
                  <a:srgbClr val="282828"/>
                </a:solidFill>
                <a:effectLst/>
                <a:latin typeface="+mn-lt"/>
                <a:ea typeface="+mn-ea"/>
                <a:cs typeface="+mn-cs"/>
              </a:rPr>
              <a:t> os recursos presentes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com as necessidades funcionais de RDSSF;</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GERENCIAMENTO DE ENERGIA: RECURSO BEM DESENVOLVIDO de HIBERNAÇÃO; VERIFICAÇÕES TEMPORÁRIAS;</a:t>
            </a:r>
          </a:p>
          <a:p>
            <a:pPr lvl="0"/>
            <a:endParaRPr lang="pt-BR" sz="1000" b="0" kern="1200" dirty="0" smtClean="0">
              <a:solidFill>
                <a:srgbClr val="282828"/>
              </a:solidFill>
              <a:effectLst/>
              <a:latin typeface="+mn-lt"/>
              <a:ea typeface="+mn-ea"/>
              <a:cs typeface="+mn-cs"/>
            </a:endParaRPr>
          </a:p>
          <a:p>
            <a:pPr lvl="0"/>
            <a:r>
              <a:rPr lang="pt-BR" sz="1000" b="0" kern="1200" dirty="0" smtClean="0">
                <a:solidFill>
                  <a:srgbClr val="282828"/>
                </a:solidFill>
                <a:effectLst/>
                <a:latin typeface="+mn-lt"/>
                <a:ea typeface="+mn-ea"/>
                <a:cs typeface="+mn-cs"/>
              </a:rPr>
              <a:t>Auto-organização:</a:t>
            </a:r>
            <a:r>
              <a:rPr lang="pt-BR" sz="1000" b="0" kern="1200" baseline="0" dirty="0" smtClean="0">
                <a:solidFill>
                  <a:srgbClr val="282828"/>
                </a:solidFill>
                <a:effectLst/>
                <a:latin typeface="+mn-lt"/>
                <a:ea typeface="+mn-ea"/>
                <a:cs typeface="+mn-cs"/>
              </a:rPr>
              <a:t> funcionalidade essencial, requisito na aplicação de RDSSF. Satisfação, por meio de seus mecanismos.</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Confiabilidade: satisfatório padrão de encriptação de dados prevenindo a vulnerabilidade de redes sem fio;</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Coexistência: bloqueio de interferência;</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Heterogeneidade: flexibilidade; adaptações para atender a aplicação em desenvolvimento;</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Máxima associação: NC. RDSSF INDIFEREM na aplicação e atendem com satisfação, desde que não atinjam estes valores, até </a:t>
            </a:r>
            <a:r>
              <a:rPr lang="pt-BR" sz="1000" b="0" kern="1200" baseline="0" dirty="0" err="1" smtClean="0">
                <a:solidFill>
                  <a:srgbClr val="282828"/>
                </a:solidFill>
                <a:effectLst/>
                <a:latin typeface="+mn-lt"/>
                <a:ea typeface="+mn-ea"/>
                <a:cs typeface="+mn-cs"/>
              </a:rPr>
              <a:t>pq</a:t>
            </a:r>
            <a:r>
              <a:rPr lang="pt-BR" sz="1000" b="0" kern="1200" baseline="0" dirty="0" smtClean="0">
                <a:solidFill>
                  <a:srgbClr val="282828"/>
                </a:solidFill>
                <a:effectLst/>
                <a:latin typeface="+mn-lt"/>
                <a:ea typeface="+mn-ea"/>
                <a:cs typeface="+mn-cs"/>
              </a:rPr>
              <a:t> o número limite de nós na rede é bem vasto.</a:t>
            </a:r>
          </a:p>
          <a:p>
            <a:pPr lvl="0"/>
            <a:endParaRPr lang="pt-BR" sz="1000" b="0" kern="1200" baseline="0" dirty="0" smtClean="0">
              <a:solidFill>
                <a:srgbClr val="282828"/>
              </a:solidFill>
              <a:effectLst/>
              <a:latin typeface="+mn-lt"/>
              <a:ea typeface="+mn-ea"/>
              <a:cs typeface="+mn-cs"/>
            </a:endParaRPr>
          </a:p>
          <a:p>
            <a:pPr lvl="0"/>
            <a:r>
              <a:rPr lang="pt-BR" sz="1000" b="0" kern="1200" dirty="0" err="1" smtClean="0">
                <a:solidFill>
                  <a:srgbClr val="282828"/>
                </a:solidFill>
                <a:effectLst/>
                <a:latin typeface="+mn-lt"/>
                <a:ea typeface="+mn-ea"/>
                <a:cs typeface="+mn-cs"/>
              </a:rPr>
              <a:t>Auto-reparação</a:t>
            </a:r>
            <a:r>
              <a:rPr lang="pt-BR" sz="1000" b="0" kern="1200" dirty="0" smtClean="0">
                <a:solidFill>
                  <a:srgbClr val="282828"/>
                </a:solidFill>
                <a:effectLst/>
                <a:latin typeface="+mn-lt"/>
                <a:ea typeface="+mn-ea"/>
                <a:cs typeface="+mn-cs"/>
              </a:rPr>
              <a:t>: funcionamento da rede mesmo quando o nó coordenador não está presente ou apresenta falha, não é</a:t>
            </a:r>
            <a:r>
              <a:rPr lang="pt-BR" sz="1000" b="0" kern="1200" baseline="0" dirty="0" smtClean="0">
                <a:solidFill>
                  <a:srgbClr val="282828"/>
                </a:solidFill>
                <a:effectLst/>
                <a:latin typeface="+mn-lt"/>
                <a:ea typeface="+mn-ea"/>
                <a:cs typeface="+mn-cs"/>
              </a:rPr>
              <a:t> atendido pelo padrão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Limitação: nó coordenador móvel.</a:t>
            </a:r>
          </a:p>
          <a:p>
            <a:pPr lvl="0"/>
            <a:endParaRPr lang="pt-BR" sz="1000" b="0" kern="1200" baseline="0" dirty="0" smtClean="0">
              <a:solidFill>
                <a:srgbClr val="282828"/>
              </a:solidFill>
              <a:effectLst/>
              <a:latin typeface="+mn-lt"/>
              <a:ea typeface="+mn-ea"/>
              <a:cs typeface="+mn-cs"/>
            </a:endParaRPr>
          </a:p>
          <a:p>
            <a:pPr lvl="0"/>
            <a:r>
              <a:rPr lang="pt-BR" sz="1000" b="0" kern="1200" baseline="0" dirty="0" smtClean="0">
                <a:solidFill>
                  <a:srgbClr val="282828"/>
                </a:solidFill>
                <a:effectLst/>
                <a:latin typeface="+mn-lt"/>
                <a:ea typeface="+mn-ea"/>
                <a:cs typeface="+mn-cs"/>
              </a:rPr>
              <a:t>Em síntese, 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trata de maneira satisfatória os quesitos de gerenciamento de energia, auto-organização, confiabilidade, coexistência e heterogeneidade. O critério de associações permissíveis por dispositivo apresenta suas limitações, conforme apresentado, e o quesito de </a:t>
            </a:r>
            <a:r>
              <a:rPr lang="pt-BR" sz="1000" b="0" kern="1200" baseline="0" dirty="0" err="1" smtClean="0">
                <a:solidFill>
                  <a:srgbClr val="282828"/>
                </a:solidFill>
                <a:effectLst/>
                <a:latin typeface="+mn-lt"/>
                <a:ea typeface="+mn-ea"/>
                <a:cs typeface="+mn-cs"/>
              </a:rPr>
              <a:t>auto-reparação</a:t>
            </a:r>
            <a:r>
              <a:rPr lang="pt-BR" sz="1000" b="0" kern="1200" baseline="0" dirty="0" smtClean="0">
                <a:solidFill>
                  <a:srgbClr val="282828"/>
                </a:solidFill>
                <a:effectLst/>
                <a:latin typeface="+mn-lt"/>
                <a:ea typeface="+mn-ea"/>
                <a:cs typeface="+mn-cs"/>
              </a:rPr>
              <a:t>, define a limitação de operação do protocolo </a:t>
            </a:r>
            <a:r>
              <a:rPr lang="pt-BR" sz="1000" b="0" kern="1200" baseline="0" dirty="0" err="1" smtClean="0">
                <a:solidFill>
                  <a:srgbClr val="282828"/>
                </a:solidFill>
                <a:effectLst/>
                <a:latin typeface="+mn-lt"/>
                <a:ea typeface="+mn-ea"/>
                <a:cs typeface="+mn-cs"/>
              </a:rPr>
              <a:t>ZigBee</a:t>
            </a:r>
            <a:r>
              <a:rPr lang="pt-BR" sz="1000" b="0" kern="1200" baseline="0" dirty="0" smtClean="0">
                <a:solidFill>
                  <a:srgbClr val="282828"/>
                </a:solidFill>
                <a:effectLst/>
                <a:latin typeface="+mn-lt"/>
                <a:ea typeface="+mn-ea"/>
                <a:cs typeface="+mn-cs"/>
              </a:rPr>
              <a:t> em </a:t>
            </a:r>
            <a:r>
              <a:rPr lang="pt-BR" sz="1000" b="0" kern="1200" baseline="0" dirty="0" err="1" smtClean="0">
                <a:solidFill>
                  <a:srgbClr val="282828"/>
                </a:solidFill>
                <a:effectLst/>
                <a:latin typeface="+mn-lt"/>
                <a:ea typeface="+mn-ea"/>
                <a:cs typeface="+mn-cs"/>
              </a:rPr>
              <a:t>RDSSFs</a:t>
            </a:r>
            <a:r>
              <a:rPr lang="pt-BR" sz="1000" b="0" kern="1200" baseline="0" dirty="0" smtClean="0">
                <a:solidFill>
                  <a:srgbClr val="282828"/>
                </a:solidFill>
                <a:effectLst/>
                <a:latin typeface="+mn-lt"/>
                <a:ea typeface="+mn-ea"/>
                <a:cs typeface="+mn-cs"/>
              </a:rPr>
              <a:t> apenas com coordenador móvel.</a:t>
            </a:r>
          </a:p>
          <a:p>
            <a:pPr lvl="0"/>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886596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Fluxograma de operação de </a:t>
            </a:r>
            <a:r>
              <a:rPr lang="pt-BR" sz="1000" b="0" kern="1200" dirty="0" err="1" smtClean="0">
                <a:solidFill>
                  <a:srgbClr val="282828"/>
                </a:solidFill>
                <a:effectLst/>
                <a:latin typeface="+mn-lt"/>
                <a:ea typeface="+mn-ea"/>
                <a:cs typeface="+mn-cs"/>
              </a:rPr>
              <a:t>ZEDs</a:t>
            </a:r>
            <a:r>
              <a:rPr lang="pt-BR" sz="1000" b="0" kern="1200" dirty="0" smtClean="0">
                <a:solidFill>
                  <a:srgbClr val="282828"/>
                </a:solidFill>
                <a:effectLst/>
                <a:latin typeface="+mn-lt"/>
                <a:ea typeface="+mn-ea"/>
                <a:cs typeface="+mn-cs"/>
              </a:rPr>
              <a:t> sem </a:t>
            </a:r>
            <a:r>
              <a:rPr lang="pt-BR" sz="1000" b="0" kern="1200" dirty="0" err="1" smtClean="0">
                <a:solidFill>
                  <a:srgbClr val="282828"/>
                </a:solidFill>
                <a:effectLst/>
                <a:latin typeface="+mn-lt"/>
                <a:ea typeface="+mn-ea"/>
                <a:cs typeface="+mn-cs"/>
              </a:rPr>
              <a:t>uC</a:t>
            </a:r>
            <a:r>
              <a:rPr lang="pt-BR" sz="1000" b="0" kern="1200" dirty="0" smtClean="0">
                <a:solidFill>
                  <a:srgbClr val="282828"/>
                </a:solidFill>
                <a:effectLst/>
                <a:latin typeface="+mn-lt"/>
                <a:ea typeface="+mn-ea"/>
                <a:cs typeface="+mn-cs"/>
              </a:rPr>
              <a:t>.</a:t>
            </a: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55</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83886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pt-BR" sz="1000" b="0" kern="1200" dirty="0" smtClean="0">
                <a:solidFill>
                  <a:srgbClr val="282828"/>
                </a:solidFill>
                <a:effectLst/>
                <a:latin typeface="+mn-lt"/>
                <a:ea typeface="+mn-ea"/>
                <a:cs typeface="+mn-cs"/>
              </a:rPr>
              <a:t>Estrutura generalizada</a:t>
            </a:r>
            <a:r>
              <a:rPr lang="pt-BR" sz="1000" b="0" kern="1200" baseline="0" dirty="0" smtClean="0">
                <a:solidFill>
                  <a:srgbClr val="282828"/>
                </a:solidFill>
                <a:effectLst/>
                <a:latin typeface="+mn-lt"/>
                <a:ea typeface="+mn-ea"/>
                <a:cs typeface="+mn-cs"/>
              </a:rPr>
              <a:t> de ZC.</a:t>
            </a:r>
            <a:endParaRPr lang="pt-BR" sz="1000" b="0" kern="1200" dirty="0" smtClean="0">
              <a:solidFill>
                <a:srgbClr val="282828"/>
              </a:solidFill>
              <a:effectLst/>
              <a:latin typeface="+mn-lt"/>
              <a:ea typeface="+mn-ea"/>
              <a:cs typeface="+mn-cs"/>
            </a:endParaRPr>
          </a:p>
        </p:txBody>
      </p:sp>
      <p:sp>
        <p:nvSpPr>
          <p:cNvPr id="460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75F7D5F-E2E4-49D0-B26E-76B170D39B80}" type="slidenum">
              <a:rPr lang="pt-BR" altLang="pt-BR">
                <a:solidFill>
                  <a:srgbClr val="282828"/>
                </a:solidFill>
                <a:latin typeface="Arial" panose="020B0604020202020204" pitchFamily="34" charset="0"/>
              </a:rPr>
              <a:pPr/>
              <a:t>56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3307983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57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193495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58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348557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59</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245845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6867"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Dando início</a:t>
            </a:r>
            <a:r>
              <a:rPr lang="pt-BR" altLang="pt-BR" baseline="0" dirty="0" smtClean="0"/>
              <a:t> ao embasamento bibliográfico inicial do trabalho, o conceito de Redes de Sensores Sem Fio remonta a um projeto da Agência de Defesa dos Estados Unidos, na década de 80, denominado </a:t>
            </a:r>
            <a:r>
              <a:rPr lang="pt-BR" altLang="pt-BR" dirty="0" smtClean="0"/>
              <a:t>Redes de Sensores Distribuídos, que tinha como objetivo a d</a:t>
            </a:r>
            <a:r>
              <a:rPr lang="pt-BR" altLang="pt-BR" baseline="0" dirty="0" smtClean="0"/>
              <a:t>etecção de submarinos soviéticos por meio de uma rede de </a:t>
            </a:r>
            <a:r>
              <a:rPr lang="pt-BR" altLang="pt-BR" baseline="0" dirty="0" err="1" smtClean="0"/>
              <a:t>ultrasonares</a:t>
            </a:r>
            <a:r>
              <a:rPr lang="pt-BR" altLang="pt-BR" baseline="0" dirty="0" smtClean="0"/>
              <a:t>.</a:t>
            </a:r>
          </a:p>
          <a:p>
            <a:r>
              <a:rPr lang="pt-BR" altLang="pt-BR" baseline="0" dirty="0" smtClean="0"/>
              <a:t>Da década de 80 para os tempos atuais, grande avanços tecnológicos nas áreas de sistemas embarcados, miniaturização de sensores (micro e nano eletromecânicos), redução de tamanho em microprocessadores, tecnologias de rádio transmissão, levarão ao surgimento do conceito de Redes de Sensores Sem Fio.</a:t>
            </a:r>
          </a:p>
          <a:p>
            <a:r>
              <a:rPr lang="pt-BR" altLang="pt-BR" baseline="0" dirty="0" smtClean="0"/>
              <a:t>A prof.ª </a:t>
            </a:r>
            <a:r>
              <a:rPr lang="pt-BR" altLang="pt-BR" baseline="0" dirty="0" err="1" smtClean="0"/>
              <a:t>Drª</a:t>
            </a:r>
            <a:r>
              <a:rPr lang="pt-BR" altLang="pt-BR" baseline="0" dirty="0" smtClean="0"/>
              <a:t>.., referência na área,</a:t>
            </a:r>
          </a:p>
        </p:txBody>
      </p:sp>
      <p:sp>
        <p:nvSpPr>
          <p:cNvPr id="36868"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B79C3CF-48A2-4009-8805-3505C4309AC1}" type="slidenum">
              <a:rPr lang="pt-BR" altLang="pt-BR">
                <a:solidFill>
                  <a:srgbClr val="282828"/>
                </a:solidFill>
                <a:latin typeface="Arial" panose="020B0604020202020204" pitchFamily="34" charset="0"/>
              </a:rPr>
              <a:pPr/>
              <a:t>5</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505651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60</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38942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61</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10844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62</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500774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63</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657692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5017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dirty="0" smtClean="0"/>
          </a:p>
        </p:txBody>
      </p:sp>
      <p:sp>
        <p:nvSpPr>
          <p:cNvPr id="5018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3194BE0-B14F-45CD-AACE-080EE93C7903}" type="slidenum">
              <a:rPr lang="pt-BR" altLang="pt-BR">
                <a:solidFill>
                  <a:srgbClr val="282828"/>
                </a:solidFill>
                <a:latin typeface="Arial" panose="020B0604020202020204" pitchFamily="34" charset="0"/>
              </a:rPr>
              <a:pPr/>
              <a:t>64</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94617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Padronização </a:t>
            </a:r>
            <a:r>
              <a:rPr lang="pt-BR" altLang="pt-BR" baseline="0" dirty="0" smtClean="0"/>
              <a:t>das comunicações sem fio de baixa potência para aplicações de automação no protocolo </a:t>
            </a:r>
            <a:r>
              <a:rPr lang="pt-BR" altLang="pt-BR" i="1" baseline="0" dirty="0" err="1" smtClean="0"/>
              <a:t>ZigBee</a:t>
            </a:r>
            <a:r>
              <a:rPr lang="pt-BR" altLang="pt-BR" i="0" baseline="0" dirty="0" smtClean="0"/>
              <a:t>, tópico que aborda as principais características deste protocolo bem como sua definição através de camadas.</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6</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347360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993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Da década</a:t>
            </a:r>
            <a:r>
              <a:rPr lang="pt-BR" altLang="pt-BR" baseline="0" dirty="0" smtClean="0"/>
              <a:t> de 80 até o inicio dos anos 2000, com o surgimento de diversas aplicações na área de RSSF, cada aplicação com suas p</a:t>
            </a:r>
            <a:r>
              <a:rPr lang="pt-BR" altLang="pt-BR" dirty="0" smtClean="0"/>
              <a:t>articularidades, os meios acadêmico e industrial vislumbraram a necessidade de padronização desta tecnologia.</a:t>
            </a:r>
            <a:r>
              <a:rPr lang="pt-BR" altLang="pt-BR" baseline="0" dirty="0" smtClean="0"/>
              <a:t> Padronizar e garantir certos requisitos.</a:t>
            </a:r>
            <a:endParaRPr lang="pt-BR" altLang="pt-BR" dirty="0" smtClean="0"/>
          </a:p>
          <a:p>
            <a:r>
              <a:rPr lang="pt-BR" altLang="pt-BR" dirty="0" err="1" smtClean="0"/>
              <a:t>Cômite</a:t>
            </a:r>
            <a:r>
              <a:rPr lang="pt-BR" altLang="pt-BR" baseline="0" dirty="0" smtClean="0"/>
              <a:t> 802 do IEEE</a:t>
            </a:r>
          </a:p>
          <a:p>
            <a:r>
              <a:rPr lang="pt-BR" altLang="pt-BR" baseline="0" dirty="0" smtClean="0"/>
              <a:t>Desenvolver e publicar o conjunto de especificações.</a:t>
            </a:r>
          </a:p>
          <a:p>
            <a:pPr marL="0" marR="0" indent="0" algn="l" defTabSz="225425" rtl="0" eaLnBrk="1" fontAlgn="base" latinLnBrk="0" hangingPunct="1">
              <a:lnSpc>
                <a:spcPct val="85000"/>
              </a:lnSpc>
              <a:spcBef>
                <a:spcPts val="600"/>
              </a:spcBef>
              <a:spcAft>
                <a:spcPts val="300"/>
              </a:spcAft>
              <a:buClrTx/>
              <a:buSzTx/>
              <a:buFontTx/>
              <a:buNone/>
              <a:tabLst/>
              <a:defRPr/>
            </a:pPr>
            <a:r>
              <a:rPr lang="pt-BR" altLang="pt-BR" baseline="0" dirty="0" smtClean="0"/>
              <a:t>Um ano depois do surgimento do protocolo IEEE 802.15.4, um grupo de empresa, denominada </a:t>
            </a:r>
            <a:r>
              <a:rPr lang="pt-BR" altLang="pt-BR" baseline="0" dirty="0" err="1" smtClean="0"/>
              <a:t>ZigBee</a:t>
            </a:r>
            <a:r>
              <a:rPr lang="pt-BR" altLang="pt-BR" baseline="0" dirty="0" smtClean="0"/>
              <a:t> Alliance, uma aliança promovida por grandes empresas, iniciam o desenvolvimento de dispositivos interoperáveis (com capacidade de comunicação entre si), elevando o nível de aplicação do protocolo IEEE 802.15.4. Surge então o padrão </a:t>
            </a:r>
            <a:r>
              <a:rPr lang="pt-BR" altLang="pt-BR" baseline="0" dirty="0" err="1" smtClean="0"/>
              <a:t>ZigBee</a:t>
            </a:r>
            <a:r>
              <a:rPr lang="pt-BR" altLang="pt-BR" baseline="0" dirty="0" smtClean="0"/>
              <a:t>, um protocolo de comunicação sem fio focado nos requisitos de baixo custo, autonomia de energia, confiabilidade de transmissão de dados, e foco na transmissão de dados de baixa potência, ou seja, dados advindos de sensores ou sinais de controle para automação.</a:t>
            </a:r>
          </a:p>
        </p:txBody>
      </p:sp>
      <p:sp>
        <p:nvSpPr>
          <p:cNvPr id="3994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38F0F03-91E7-40FD-BC3F-40894CB22D85}" type="slidenum">
              <a:rPr lang="pt-BR" altLang="pt-BR">
                <a:solidFill>
                  <a:srgbClr val="282828"/>
                </a:solidFill>
                <a:latin typeface="Arial" panose="020B0604020202020204" pitchFamily="34" charset="0"/>
              </a:rPr>
              <a:pPr/>
              <a:t>7</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199641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Imagem de Slide 1"/>
          <p:cNvSpPr>
            <a:spLocks noGrp="1" noRot="1" noChangeAspect="1" noTextEdit="1"/>
          </p:cNvSpPr>
          <p:nvPr>
            <p:ph type="sldImg"/>
          </p:nvPr>
        </p:nvSpPr>
        <p:spPr>
          <a:noFill/>
          <a:ln>
            <a:miter lim="800000"/>
            <a:headEnd/>
            <a:tailEnd/>
          </a:ln>
          <a:extLst>
            <a:ext uri="{909E8E84-426E-40DD-AFC4-6F175D3DCCD1}">
              <a14:hiddenFill xmlns:a14="http://schemas.microsoft.com/office/drawing/2010/main">
                <a:solidFill>
                  <a:srgbClr val="FFFFFF"/>
                </a:solidFill>
              </a14:hiddenFill>
            </a:ext>
          </a:extLst>
        </p:spPr>
      </p:sp>
      <p:sp>
        <p:nvSpPr>
          <p:cNvPr id="3584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pt-BR" dirty="0" smtClean="0"/>
              <a:t>Apresentar</a:t>
            </a:r>
            <a:r>
              <a:rPr lang="pt-BR" altLang="pt-BR" baseline="0" dirty="0" smtClean="0"/>
              <a:t> o</a:t>
            </a:r>
            <a:r>
              <a:rPr lang="pt-BR" altLang="pt-BR" i="0" baseline="0" dirty="0" smtClean="0"/>
              <a:t> conceito proposto no trabalho de Redes Dinâmicas de Sensores Sem Fio, como uma vertente de RSSF com mobilidades, aplicações e desafios inerentes a esta tecnologia, e uma classificação de acordo com a mobilidade dos dispositivos na rede.</a:t>
            </a:r>
            <a:endParaRPr lang="pt-BR" altLang="pt-BR" baseline="0" dirty="0" smtClean="0"/>
          </a:p>
        </p:txBody>
      </p:sp>
      <p:sp>
        <p:nvSpPr>
          <p:cNvPr id="3584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74737D9-1DB1-41E4-840C-5B658931E8D2}" type="slidenum">
              <a:rPr lang="pt-BR" altLang="pt-BR">
                <a:solidFill>
                  <a:srgbClr val="282828"/>
                </a:solidFill>
                <a:latin typeface="Arial" panose="020B0604020202020204" pitchFamily="34" charset="0"/>
              </a:rPr>
              <a:pPr/>
              <a:t>8</a:t>
            </a:fld>
            <a:endParaRPr lang="pt-BR" altLang="pt-BR">
              <a:solidFill>
                <a:srgbClr val="282828"/>
              </a:solidFill>
              <a:latin typeface="Arial" panose="020B0604020202020204" pitchFamily="34" charset="0"/>
            </a:endParaRPr>
          </a:p>
        </p:txBody>
      </p:sp>
    </p:spTree>
    <p:extLst>
      <p:ext uri="{BB962C8B-B14F-4D97-AF65-F5344CB8AC3E}">
        <p14:creationId xmlns:p14="http://schemas.microsoft.com/office/powerpoint/2010/main" val="45754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apa">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252000" y="3132000"/>
            <a:ext cx="8640000" cy="1620000"/>
          </a:xfrm>
        </p:spPr>
        <p:txBody>
          <a:bodyPr tIns="0" bIns="36000" anchor="b"/>
          <a:lstStyle>
            <a:lvl1pPr algn="ctr">
              <a:defRPr sz="3200"/>
            </a:lvl1pPr>
          </a:lstStyle>
          <a:p>
            <a:r>
              <a:rPr lang="pt-BR" smtClean="0"/>
              <a:t>Clique para editar o estilo do título mestre</a:t>
            </a:r>
            <a:endParaRPr lang="pt-BR" dirty="0"/>
          </a:p>
        </p:txBody>
      </p:sp>
      <p:sp>
        <p:nvSpPr>
          <p:cNvPr id="3" name="Subtitle 2"/>
          <p:cNvSpPr>
            <a:spLocks noGrp="1"/>
          </p:cNvSpPr>
          <p:nvPr>
            <p:ph type="subTitle" idx="1"/>
          </p:nvPr>
        </p:nvSpPr>
        <p:spPr bwMode="gray">
          <a:xfrm>
            <a:off x="252000" y="4788000"/>
            <a:ext cx="8640000" cy="1620000"/>
          </a:xfrm>
        </p:spPr>
        <p:txBody>
          <a:bodyPr/>
          <a:lstStyle>
            <a:lvl1pPr marL="0" indent="0" algn="ctr">
              <a:buNone/>
              <a:defRPr sz="1800">
                <a:solidFill>
                  <a:srgbClr val="4045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dirty="0"/>
          </a:p>
        </p:txBody>
      </p:sp>
      <p:sp>
        <p:nvSpPr>
          <p:cNvPr id="8" name="Picture Placeholder 7"/>
          <p:cNvSpPr>
            <a:spLocks noGrp="1"/>
          </p:cNvSpPr>
          <p:nvPr>
            <p:ph type="pic" sz="quarter" idx="13"/>
          </p:nvPr>
        </p:nvSpPr>
        <p:spPr bwMode="gray">
          <a:xfrm>
            <a:off x="0" y="864000"/>
            <a:ext cx="9144000" cy="2232000"/>
          </a:xfrm>
        </p:spPr>
        <p:txBody>
          <a:bodyPr rtlCol="0">
            <a:normAutofit/>
          </a:bodyPr>
          <a:lstStyle/>
          <a:p>
            <a:pPr lvl="0"/>
            <a:r>
              <a:rPr lang="pt-BR" noProof="0" smtClean="0"/>
              <a:t>Clique no ícone para adicionar uma imagem</a:t>
            </a:r>
            <a:endParaRPr lang="pt-BR" noProof="0"/>
          </a:p>
        </p:txBody>
      </p:sp>
    </p:spTree>
    <p:extLst>
      <p:ext uri="{BB962C8B-B14F-4D97-AF65-F5344CB8AC3E}">
        <p14:creationId xmlns:p14="http://schemas.microsoft.com/office/powerpoint/2010/main" val="17352421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cxnSp>
        <p:nvCxnSpPr>
          <p:cNvPr id="2" name="Straight Connector 5"/>
          <p:cNvCxnSpPr/>
          <p:nvPr userDrawn="1"/>
        </p:nvCxnSpPr>
        <p:spPr bwMode="gray">
          <a:xfrm>
            <a:off x="252413" y="900113"/>
            <a:ext cx="8639175" cy="0"/>
          </a:xfrm>
          <a:prstGeom prst="line">
            <a:avLst/>
          </a:prstGeom>
          <a:ln w="6350">
            <a:solidFill>
              <a:srgbClr val="404547"/>
            </a:solidFill>
          </a:ln>
        </p:spPr>
        <p:style>
          <a:lnRef idx="1">
            <a:schemeClr val="accent1"/>
          </a:lnRef>
          <a:fillRef idx="0">
            <a:schemeClr val="accent1"/>
          </a:fillRef>
          <a:effectRef idx="0">
            <a:schemeClr val="accent1"/>
          </a:effectRef>
          <a:fontRef idx="minor">
            <a:schemeClr val="tx1"/>
          </a:fontRef>
        </p:style>
      </p:cxnSp>
      <p:sp>
        <p:nvSpPr>
          <p:cNvPr id="3" name="Espaço Reservado para Data 4"/>
          <p:cNvSpPr txBox="1">
            <a:spLocks/>
          </p:cNvSpPr>
          <p:nvPr userDrawn="1"/>
        </p:nvSpPr>
        <p:spPr bwMode="auto">
          <a:xfrm>
            <a:off x="893763"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pt-BR" sz="1200">
                <a:solidFill>
                  <a:srgbClr val="898989"/>
                </a:solidFill>
              </a:rPr>
              <a:t>Thiago de Almeida Oliveira</a:t>
            </a:r>
          </a:p>
          <a:p>
            <a:pPr algn="ctr"/>
            <a:r>
              <a:rPr lang="en-US" altLang="pt-BR" sz="1200">
                <a:solidFill>
                  <a:srgbClr val="898989"/>
                </a:solidFill>
              </a:rPr>
              <a:t>Prof. Dr. Eduardo P. Godoy</a:t>
            </a:r>
          </a:p>
        </p:txBody>
      </p:sp>
      <p:sp>
        <p:nvSpPr>
          <p:cNvPr id="4" name="Espaço Reservado para Número de Slide 5"/>
          <p:cNvSpPr txBox="1">
            <a:spLocks/>
          </p:cNvSpPr>
          <p:nvPr userDrawn="1"/>
        </p:nvSpPr>
        <p:spPr bwMode="auto">
          <a:xfrm>
            <a:off x="65405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pt-BR" sz="1200">
                <a:solidFill>
                  <a:srgbClr val="898989"/>
                </a:solidFill>
              </a:rPr>
              <a:t>Slide </a:t>
            </a:r>
            <a:fld id="{82D9B715-1273-4E6E-89BC-4F9EC8869391}" type="slidenum">
              <a:rPr lang="en-US" altLang="pt-BR" sz="1200">
                <a:solidFill>
                  <a:srgbClr val="898989"/>
                </a:solidFill>
              </a:rPr>
              <a:pPr algn="ctr"/>
              <a:t>‹nº›</a:t>
            </a:fld>
            <a:endParaRPr lang="en-US" altLang="pt-BR" sz="1200">
              <a:solidFill>
                <a:srgbClr val="898989"/>
              </a:solidFill>
            </a:endParaRPr>
          </a:p>
        </p:txBody>
      </p:sp>
      <p:sp>
        <p:nvSpPr>
          <p:cNvPr id="5" name="Espaço Reservado para Rodapé 6"/>
          <p:cNvSpPr txBox="1">
            <a:spLocks/>
          </p:cNvSpPr>
          <p:nvPr userDrawn="1"/>
        </p:nvSpPr>
        <p:spPr bwMode="auto">
          <a:xfrm>
            <a:off x="3238500" y="6356350"/>
            <a:ext cx="34401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pt-BR" sz="1200" dirty="0" err="1" smtClean="0">
                <a:solidFill>
                  <a:srgbClr val="898989"/>
                </a:solidFill>
              </a:rPr>
              <a:t>Redes</a:t>
            </a:r>
            <a:r>
              <a:rPr lang="en-US" altLang="pt-BR" sz="1200" dirty="0" smtClean="0">
                <a:solidFill>
                  <a:srgbClr val="898989"/>
                </a:solidFill>
              </a:rPr>
              <a:t> </a:t>
            </a:r>
            <a:r>
              <a:rPr lang="en-US" altLang="pt-BR" sz="1200" dirty="0" err="1" smtClean="0">
                <a:solidFill>
                  <a:srgbClr val="898989"/>
                </a:solidFill>
              </a:rPr>
              <a:t>Dinâmicas</a:t>
            </a:r>
            <a:r>
              <a:rPr lang="en-US" altLang="pt-BR" sz="1200" baseline="0" dirty="0" smtClean="0">
                <a:solidFill>
                  <a:srgbClr val="898989"/>
                </a:solidFill>
              </a:rPr>
              <a:t> de </a:t>
            </a:r>
            <a:r>
              <a:rPr lang="en-US" altLang="pt-BR" sz="1200" baseline="0" dirty="0" err="1" smtClean="0">
                <a:solidFill>
                  <a:srgbClr val="898989"/>
                </a:solidFill>
              </a:rPr>
              <a:t>Sensores</a:t>
            </a:r>
            <a:r>
              <a:rPr lang="en-US" altLang="pt-BR" sz="1200" baseline="0" dirty="0" smtClean="0">
                <a:solidFill>
                  <a:srgbClr val="898989"/>
                </a:solidFill>
              </a:rPr>
              <a:t> </a:t>
            </a:r>
            <a:r>
              <a:rPr lang="en-US" altLang="pt-BR" sz="1200" baseline="0" dirty="0" err="1" smtClean="0">
                <a:solidFill>
                  <a:srgbClr val="898989"/>
                </a:solidFill>
              </a:rPr>
              <a:t>Sem</a:t>
            </a:r>
            <a:r>
              <a:rPr lang="en-US" altLang="pt-BR" sz="1200" baseline="0" dirty="0" smtClean="0">
                <a:solidFill>
                  <a:srgbClr val="898989"/>
                </a:solidFill>
              </a:rPr>
              <a:t> </a:t>
            </a:r>
            <a:r>
              <a:rPr lang="en-US" altLang="pt-BR" sz="1200" baseline="0" dirty="0" err="1" smtClean="0">
                <a:solidFill>
                  <a:srgbClr val="898989"/>
                </a:solidFill>
              </a:rPr>
              <a:t>Fio</a:t>
            </a:r>
            <a:r>
              <a:rPr lang="en-US" altLang="pt-BR" sz="1200" baseline="0" dirty="0" smtClean="0">
                <a:solidFill>
                  <a:srgbClr val="898989"/>
                </a:solidFill>
              </a:rPr>
              <a:t> </a:t>
            </a:r>
            <a:r>
              <a:rPr lang="en-US" altLang="pt-BR" sz="1200" i="1" baseline="0" dirty="0" err="1" smtClean="0">
                <a:solidFill>
                  <a:srgbClr val="898989"/>
                </a:solidFill>
              </a:rPr>
              <a:t>ZigBee</a:t>
            </a:r>
            <a:endParaRPr lang="en-US" altLang="pt-BR" sz="1200" i="0" baseline="0" dirty="0" smtClean="0">
              <a:solidFill>
                <a:srgbClr val="898989"/>
              </a:solidFill>
            </a:endParaRPr>
          </a:p>
          <a:p>
            <a:pPr algn="ctr"/>
            <a:r>
              <a:rPr lang="en-US" altLang="pt-BR" sz="1200" i="0" baseline="0" dirty="0" smtClean="0">
                <a:solidFill>
                  <a:srgbClr val="898989"/>
                </a:solidFill>
              </a:rPr>
              <a:t>para </a:t>
            </a:r>
            <a:r>
              <a:rPr lang="en-US" altLang="pt-BR" sz="1200" i="0" baseline="0" dirty="0" err="1" smtClean="0">
                <a:solidFill>
                  <a:srgbClr val="898989"/>
                </a:solidFill>
              </a:rPr>
              <a:t>Aplicações</a:t>
            </a:r>
            <a:r>
              <a:rPr lang="en-US" altLang="pt-BR" sz="1200" i="0" baseline="0" dirty="0" smtClean="0">
                <a:solidFill>
                  <a:srgbClr val="898989"/>
                </a:solidFill>
              </a:rPr>
              <a:t> de </a:t>
            </a:r>
            <a:r>
              <a:rPr lang="en-US" altLang="pt-BR" sz="1200" i="0" baseline="0" dirty="0" err="1" smtClean="0">
                <a:solidFill>
                  <a:srgbClr val="898989"/>
                </a:solidFill>
              </a:rPr>
              <a:t>Monitoramento</a:t>
            </a:r>
            <a:r>
              <a:rPr lang="en-US" altLang="pt-BR" sz="1200" i="0" baseline="0" dirty="0" smtClean="0">
                <a:solidFill>
                  <a:srgbClr val="898989"/>
                </a:solidFill>
              </a:rPr>
              <a:t> e </a:t>
            </a:r>
            <a:r>
              <a:rPr lang="en-US" altLang="pt-BR" sz="1200" i="0" baseline="0" dirty="0" err="1" smtClean="0">
                <a:solidFill>
                  <a:srgbClr val="898989"/>
                </a:solidFill>
              </a:rPr>
              <a:t>Controle</a:t>
            </a:r>
            <a:endParaRPr lang="en-US" altLang="pt-BR" sz="1200" dirty="0">
              <a:solidFill>
                <a:srgbClr val="898989"/>
              </a:solidFill>
            </a:endParaRPr>
          </a:p>
        </p:txBody>
      </p:sp>
      <p:pic>
        <p:nvPicPr>
          <p:cNvPr id="6" name="Picture 4">
            <a:hlinkClick r:id="rId2" action="ppaction://hlinksldjump"/>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24663" y="6376988"/>
            <a:ext cx="3571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7786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rigad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4">
            <a:hlinkClick r:id="rId3" action="ppaction://hlinksldjump"/>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88063" y="6376988"/>
            <a:ext cx="3571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9099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Personalizad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397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smtClean="0"/>
              <a:t>Clique para editar o estilo do título mestre</a:t>
            </a:r>
          </a:p>
        </p:txBody>
      </p:sp>
      <p:sp>
        <p:nvSpPr>
          <p:cNvPr id="1027" name="Espaço Reservado para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smtClean="0"/>
              <a:t>Clique para editar os estilos do texto mestre</a:t>
            </a:r>
          </a:p>
          <a:p>
            <a:pPr lvl="1"/>
            <a:r>
              <a:rPr lang="pt-BR" altLang="pt-BR" smtClean="0"/>
              <a:t>Segundo nível</a:t>
            </a:r>
          </a:p>
          <a:p>
            <a:pPr lvl="2"/>
            <a:r>
              <a:rPr lang="pt-BR" altLang="pt-BR" smtClean="0"/>
              <a:t>Terceiro nível</a:t>
            </a:r>
          </a:p>
          <a:p>
            <a:pPr lvl="3"/>
            <a:r>
              <a:rPr lang="pt-BR" altLang="pt-BR" smtClean="0"/>
              <a:t>Quarto nível</a:t>
            </a:r>
          </a:p>
          <a:p>
            <a:pPr lvl="4"/>
            <a:r>
              <a:rPr lang="pt-BR" altLang="pt-BR" smtClean="0"/>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dirty="0">
                <a:solidFill>
                  <a:schemeClr val="tx1">
                    <a:tint val="75000"/>
                  </a:schemeClr>
                </a:solidFill>
                <a:latin typeface="+mn-lt"/>
                <a:cs typeface="+mn-cs"/>
              </a:defRPr>
            </a:lvl1pPr>
          </a:lstStyle>
          <a:p>
            <a:pPr>
              <a:defRPr/>
            </a:pPr>
            <a:endParaRPr lang="en-US"/>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Lst>
  <p:timing>
    <p:tnLst>
      <p:par>
        <p:cTn id="1" dur="indefinite" restart="never" nodeType="tmRoot"/>
      </p:par>
    </p:tnLst>
  </p:timing>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10.jp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8.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comments" Target="../comments/comment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jpeg"/><Relationship Id="rId5" Type="http://schemas.openxmlformats.org/officeDocument/2006/relationships/image" Target="../media/image25.png"/><Relationship Id="rId10" Type="http://schemas.openxmlformats.org/officeDocument/2006/relationships/image" Target="../media/image29.jpeg"/><Relationship Id="rId4" Type="http://schemas.openxmlformats.org/officeDocument/2006/relationships/image" Target="../media/image24.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12"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3.xml"/><Relationship Id="rId4" Type="http://schemas.openxmlformats.org/officeDocument/2006/relationships/slide" Target="slide4.xml"/><Relationship Id="rId9"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comments" Target="../comments/comment10.xml"/><Relationship Id="rId4" Type="http://schemas.openxmlformats.org/officeDocument/2006/relationships/image" Target="../media/image47.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3.xml"/><Relationship Id="rId4" Type="http://schemas.openxmlformats.org/officeDocument/2006/relationships/slide" Target="slide4.xml"/><Relationship Id="rId9" Type="http://schemas.openxmlformats.org/officeDocument/2006/relationships/slide" Target="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3.gif"/><Relationship Id="rId5" Type="http://schemas.openxmlformats.org/officeDocument/2006/relationships/image" Target="../media/image72.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jpg"/><Relationship Id="rId10" Type="http://schemas.openxmlformats.org/officeDocument/2006/relationships/comments" Target="../comments/comment12.xml"/><Relationship Id="rId4" Type="http://schemas.openxmlformats.org/officeDocument/2006/relationships/image" Target="../media/image10.jpg"/><Relationship Id="rId9" Type="http://schemas.openxmlformats.org/officeDocument/2006/relationships/image" Target="../media/image21.jpg"/></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comments" Target="../comments/comment1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18.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comments" Target="../comments/comment14.xml"/><Relationship Id="rId5" Type="http://schemas.openxmlformats.org/officeDocument/2006/relationships/image" Target="../media/image31.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omments" Target="../comments/comment15.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comments" Target="../comments/comment16.xml"/><Relationship Id="rId5" Type="http://schemas.openxmlformats.org/officeDocument/2006/relationships/image" Target="../media/image72.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8.pn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5.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comments" Target="../comments/commen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comments" Target="../comments/comment19.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jpg"/><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4" Type="http://schemas.openxmlformats.org/officeDocument/2006/relationships/image" Target="../media/image690.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26.xml"/><Relationship Id="rId5" Type="http://schemas.openxmlformats.org/officeDocument/2006/relationships/slide" Target="slide6.xml"/><Relationship Id="rId10" Type="http://schemas.openxmlformats.org/officeDocument/2006/relationships/slide" Target="slide41.xml"/><Relationship Id="rId4" Type="http://schemas.openxmlformats.org/officeDocument/2006/relationships/slide" Target="slide4.xml"/><Relationship Id="rId9" Type="http://schemas.openxmlformats.org/officeDocument/2006/relationships/slide" Target="slide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1000" r="-1000"/>
          </a:stretch>
        </a:blipFill>
        <a:effectLst/>
      </p:bgPr>
    </p:bg>
    <p:spTree>
      <p:nvGrpSpPr>
        <p:cNvPr id="1" name=""/>
        <p:cNvGrpSpPr/>
        <p:nvPr/>
      </p:nvGrpSpPr>
      <p:grpSpPr>
        <a:xfrm>
          <a:off x="0" y="0"/>
          <a:ext cx="0" cy="0"/>
          <a:chOff x="0" y="0"/>
          <a:chExt cx="0" cy="0"/>
        </a:xfrm>
      </p:grpSpPr>
      <p:sp>
        <p:nvSpPr>
          <p:cNvPr id="6146" name="Title 1"/>
          <p:cNvSpPr>
            <a:spLocks noGrp="1"/>
          </p:cNvSpPr>
          <p:nvPr>
            <p:ph type="ctrTitle"/>
          </p:nvPr>
        </p:nvSpPr>
        <p:spPr>
          <a:xfrm>
            <a:off x="252413" y="1627188"/>
            <a:ext cx="8639175" cy="1620837"/>
          </a:xfrm>
        </p:spPr>
        <p:txBody>
          <a:bodyPr/>
          <a:lstStyle/>
          <a:p>
            <a:r>
              <a:rPr lang="pt-BR" altLang="pt-BR" b="1" dirty="0" smtClean="0">
                <a:latin typeface="Arial" panose="020B0604020202020204" pitchFamily="34" charset="0"/>
                <a:cs typeface="Arial" panose="020B0604020202020204" pitchFamily="34" charset="0"/>
              </a:rPr>
              <a:t>Redes Dinâmicas de Sensores Sem Fio </a:t>
            </a:r>
            <a:r>
              <a:rPr lang="pt-BR" altLang="pt-BR" b="1" i="1" dirty="0" err="1" smtClean="0">
                <a:latin typeface="Arial" panose="020B0604020202020204" pitchFamily="34" charset="0"/>
                <a:cs typeface="Arial" panose="020B0604020202020204" pitchFamily="34" charset="0"/>
              </a:rPr>
              <a:t>ZigBee</a:t>
            </a:r>
            <a:r>
              <a:rPr lang="pt-BR" altLang="pt-BR" b="1" dirty="0" smtClean="0">
                <a:latin typeface="Arial" panose="020B0604020202020204" pitchFamily="34" charset="0"/>
                <a:cs typeface="Arial" panose="020B0604020202020204" pitchFamily="34" charset="0"/>
              </a:rPr>
              <a:t> para Aplicações de</a:t>
            </a:r>
            <a:br>
              <a:rPr lang="pt-BR" altLang="pt-BR" b="1" dirty="0" smtClean="0">
                <a:latin typeface="Arial" panose="020B0604020202020204" pitchFamily="34" charset="0"/>
                <a:cs typeface="Arial" panose="020B0604020202020204" pitchFamily="34" charset="0"/>
              </a:rPr>
            </a:br>
            <a:r>
              <a:rPr lang="pt-BR" altLang="pt-BR" b="1" dirty="0" smtClean="0">
                <a:latin typeface="Arial" panose="020B0604020202020204" pitchFamily="34" charset="0"/>
                <a:cs typeface="Arial" panose="020B0604020202020204" pitchFamily="34" charset="0"/>
              </a:rPr>
              <a:t>Monitoramento e Controle</a:t>
            </a:r>
          </a:p>
        </p:txBody>
      </p:sp>
      <p:sp>
        <p:nvSpPr>
          <p:cNvPr id="11" name="Subtitle 2"/>
          <p:cNvSpPr>
            <a:spLocks noGrp="1"/>
          </p:cNvSpPr>
          <p:nvPr>
            <p:ph type="subTitle" idx="1"/>
          </p:nvPr>
        </p:nvSpPr>
        <p:spPr>
          <a:xfrm>
            <a:off x="3328988" y="4116388"/>
            <a:ext cx="5154612" cy="339725"/>
          </a:xfrm>
        </p:spPr>
        <p:txBody>
          <a:bodyPr rtlCol="0">
            <a:normAutofit fontScale="92500" lnSpcReduction="20000"/>
          </a:bodyPr>
          <a:lstStyle/>
          <a:p>
            <a:pPr fontAlgn="auto">
              <a:spcAft>
                <a:spcPts val="0"/>
              </a:spcAft>
              <a:defRPr/>
            </a:pPr>
            <a:r>
              <a:rPr lang="pt-BR" sz="2000" b="1" i="1" dirty="0" smtClean="0">
                <a:effectLst>
                  <a:outerShdw blurRad="38100" dist="38100" dir="2700000" algn="tl">
                    <a:srgbClr val="000000">
                      <a:alpha val="43137"/>
                    </a:srgbClr>
                  </a:outerShdw>
                </a:effectLst>
                <a:latin typeface="Arial" pitchFamily="34" charset="0"/>
                <a:cs typeface="Arial" pitchFamily="34" charset="0"/>
              </a:rPr>
              <a:t>Defesa de Mestrado</a:t>
            </a:r>
          </a:p>
        </p:txBody>
      </p:sp>
      <p:sp>
        <p:nvSpPr>
          <p:cNvPr id="12" name="Subtitle 2"/>
          <p:cNvSpPr txBox="1">
            <a:spLocks/>
          </p:cNvSpPr>
          <p:nvPr/>
        </p:nvSpPr>
        <p:spPr bwMode="gray">
          <a:xfrm>
            <a:off x="3321050" y="4789488"/>
            <a:ext cx="5289550" cy="627062"/>
          </a:xfrm>
          <a:prstGeom prst="rect">
            <a:avLst/>
          </a:prstGeom>
        </p:spPr>
        <p:txBody>
          <a:bodyPr lIns="0" tIns="0" rIns="0" bIns="0"/>
          <a:lstStyle/>
          <a:p>
            <a:pPr algn="ctr" defTabSz="226800" fontAlgn="auto">
              <a:lnSpc>
                <a:spcPct val="85000"/>
              </a:lnSpc>
              <a:spcBef>
                <a:spcPts val="900"/>
              </a:spcBef>
              <a:spcAft>
                <a:spcPts val="300"/>
              </a:spcAft>
              <a:buFont typeface="Arial" pitchFamily="34" charset="0"/>
              <a:buNone/>
              <a:defRPr/>
            </a:pPr>
            <a:r>
              <a:rPr lang="pt-BR" b="1" i="1" dirty="0">
                <a:solidFill>
                  <a:srgbClr val="404547"/>
                </a:solidFill>
                <a:effectLst>
                  <a:outerShdw blurRad="38100" dist="38100" dir="2700000" algn="tl">
                    <a:srgbClr val="000000">
                      <a:alpha val="43137"/>
                    </a:srgbClr>
                  </a:outerShdw>
                </a:effectLst>
                <a:latin typeface="Arial" pitchFamily="34" charset="0"/>
              </a:rPr>
              <a:t>Aluno: Thiago de Almeida Oliveira</a:t>
            </a:r>
          </a:p>
          <a:p>
            <a:pPr algn="ctr" defTabSz="226800" fontAlgn="auto">
              <a:lnSpc>
                <a:spcPct val="85000"/>
              </a:lnSpc>
              <a:spcBef>
                <a:spcPts val="900"/>
              </a:spcBef>
              <a:spcAft>
                <a:spcPts val="300"/>
              </a:spcAft>
              <a:buFont typeface="Arial" pitchFamily="34" charset="0"/>
              <a:buNone/>
              <a:defRPr/>
            </a:pPr>
            <a:r>
              <a:rPr lang="pt-BR" b="1" i="1" dirty="0">
                <a:solidFill>
                  <a:srgbClr val="404547"/>
                </a:solidFill>
                <a:effectLst>
                  <a:outerShdw blurRad="38100" dist="38100" dir="2700000" algn="tl">
                    <a:srgbClr val="000000">
                      <a:alpha val="43137"/>
                    </a:srgbClr>
                  </a:outerShdw>
                </a:effectLst>
                <a:latin typeface="Arial" pitchFamily="34" charset="0"/>
              </a:rPr>
              <a:t>Orientador: Prof. Dr. Eduardo P. Godoy</a:t>
            </a:r>
          </a:p>
        </p:txBody>
      </p:sp>
      <p:pic>
        <p:nvPicPr>
          <p:cNvPr id="7" name="Picture 4" descr="C:\Users\Thiago\Pictures\zigbee_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8447">
            <a:off x="812687" y="5720897"/>
            <a:ext cx="2857500"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32" presetClass="emph" presetSubtype="0" fill="hold" nodeType="withEffect">
                                  <p:stCondLst>
                                    <p:cond delay="0"/>
                                  </p:stCondLst>
                                  <p:childTnLst>
                                    <p:animRot by="120000">
                                      <p:cBhvr>
                                        <p:cTn id="10" dur="200" fill="hold">
                                          <p:stCondLst>
                                            <p:cond delay="0"/>
                                          </p:stCondLst>
                                        </p:cTn>
                                        <p:tgtEl>
                                          <p:spTgt spid="7"/>
                                        </p:tgtEl>
                                        <p:attrNameLst>
                                          <p:attrName>r</p:attrName>
                                        </p:attrNameLst>
                                      </p:cBhvr>
                                    </p:animRot>
                                    <p:animRot by="-240000">
                                      <p:cBhvr>
                                        <p:cTn id="11" dur="400" fill="hold">
                                          <p:stCondLst>
                                            <p:cond delay="400"/>
                                          </p:stCondLst>
                                        </p:cTn>
                                        <p:tgtEl>
                                          <p:spTgt spid="7"/>
                                        </p:tgtEl>
                                        <p:attrNameLst>
                                          <p:attrName>r</p:attrName>
                                        </p:attrNameLst>
                                      </p:cBhvr>
                                    </p:animRot>
                                    <p:animRot by="240000">
                                      <p:cBhvr>
                                        <p:cTn id="12" dur="400" fill="hold">
                                          <p:stCondLst>
                                            <p:cond delay="800"/>
                                          </p:stCondLst>
                                        </p:cTn>
                                        <p:tgtEl>
                                          <p:spTgt spid="7"/>
                                        </p:tgtEl>
                                        <p:attrNameLst>
                                          <p:attrName>r</p:attrName>
                                        </p:attrNameLst>
                                      </p:cBhvr>
                                    </p:animRot>
                                    <p:animRot by="-240000">
                                      <p:cBhvr>
                                        <p:cTn id="13" dur="400" fill="hold">
                                          <p:stCondLst>
                                            <p:cond delay="1200"/>
                                          </p:stCondLst>
                                        </p:cTn>
                                        <p:tgtEl>
                                          <p:spTgt spid="7"/>
                                        </p:tgtEl>
                                        <p:attrNameLst>
                                          <p:attrName>r</p:attrName>
                                        </p:attrNameLst>
                                      </p:cBhvr>
                                    </p:animRot>
                                    <p:animRot by="120000">
                                      <p:cBhvr>
                                        <p:cTn id="14" dur="400" fill="hold">
                                          <p:stCondLst>
                                            <p:cond delay="1600"/>
                                          </p:stCondLst>
                                        </p:cTn>
                                        <p:tgtEl>
                                          <p:spTgt spid="7"/>
                                        </p:tgtEl>
                                        <p:attrNameLst>
                                          <p:attrName>r</p:attrName>
                                        </p:attrNameLst>
                                      </p:cBhvr>
                                    </p:animRot>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Redes Dinâmicas de Sensores Sem Fio</a:t>
            </a:r>
          </a:p>
        </p:txBody>
      </p:sp>
      <p:pic>
        <p:nvPicPr>
          <p:cNvPr id="13318"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m 7"/>
          <p:cNvPicPr preferRelativeResize="0"/>
          <p:nvPr/>
        </p:nvPicPr>
        <p:blipFill>
          <a:blip r:embed="rId4" cstate="print">
            <a:extLst>
              <a:ext uri="{28A0092B-C50C-407E-A947-70E740481C1C}">
                <a14:useLocalDpi xmlns:a14="http://schemas.microsoft.com/office/drawing/2010/main" val="0"/>
              </a:ext>
            </a:extLst>
          </a:blip>
          <a:srcRect/>
          <a:stretch>
            <a:fillRect/>
          </a:stretch>
        </p:blipFill>
        <p:spPr bwMode="auto">
          <a:xfrm>
            <a:off x="2520000" y="1260000"/>
            <a:ext cx="3960000" cy="4320000"/>
          </a:xfrm>
          <a:prstGeom prst="rect">
            <a:avLst/>
          </a:prstGeom>
          <a:noFill/>
          <a:ln w="19050" cap="rnd">
            <a:noFill/>
            <a:prstDash val="sysDot"/>
          </a:ln>
          <a:scene3d>
            <a:camera prst="orthographicFront">
              <a:rot lat="0" lon="0" rev="0"/>
            </a:camera>
            <a:lightRig rig="threePt" dir="t"/>
          </a:scene3d>
        </p:spPr>
      </p:pic>
      <p:pic>
        <p:nvPicPr>
          <p:cNvPr id="4" name="Imagem 3"/>
          <p:cNvPicPr>
            <a:picLocks/>
          </p:cNvPicPr>
          <p:nvPr/>
        </p:nvPicPr>
        <p:blipFill>
          <a:blip r:embed="rId5"/>
          <a:stretch>
            <a:fillRect/>
          </a:stretch>
        </p:blipFill>
        <p:spPr>
          <a:xfrm>
            <a:off x="2520000" y="1260000"/>
            <a:ext cx="3960000" cy="4320000"/>
          </a:xfrm>
          <a:prstGeom prst="rect">
            <a:avLst/>
          </a:prstGeom>
          <a:noFill/>
          <a:ln w="19050" cap="rnd" cmpd="dbl">
            <a:noFill/>
            <a:prstDash val="sysDot"/>
            <a:bevel/>
          </a:ln>
          <a:scene3d>
            <a:camera prst="orthographicFront">
              <a:rot lat="0" lon="0" rev="0"/>
            </a:camera>
            <a:lightRig rig="threePt" dir="t"/>
          </a:scene3d>
        </p:spPr>
      </p:pic>
      <p:sp>
        <p:nvSpPr>
          <p:cNvPr id="5" name="Forma livre 4"/>
          <p:cNvSpPr/>
          <p:nvPr/>
        </p:nvSpPr>
        <p:spPr>
          <a:xfrm>
            <a:off x="2612571" y="1756230"/>
            <a:ext cx="3352800" cy="3396342"/>
          </a:xfrm>
          <a:custGeom>
            <a:avLst/>
            <a:gdLst>
              <a:gd name="connsiteX0" fmla="*/ 1233715 w 3352800"/>
              <a:gd name="connsiteY0" fmla="*/ 2902857 h 3396342"/>
              <a:gd name="connsiteX1" fmla="*/ 1494972 w 3352800"/>
              <a:gd name="connsiteY1" fmla="*/ 2989942 h 3396342"/>
              <a:gd name="connsiteX2" fmla="*/ 1828800 w 3352800"/>
              <a:gd name="connsiteY2" fmla="*/ 3193142 h 3396342"/>
              <a:gd name="connsiteX3" fmla="*/ 2206172 w 3352800"/>
              <a:gd name="connsiteY3" fmla="*/ 3280228 h 3396342"/>
              <a:gd name="connsiteX4" fmla="*/ 2830286 w 3352800"/>
              <a:gd name="connsiteY4" fmla="*/ 3280228 h 3396342"/>
              <a:gd name="connsiteX5" fmla="*/ 3280229 w 3352800"/>
              <a:gd name="connsiteY5" fmla="*/ 3164114 h 3396342"/>
              <a:gd name="connsiteX6" fmla="*/ 3352800 w 3352800"/>
              <a:gd name="connsiteY6" fmla="*/ 2830285 h 3396342"/>
              <a:gd name="connsiteX7" fmla="*/ 3251200 w 3352800"/>
              <a:gd name="connsiteY7" fmla="*/ 2438400 h 3396342"/>
              <a:gd name="connsiteX8" fmla="*/ 2931886 w 3352800"/>
              <a:gd name="connsiteY8" fmla="*/ 2017485 h 3396342"/>
              <a:gd name="connsiteX9" fmla="*/ 2641600 w 3352800"/>
              <a:gd name="connsiteY9" fmla="*/ 1465942 h 3396342"/>
              <a:gd name="connsiteX10" fmla="*/ 2278743 w 3352800"/>
              <a:gd name="connsiteY10" fmla="*/ 1117600 h 3396342"/>
              <a:gd name="connsiteX11" fmla="*/ 2061029 w 3352800"/>
              <a:gd name="connsiteY11" fmla="*/ 740228 h 3396342"/>
              <a:gd name="connsiteX12" fmla="*/ 1770743 w 3352800"/>
              <a:gd name="connsiteY12" fmla="*/ 333828 h 3396342"/>
              <a:gd name="connsiteX13" fmla="*/ 1219200 w 3352800"/>
              <a:gd name="connsiteY13" fmla="*/ 174171 h 3396342"/>
              <a:gd name="connsiteX14" fmla="*/ 653143 w 3352800"/>
              <a:gd name="connsiteY14" fmla="*/ 116114 h 3396342"/>
              <a:gd name="connsiteX15" fmla="*/ 348343 w 3352800"/>
              <a:gd name="connsiteY15" fmla="*/ 0 h 3396342"/>
              <a:gd name="connsiteX16" fmla="*/ 72572 w 3352800"/>
              <a:gd name="connsiteY16" fmla="*/ 87085 h 3396342"/>
              <a:gd name="connsiteX17" fmla="*/ 0 w 3352800"/>
              <a:gd name="connsiteY17" fmla="*/ 319314 h 3396342"/>
              <a:gd name="connsiteX18" fmla="*/ 0 w 3352800"/>
              <a:gd name="connsiteY18" fmla="*/ 783771 h 3396342"/>
              <a:gd name="connsiteX19" fmla="*/ 0 w 3352800"/>
              <a:gd name="connsiteY19" fmla="*/ 1088571 h 3396342"/>
              <a:gd name="connsiteX20" fmla="*/ 159657 w 3352800"/>
              <a:gd name="connsiteY20" fmla="*/ 1364342 h 3396342"/>
              <a:gd name="connsiteX21" fmla="*/ 348343 w 3352800"/>
              <a:gd name="connsiteY21" fmla="*/ 1640114 h 3396342"/>
              <a:gd name="connsiteX22" fmla="*/ 493486 w 3352800"/>
              <a:gd name="connsiteY22" fmla="*/ 1872342 h 3396342"/>
              <a:gd name="connsiteX23" fmla="*/ 580572 w 3352800"/>
              <a:gd name="connsiteY23" fmla="*/ 2090057 h 3396342"/>
              <a:gd name="connsiteX24" fmla="*/ 435429 w 3352800"/>
              <a:gd name="connsiteY24" fmla="*/ 2293257 h 3396342"/>
              <a:gd name="connsiteX25" fmla="*/ 319315 w 3352800"/>
              <a:gd name="connsiteY25" fmla="*/ 2525485 h 3396342"/>
              <a:gd name="connsiteX26" fmla="*/ 174172 w 3352800"/>
              <a:gd name="connsiteY26" fmla="*/ 2743200 h 3396342"/>
              <a:gd name="connsiteX27" fmla="*/ 116115 w 3352800"/>
              <a:gd name="connsiteY27" fmla="*/ 2931885 h 3396342"/>
              <a:gd name="connsiteX28" fmla="*/ 58057 w 3352800"/>
              <a:gd name="connsiteY28" fmla="*/ 3193142 h 3396342"/>
              <a:gd name="connsiteX29" fmla="*/ 130629 w 3352800"/>
              <a:gd name="connsiteY29" fmla="*/ 3338285 h 3396342"/>
              <a:gd name="connsiteX30" fmla="*/ 275772 w 3352800"/>
              <a:gd name="connsiteY30" fmla="*/ 3396342 h 3396342"/>
              <a:gd name="connsiteX31" fmla="*/ 493486 w 3352800"/>
              <a:gd name="connsiteY31" fmla="*/ 3396342 h 3396342"/>
              <a:gd name="connsiteX32" fmla="*/ 682172 w 3352800"/>
              <a:gd name="connsiteY32" fmla="*/ 3251200 h 3396342"/>
              <a:gd name="connsiteX33" fmla="*/ 740229 w 3352800"/>
              <a:gd name="connsiteY33" fmla="*/ 3004457 h 3396342"/>
              <a:gd name="connsiteX34" fmla="*/ 783772 w 3352800"/>
              <a:gd name="connsiteY34" fmla="*/ 2931885 h 3396342"/>
              <a:gd name="connsiteX35" fmla="*/ 827315 w 3352800"/>
              <a:gd name="connsiteY35" fmla="*/ 2931885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52800" h="3396342">
                <a:moveTo>
                  <a:pt x="1233715" y="2902857"/>
                </a:moveTo>
                <a:lnTo>
                  <a:pt x="1494972" y="2989942"/>
                </a:lnTo>
                <a:lnTo>
                  <a:pt x="1828800" y="3193142"/>
                </a:lnTo>
                <a:lnTo>
                  <a:pt x="2206172" y="3280228"/>
                </a:lnTo>
                <a:lnTo>
                  <a:pt x="2830286" y="3280228"/>
                </a:lnTo>
                <a:lnTo>
                  <a:pt x="3280229" y="3164114"/>
                </a:lnTo>
                <a:lnTo>
                  <a:pt x="3352800" y="2830285"/>
                </a:lnTo>
                <a:lnTo>
                  <a:pt x="3251200" y="2438400"/>
                </a:lnTo>
                <a:lnTo>
                  <a:pt x="2931886" y="2017485"/>
                </a:lnTo>
                <a:lnTo>
                  <a:pt x="2641600" y="1465942"/>
                </a:lnTo>
                <a:lnTo>
                  <a:pt x="2278743" y="1117600"/>
                </a:lnTo>
                <a:lnTo>
                  <a:pt x="2061029" y="740228"/>
                </a:lnTo>
                <a:lnTo>
                  <a:pt x="1770743" y="333828"/>
                </a:lnTo>
                <a:lnTo>
                  <a:pt x="1219200" y="174171"/>
                </a:lnTo>
                <a:lnTo>
                  <a:pt x="653143" y="116114"/>
                </a:lnTo>
                <a:lnTo>
                  <a:pt x="348343" y="0"/>
                </a:lnTo>
                <a:lnTo>
                  <a:pt x="72572" y="87085"/>
                </a:lnTo>
                <a:lnTo>
                  <a:pt x="0" y="319314"/>
                </a:lnTo>
                <a:lnTo>
                  <a:pt x="0" y="783771"/>
                </a:lnTo>
                <a:lnTo>
                  <a:pt x="0" y="1088571"/>
                </a:lnTo>
                <a:lnTo>
                  <a:pt x="159657" y="1364342"/>
                </a:lnTo>
                <a:lnTo>
                  <a:pt x="348343" y="1640114"/>
                </a:lnTo>
                <a:lnTo>
                  <a:pt x="493486" y="1872342"/>
                </a:lnTo>
                <a:lnTo>
                  <a:pt x="580572" y="2090057"/>
                </a:lnTo>
                <a:lnTo>
                  <a:pt x="435429" y="2293257"/>
                </a:lnTo>
                <a:lnTo>
                  <a:pt x="319315" y="2525485"/>
                </a:lnTo>
                <a:lnTo>
                  <a:pt x="174172" y="2743200"/>
                </a:lnTo>
                <a:lnTo>
                  <a:pt x="116115" y="2931885"/>
                </a:lnTo>
                <a:lnTo>
                  <a:pt x="58057" y="3193142"/>
                </a:lnTo>
                <a:lnTo>
                  <a:pt x="130629" y="3338285"/>
                </a:lnTo>
                <a:lnTo>
                  <a:pt x="275772" y="3396342"/>
                </a:lnTo>
                <a:lnTo>
                  <a:pt x="493486" y="3396342"/>
                </a:lnTo>
                <a:lnTo>
                  <a:pt x="682172" y="3251200"/>
                </a:lnTo>
                <a:lnTo>
                  <a:pt x="740229" y="3004457"/>
                </a:lnTo>
                <a:lnTo>
                  <a:pt x="783772" y="2931885"/>
                </a:lnTo>
                <a:lnTo>
                  <a:pt x="827315" y="2931885"/>
                </a:lnTo>
              </a:path>
            </a:pathLst>
          </a:custGeom>
          <a:noFill/>
          <a:ln w="19050">
            <a:prstDash val="dash"/>
            <a:headEnd type="triangle" w="lg" len="lg"/>
            <a:tailEnd type="oval"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2550719" y="5648802"/>
            <a:ext cx="2698175" cy="646331"/>
          </a:xfrm>
          <a:prstGeom prst="rect">
            <a:avLst/>
          </a:prstGeom>
        </p:spPr>
        <p:txBody>
          <a:bodyPr wrap="none">
            <a:spAutoFit/>
          </a:bodyPr>
          <a:lstStyle/>
          <a:p>
            <a:pPr algn="ctr"/>
            <a:r>
              <a:rPr lang="pt-BR" b="1" dirty="0" smtClean="0">
                <a:latin typeface="Arial" panose="020B0604020202020204" pitchFamily="34" charset="0"/>
                <a:ea typeface="Calibri" panose="020F0502020204030204" pitchFamily="34" charset="0"/>
                <a:cs typeface="Times New Roman" panose="02020603050405020304" pitchFamily="18" charset="0"/>
              </a:rPr>
              <a:t>RSSF Estática</a:t>
            </a:r>
          </a:p>
          <a:p>
            <a:r>
              <a:rPr lang="pt-BR" b="1" i="1" dirty="0" err="1" smtClean="0">
                <a:latin typeface="Arial" panose="020B0604020202020204" pitchFamily="34" charset="0"/>
                <a:ea typeface="Calibri" panose="020F0502020204030204" pitchFamily="34" charset="0"/>
                <a:cs typeface="Times New Roman" panose="02020603050405020304" pitchFamily="18" charset="0"/>
              </a:rPr>
              <a:t>Multi-hop</a:t>
            </a:r>
            <a:r>
              <a:rPr lang="pt-BR" b="1" dirty="0" smtClean="0">
                <a:latin typeface="Arial" panose="020B0604020202020204" pitchFamily="34" charset="0"/>
                <a:ea typeface="Calibri" panose="020F0502020204030204" pitchFamily="34" charset="0"/>
                <a:cs typeface="Times New Roman" panose="02020603050405020304" pitchFamily="18" charset="0"/>
              </a:rPr>
              <a:t> </a:t>
            </a:r>
            <a:r>
              <a:rPr lang="pt-BR" b="1" i="1" dirty="0" err="1" smtClean="0">
                <a:latin typeface="Arial" panose="020B0604020202020204" pitchFamily="34" charset="0"/>
                <a:ea typeface="Calibri" panose="020F0502020204030204" pitchFamily="34" charset="0"/>
                <a:cs typeface="Times New Roman" panose="02020603050405020304" pitchFamily="18" charset="0"/>
              </a:rPr>
              <a:t>Many-to-One</a:t>
            </a:r>
            <a:endParaRPr lang="pt-BR" b="1" dirty="0"/>
          </a:p>
        </p:txBody>
      </p:sp>
      <p:sp>
        <p:nvSpPr>
          <p:cNvPr id="9" name="Retângulo 8"/>
          <p:cNvSpPr/>
          <p:nvPr/>
        </p:nvSpPr>
        <p:spPr>
          <a:xfrm>
            <a:off x="2586266" y="5648801"/>
            <a:ext cx="2682422" cy="646331"/>
          </a:xfrm>
          <a:prstGeom prst="rect">
            <a:avLst/>
          </a:prstGeom>
        </p:spPr>
        <p:txBody>
          <a:bodyPr wrap="square">
            <a:spAutoFit/>
          </a:bodyPr>
          <a:lstStyle/>
          <a:p>
            <a:pPr algn="ctr"/>
            <a:r>
              <a:rPr lang="pt-BR" b="1" dirty="0" smtClean="0">
                <a:latin typeface="Arial" panose="020B0604020202020204" pitchFamily="34" charset="0"/>
                <a:ea typeface="Calibri" panose="020F0502020204030204" pitchFamily="34" charset="0"/>
                <a:cs typeface="Times New Roman" panose="02020603050405020304" pitchFamily="18" charset="0"/>
              </a:rPr>
              <a:t>RDSSF</a:t>
            </a:r>
          </a:p>
          <a:p>
            <a:pPr algn="ctr"/>
            <a:r>
              <a:rPr lang="pt-BR" b="1" i="1" dirty="0" smtClean="0">
                <a:latin typeface="Arial" panose="020B0604020202020204" pitchFamily="34" charset="0"/>
                <a:ea typeface="Calibri" panose="020F0502020204030204" pitchFamily="34" charset="0"/>
                <a:cs typeface="Times New Roman" panose="02020603050405020304" pitchFamily="18" charset="0"/>
              </a:rPr>
              <a:t>Mobile Single-hop</a:t>
            </a:r>
            <a:endParaRPr lang="pt-BR" b="1" dirty="0"/>
          </a:p>
        </p:txBody>
      </p:sp>
      <p:pic>
        <p:nvPicPr>
          <p:cNvPr id="15" name="Imagem 14"/>
          <p:cNvPicPr>
            <a:picLocks/>
          </p:cNvPicPr>
          <p:nvPr/>
        </p:nvPicPr>
        <p:blipFill>
          <a:blip r:embed="rId5"/>
          <a:stretch>
            <a:fillRect/>
          </a:stretch>
        </p:blipFill>
        <p:spPr>
          <a:xfrm>
            <a:off x="127128" y="1250858"/>
            <a:ext cx="3960000" cy="4320000"/>
          </a:xfrm>
          <a:prstGeom prst="rect">
            <a:avLst/>
          </a:prstGeom>
          <a:noFill/>
          <a:ln w="19050" cap="rnd" cmpd="dbl">
            <a:noFill/>
            <a:prstDash val="sysDot"/>
            <a:bevel/>
          </a:ln>
          <a:scene3d>
            <a:camera prst="orthographicFront">
              <a:rot lat="0" lon="0" rev="0"/>
            </a:camera>
            <a:lightRig rig="threePt" dir="t"/>
          </a:scene3d>
        </p:spPr>
      </p:pic>
      <p:sp>
        <p:nvSpPr>
          <p:cNvPr id="16" name="Retângulo 15"/>
          <p:cNvSpPr/>
          <p:nvPr/>
        </p:nvSpPr>
        <p:spPr>
          <a:xfrm>
            <a:off x="343810" y="5710045"/>
            <a:ext cx="2682422" cy="369332"/>
          </a:xfrm>
          <a:prstGeom prst="rect">
            <a:avLst/>
          </a:prstGeom>
        </p:spPr>
        <p:txBody>
          <a:bodyPr wrap="square">
            <a:spAutoFit/>
          </a:bodyPr>
          <a:lstStyle/>
          <a:p>
            <a:pPr algn="ctr"/>
            <a:r>
              <a:rPr lang="pt-BR" b="1" dirty="0" smtClean="0">
                <a:latin typeface="Arial" panose="020B0604020202020204" pitchFamily="34" charset="0"/>
                <a:ea typeface="Calibri" panose="020F0502020204030204" pitchFamily="34" charset="0"/>
                <a:cs typeface="Times New Roman" panose="02020603050405020304" pitchFamily="18" charset="0"/>
              </a:rPr>
              <a:t>RDSSF</a:t>
            </a:r>
          </a:p>
        </p:txBody>
      </p:sp>
      <p:sp>
        <p:nvSpPr>
          <p:cNvPr id="17" name="Forma livre 16"/>
          <p:cNvSpPr/>
          <p:nvPr/>
        </p:nvSpPr>
        <p:spPr>
          <a:xfrm>
            <a:off x="223385" y="1756229"/>
            <a:ext cx="3352800" cy="3396342"/>
          </a:xfrm>
          <a:custGeom>
            <a:avLst/>
            <a:gdLst>
              <a:gd name="connsiteX0" fmla="*/ 1233715 w 3352800"/>
              <a:gd name="connsiteY0" fmla="*/ 2902857 h 3396342"/>
              <a:gd name="connsiteX1" fmla="*/ 1494972 w 3352800"/>
              <a:gd name="connsiteY1" fmla="*/ 2989942 h 3396342"/>
              <a:gd name="connsiteX2" fmla="*/ 1828800 w 3352800"/>
              <a:gd name="connsiteY2" fmla="*/ 3193142 h 3396342"/>
              <a:gd name="connsiteX3" fmla="*/ 2206172 w 3352800"/>
              <a:gd name="connsiteY3" fmla="*/ 3280228 h 3396342"/>
              <a:gd name="connsiteX4" fmla="*/ 2830286 w 3352800"/>
              <a:gd name="connsiteY4" fmla="*/ 3280228 h 3396342"/>
              <a:gd name="connsiteX5" fmla="*/ 3280229 w 3352800"/>
              <a:gd name="connsiteY5" fmla="*/ 3164114 h 3396342"/>
              <a:gd name="connsiteX6" fmla="*/ 3352800 w 3352800"/>
              <a:gd name="connsiteY6" fmla="*/ 2830285 h 3396342"/>
              <a:gd name="connsiteX7" fmla="*/ 3251200 w 3352800"/>
              <a:gd name="connsiteY7" fmla="*/ 2438400 h 3396342"/>
              <a:gd name="connsiteX8" fmla="*/ 2931886 w 3352800"/>
              <a:gd name="connsiteY8" fmla="*/ 2017485 h 3396342"/>
              <a:gd name="connsiteX9" fmla="*/ 2641600 w 3352800"/>
              <a:gd name="connsiteY9" fmla="*/ 1465942 h 3396342"/>
              <a:gd name="connsiteX10" fmla="*/ 2278743 w 3352800"/>
              <a:gd name="connsiteY10" fmla="*/ 1117600 h 3396342"/>
              <a:gd name="connsiteX11" fmla="*/ 2061029 w 3352800"/>
              <a:gd name="connsiteY11" fmla="*/ 740228 h 3396342"/>
              <a:gd name="connsiteX12" fmla="*/ 1770743 w 3352800"/>
              <a:gd name="connsiteY12" fmla="*/ 333828 h 3396342"/>
              <a:gd name="connsiteX13" fmla="*/ 1219200 w 3352800"/>
              <a:gd name="connsiteY13" fmla="*/ 174171 h 3396342"/>
              <a:gd name="connsiteX14" fmla="*/ 653143 w 3352800"/>
              <a:gd name="connsiteY14" fmla="*/ 116114 h 3396342"/>
              <a:gd name="connsiteX15" fmla="*/ 348343 w 3352800"/>
              <a:gd name="connsiteY15" fmla="*/ 0 h 3396342"/>
              <a:gd name="connsiteX16" fmla="*/ 72572 w 3352800"/>
              <a:gd name="connsiteY16" fmla="*/ 87085 h 3396342"/>
              <a:gd name="connsiteX17" fmla="*/ 0 w 3352800"/>
              <a:gd name="connsiteY17" fmla="*/ 319314 h 3396342"/>
              <a:gd name="connsiteX18" fmla="*/ 0 w 3352800"/>
              <a:gd name="connsiteY18" fmla="*/ 783771 h 3396342"/>
              <a:gd name="connsiteX19" fmla="*/ 0 w 3352800"/>
              <a:gd name="connsiteY19" fmla="*/ 1088571 h 3396342"/>
              <a:gd name="connsiteX20" fmla="*/ 159657 w 3352800"/>
              <a:gd name="connsiteY20" fmla="*/ 1364342 h 3396342"/>
              <a:gd name="connsiteX21" fmla="*/ 348343 w 3352800"/>
              <a:gd name="connsiteY21" fmla="*/ 1640114 h 3396342"/>
              <a:gd name="connsiteX22" fmla="*/ 493486 w 3352800"/>
              <a:gd name="connsiteY22" fmla="*/ 1872342 h 3396342"/>
              <a:gd name="connsiteX23" fmla="*/ 580572 w 3352800"/>
              <a:gd name="connsiteY23" fmla="*/ 2090057 h 3396342"/>
              <a:gd name="connsiteX24" fmla="*/ 435429 w 3352800"/>
              <a:gd name="connsiteY24" fmla="*/ 2293257 h 3396342"/>
              <a:gd name="connsiteX25" fmla="*/ 319315 w 3352800"/>
              <a:gd name="connsiteY25" fmla="*/ 2525485 h 3396342"/>
              <a:gd name="connsiteX26" fmla="*/ 174172 w 3352800"/>
              <a:gd name="connsiteY26" fmla="*/ 2743200 h 3396342"/>
              <a:gd name="connsiteX27" fmla="*/ 116115 w 3352800"/>
              <a:gd name="connsiteY27" fmla="*/ 2931885 h 3396342"/>
              <a:gd name="connsiteX28" fmla="*/ 58057 w 3352800"/>
              <a:gd name="connsiteY28" fmla="*/ 3193142 h 3396342"/>
              <a:gd name="connsiteX29" fmla="*/ 130629 w 3352800"/>
              <a:gd name="connsiteY29" fmla="*/ 3338285 h 3396342"/>
              <a:gd name="connsiteX30" fmla="*/ 275772 w 3352800"/>
              <a:gd name="connsiteY30" fmla="*/ 3396342 h 3396342"/>
              <a:gd name="connsiteX31" fmla="*/ 493486 w 3352800"/>
              <a:gd name="connsiteY31" fmla="*/ 3396342 h 3396342"/>
              <a:gd name="connsiteX32" fmla="*/ 682172 w 3352800"/>
              <a:gd name="connsiteY32" fmla="*/ 3251200 h 3396342"/>
              <a:gd name="connsiteX33" fmla="*/ 740229 w 3352800"/>
              <a:gd name="connsiteY33" fmla="*/ 3004457 h 3396342"/>
              <a:gd name="connsiteX34" fmla="*/ 783772 w 3352800"/>
              <a:gd name="connsiteY34" fmla="*/ 2931885 h 3396342"/>
              <a:gd name="connsiteX35" fmla="*/ 827315 w 3352800"/>
              <a:gd name="connsiteY35" fmla="*/ 2931885 h 33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52800" h="3396342">
                <a:moveTo>
                  <a:pt x="1233715" y="2902857"/>
                </a:moveTo>
                <a:lnTo>
                  <a:pt x="1494972" y="2989942"/>
                </a:lnTo>
                <a:lnTo>
                  <a:pt x="1828800" y="3193142"/>
                </a:lnTo>
                <a:lnTo>
                  <a:pt x="2206172" y="3280228"/>
                </a:lnTo>
                <a:lnTo>
                  <a:pt x="2830286" y="3280228"/>
                </a:lnTo>
                <a:lnTo>
                  <a:pt x="3280229" y="3164114"/>
                </a:lnTo>
                <a:lnTo>
                  <a:pt x="3352800" y="2830285"/>
                </a:lnTo>
                <a:lnTo>
                  <a:pt x="3251200" y="2438400"/>
                </a:lnTo>
                <a:lnTo>
                  <a:pt x="2931886" y="2017485"/>
                </a:lnTo>
                <a:lnTo>
                  <a:pt x="2641600" y="1465942"/>
                </a:lnTo>
                <a:lnTo>
                  <a:pt x="2278743" y="1117600"/>
                </a:lnTo>
                <a:lnTo>
                  <a:pt x="2061029" y="740228"/>
                </a:lnTo>
                <a:lnTo>
                  <a:pt x="1770743" y="333828"/>
                </a:lnTo>
                <a:lnTo>
                  <a:pt x="1219200" y="174171"/>
                </a:lnTo>
                <a:lnTo>
                  <a:pt x="653143" y="116114"/>
                </a:lnTo>
                <a:lnTo>
                  <a:pt x="348343" y="0"/>
                </a:lnTo>
                <a:lnTo>
                  <a:pt x="72572" y="87085"/>
                </a:lnTo>
                <a:lnTo>
                  <a:pt x="0" y="319314"/>
                </a:lnTo>
                <a:lnTo>
                  <a:pt x="0" y="783771"/>
                </a:lnTo>
                <a:lnTo>
                  <a:pt x="0" y="1088571"/>
                </a:lnTo>
                <a:lnTo>
                  <a:pt x="159657" y="1364342"/>
                </a:lnTo>
                <a:lnTo>
                  <a:pt x="348343" y="1640114"/>
                </a:lnTo>
                <a:lnTo>
                  <a:pt x="493486" y="1872342"/>
                </a:lnTo>
                <a:lnTo>
                  <a:pt x="580572" y="2090057"/>
                </a:lnTo>
                <a:lnTo>
                  <a:pt x="435429" y="2293257"/>
                </a:lnTo>
                <a:lnTo>
                  <a:pt x="319315" y="2525485"/>
                </a:lnTo>
                <a:lnTo>
                  <a:pt x="174172" y="2743200"/>
                </a:lnTo>
                <a:lnTo>
                  <a:pt x="116115" y="2931885"/>
                </a:lnTo>
                <a:lnTo>
                  <a:pt x="58057" y="3193142"/>
                </a:lnTo>
                <a:lnTo>
                  <a:pt x="130629" y="3338285"/>
                </a:lnTo>
                <a:lnTo>
                  <a:pt x="275772" y="3396342"/>
                </a:lnTo>
                <a:lnTo>
                  <a:pt x="493486" y="3396342"/>
                </a:lnTo>
                <a:lnTo>
                  <a:pt x="682172" y="3251200"/>
                </a:lnTo>
                <a:lnTo>
                  <a:pt x="740229" y="3004457"/>
                </a:lnTo>
                <a:lnTo>
                  <a:pt x="783772" y="2931885"/>
                </a:lnTo>
                <a:lnTo>
                  <a:pt x="827315" y="2931885"/>
                </a:lnTo>
              </a:path>
            </a:pathLst>
          </a:custGeom>
          <a:noFill/>
          <a:ln w="19050">
            <a:prstDash val="dash"/>
            <a:headEnd type="triangle" w="lg" len="lg"/>
            <a:tailEnd type="oval"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p:cNvSpPr/>
          <p:nvPr/>
        </p:nvSpPr>
        <p:spPr>
          <a:xfrm>
            <a:off x="605067" y="5651989"/>
            <a:ext cx="2682422" cy="646331"/>
          </a:xfrm>
          <a:prstGeom prst="rect">
            <a:avLst/>
          </a:prstGeom>
        </p:spPr>
        <p:txBody>
          <a:bodyPr wrap="square">
            <a:spAutoFit/>
          </a:bodyPr>
          <a:lstStyle/>
          <a:p>
            <a:pPr algn="ctr"/>
            <a:r>
              <a:rPr lang="pt-BR" b="1" dirty="0" smtClean="0">
                <a:latin typeface="Arial" panose="020B0604020202020204" pitchFamily="34" charset="0"/>
                <a:ea typeface="Calibri" panose="020F0502020204030204" pitchFamily="34" charset="0"/>
                <a:cs typeface="Times New Roman" panose="02020603050405020304" pitchFamily="18" charset="0"/>
              </a:rPr>
              <a:t>RSSF</a:t>
            </a:r>
          </a:p>
          <a:p>
            <a:pPr algn="ctr"/>
            <a:r>
              <a:rPr lang="pt-BR" b="1" i="1" dirty="0" err="1" smtClean="0">
                <a:latin typeface="Arial" panose="020B0604020202020204" pitchFamily="34" charset="0"/>
                <a:ea typeface="Calibri" panose="020F0502020204030204" pitchFamily="34" charset="0"/>
                <a:cs typeface="Times New Roman" panose="02020603050405020304" pitchFamily="18" charset="0"/>
              </a:rPr>
              <a:t>Multi-hop</a:t>
            </a:r>
            <a:r>
              <a:rPr lang="pt-BR" b="1" i="1" dirty="0" smtClean="0">
                <a:latin typeface="Arial" panose="020B0604020202020204" pitchFamily="34" charset="0"/>
                <a:ea typeface="Calibri" panose="020F0502020204030204" pitchFamily="34" charset="0"/>
                <a:cs typeface="Times New Roman" panose="02020603050405020304" pitchFamily="18" charset="0"/>
              </a:rPr>
              <a:t> </a:t>
            </a:r>
            <a:r>
              <a:rPr lang="pt-BR" b="1" i="1" dirty="0" err="1" smtClean="0">
                <a:latin typeface="Arial" panose="020B0604020202020204" pitchFamily="34" charset="0"/>
                <a:ea typeface="Calibri" panose="020F0502020204030204" pitchFamily="34" charset="0"/>
                <a:cs typeface="Times New Roman" panose="02020603050405020304" pitchFamily="18" charset="0"/>
              </a:rPr>
              <a:t>Many-to-One</a:t>
            </a:r>
            <a:endParaRPr lang="pt-BR" b="1" i="1" dirty="0" smtClean="0">
              <a:latin typeface="Arial" panose="020B0604020202020204" pitchFamily="34" charset="0"/>
              <a:ea typeface="Calibri" panose="020F0502020204030204" pitchFamily="34" charset="0"/>
              <a:cs typeface="Times New Roman" panose="02020603050405020304" pitchFamily="18" charset="0"/>
            </a:endParaRPr>
          </a:p>
        </p:txBody>
      </p:sp>
      <p:pic>
        <p:nvPicPr>
          <p:cNvPr id="19" name="Imagem 18"/>
          <p:cNvPicPr preferRelativeResize="0"/>
          <p:nvPr/>
        </p:nvPicPr>
        <p:blipFill>
          <a:blip r:embed="rId4" cstate="print">
            <a:extLst>
              <a:ext uri="{28A0092B-C50C-407E-A947-70E740481C1C}">
                <a14:useLocalDpi xmlns:a14="http://schemas.microsoft.com/office/drawing/2010/main" val="0"/>
              </a:ext>
            </a:extLst>
          </a:blip>
          <a:srcRect/>
          <a:stretch>
            <a:fillRect/>
          </a:stretch>
        </p:blipFill>
        <p:spPr bwMode="auto">
          <a:xfrm>
            <a:off x="224629" y="1350854"/>
            <a:ext cx="3960000" cy="4320000"/>
          </a:xfrm>
          <a:prstGeom prst="rect">
            <a:avLst/>
          </a:prstGeom>
          <a:noFill/>
          <a:ln w="19050" cap="rnd">
            <a:noFill/>
            <a:prstDash val="sysDot"/>
          </a:ln>
          <a:scene3d>
            <a:camera prst="orthographicFront">
              <a:rot lat="0" lon="0" rev="0"/>
            </a:camera>
            <a:lightRig rig="threePt" dir="t"/>
          </a:scene3d>
        </p:spPr>
      </p:pic>
      <p:sp>
        <p:nvSpPr>
          <p:cNvPr id="20" name="CaixaDeTexto 5"/>
          <p:cNvSpPr txBox="1">
            <a:spLocks noChangeArrowheads="1"/>
          </p:cNvSpPr>
          <p:nvPr/>
        </p:nvSpPr>
        <p:spPr bwMode="auto">
          <a:xfrm>
            <a:off x="3003100" y="1295174"/>
            <a:ext cx="61409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b="1" dirty="0" smtClean="0"/>
              <a:t>Rede de Sensores Sem Fio (estática)</a:t>
            </a:r>
          </a:p>
          <a:p>
            <a:pPr algn="ctr"/>
            <a:endParaRPr lang="pt-BR" altLang="pt-BR" sz="2000" b="1" dirty="0" smtClean="0"/>
          </a:p>
          <a:p>
            <a:pPr marL="342900" indent="-342900">
              <a:buFont typeface="Arial" panose="020B0604020202020204" pitchFamily="34" charset="0"/>
              <a:buChar char="•"/>
            </a:pPr>
            <a:r>
              <a:rPr lang="pt-BR" altLang="pt-BR" sz="2000" dirty="0" smtClean="0"/>
              <a:t>Grande número de dispositivos sensores/roteadores dispersos sobre uma área de interesse;</a:t>
            </a:r>
          </a:p>
          <a:p>
            <a:pPr marL="342900" indent="-342900">
              <a:buFont typeface="Arial" panose="020B0604020202020204" pitchFamily="34" charset="0"/>
              <a:buChar char="•"/>
            </a:pPr>
            <a:r>
              <a:rPr lang="pt-BR" altLang="pt-BR" sz="2000" dirty="0" smtClean="0"/>
              <a:t>Rede de comunicação em múltiplos saltos (</a:t>
            </a:r>
            <a:r>
              <a:rPr lang="pt-BR" altLang="pt-BR" sz="2000" i="1" dirty="0" err="1" smtClean="0"/>
              <a:t>multi-hop</a:t>
            </a:r>
            <a:r>
              <a:rPr lang="pt-BR" altLang="pt-BR" sz="2000" i="1" dirty="0" smtClean="0"/>
              <a:t>);</a:t>
            </a:r>
            <a:r>
              <a:rPr lang="pt-BR" altLang="pt-BR" sz="2000" dirty="0" smtClean="0"/>
              <a:t> </a:t>
            </a:r>
          </a:p>
          <a:p>
            <a:pPr marL="342900" indent="-342900">
              <a:buFont typeface="Arial" panose="020B0604020202020204" pitchFamily="34" charset="0"/>
              <a:buChar char="•"/>
            </a:pPr>
            <a:r>
              <a:rPr lang="pt-BR" altLang="pt-BR" sz="2000" dirty="0" smtClean="0"/>
              <a:t>Nó de processamento central – Estação Base / Coordenador / </a:t>
            </a:r>
            <a:r>
              <a:rPr lang="pt-BR" altLang="pt-BR" sz="2000" i="1" dirty="0" err="1" smtClean="0"/>
              <a:t>Sink</a:t>
            </a:r>
            <a:r>
              <a:rPr lang="pt-BR" altLang="pt-BR" sz="2000" dirty="0"/>
              <a:t> – </a:t>
            </a:r>
            <a:r>
              <a:rPr lang="pt-BR" altLang="pt-BR" sz="2000" dirty="0" smtClean="0"/>
              <a:t>estático (</a:t>
            </a:r>
            <a:r>
              <a:rPr lang="pt-BR" altLang="pt-BR" sz="2000" i="1" dirty="0" err="1" smtClean="0"/>
              <a:t>Many-to-One</a:t>
            </a:r>
            <a:r>
              <a:rPr lang="pt-BR" altLang="pt-BR" sz="2000" dirty="0" smtClean="0"/>
              <a:t>);</a:t>
            </a:r>
          </a:p>
        </p:txBody>
      </p:sp>
      <p:sp>
        <p:nvSpPr>
          <p:cNvPr id="21" name="CaixaDeTexto 5"/>
          <p:cNvSpPr txBox="1">
            <a:spLocks noChangeArrowheads="1"/>
          </p:cNvSpPr>
          <p:nvPr/>
        </p:nvSpPr>
        <p:spPr bwMode="auto">
          <a:xfrm>
            <a:off x="3225925" y="1277376"/>
            <a:ext cx="554944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b="1" dirty="0" smtClean="0"/>
              <a:t>Rede Dinâmica de Sensores Sem Fio</a:t>
            </a:r>
          </a:p>
          <a:p>
            <a:pPr algn="ctr"/>
            <a:endParaRPr lang="pt-BR" altLang="pt-BR" sz="2000" b="1" dirty="0" smtClean="0"/>
          </a:p>
          <a:p>
            <a:pPr marL="342900" indent="-342900">
              <a:buFont typeface="Arial" panose="020B0604020202020204" pitchFamily="34" charset="0"/>
              <a:buChar char="•"/>
            </a:pPr>
            <a:r>
              <a:rPr lang="pt-BR" altLang="pt-BR" sz="2000" dirty="0" smtClean="0"/>
              <a:t>Mobilidade de um ou mais dispositivos da rede;</a:t>
            </a:r>
          </a:p>
          <a:p>
            <a:pPr marL="342900" indent="-342900">
              <a:buFont typeface="Arial" panose="020B0604020202020204" pitchFamily="34" charset="0"/>
              <a:buChar char="•"/>
            </a:pPr>
            <a:r>
              <a:rPr lang="pt-BR" altLang="pt-BR" sz="2000" dirty="0" smtClean="0"/>
              <a:t>Caminho de dados dinâmico entre a variável de análise e a estação base;</a:t>
            </a:r>
          </a:p>
          <a:p>
            <a:pPr marL="342900" indent="-342900">
              <a:buFont typeface="Arial" panose="020B0604020202020204" pitchFamily="34" charset="0"/>
              <a:buChar char="•"/>
            </a:pPr>
            <a:r>
              <a:rPr lang="pt-BR" altLang="pt-BR" sz="2000" dirty="0" smtClean="0"/>
              <a:t>Intermitência de comunicação; </a:t>
            </a:r>
          </a:p>
          <a:p>
            <a:pPr marL="342900" indent="-342900">
              <a:buFont typeface="Arial" panose="020B0604020202020204" pitchFamily="34" charset="0"/>
              <a:buChar char="•"/>
            </a:pPr>
            <a:r>
              <a:rPr lang="pt-BR" altLang="pt-BR" sz="2000" i="1" dirty="0" smtClean="0"/>
              <a:t>Mobile Wireless Sensor Networks (</a:t>
            </a:r>
            <a:r>
              <a:rPr lang="pt-BR" altLang="pt-BR" sz="2000" i="1" dirty="0" err="1" smtClean="0"/>
              <a:t>MWSNs</a:t>
            </a:r>
            <a:r>
              <a:rPr lang="pt-BR" altLang="pt-BR" sz="2000" i="1" dirty="0" smtClean="0"/>
              <a:t>)</a:t>
            </a:r>
          </a:p>
          <a:p>
            <a:r>
              <a:rPr lang="pt-BR" altLang="pt-BR" sz="2000" i="1" dirty="0" smtClean="0"/>
              <a:t>      Mobile </a:t>
            </a:r>
            <a:r>
              <a:rPr lang="pt-BR" altLang="pt-BR" sz="2000" i="1" dirty="0" err="1" smtClean="0"/>
              <a:t>Ad-hoc</a:t>
            </a:r>
            <a:r>
              <a:rPr lang="pt-BR" altLang="pt-BR" sz="2000" i="1" dirty="0" smtClean="0"/>
              <a:t> Networks (</a:t>
            </a:r>
            <a:r>
              <a:rPr lang="pt-BR" altLang="pt-BR" sz="2000" i="1" dirty="0" err="1" smtClean="0"/>
              <a:t>MANETs</a:t>
            </a:r>
            <a:r>
              <a:rPr lang="pt-BR" altLang="pt-BR" sz="2000" i="1" dirty="0" smtClean="0"/>
              <a:t>)</a:t>
            </a:r>
          </a:p>
          <a:p>
            <a:r>
              <a:rPr lang="pt-BR" altLang="pt-BR" sz="2000" i="1" dirty="0"/>
              <a:t> </a:t>
            </a:r>
            <a:r>
              <a:rPr lang="pt-BR" altLang="pt-BR" sz="2000" i="1" dirty="0" smtClean="0"/>
              <a:t>     </a:t>
            </a:r>
            <a:r>
              <a:rPr lang="pt-BR" altLang="pt-BR" sz="2000" i="1" dirty="0" err="1" smtClean="0"/>
              <a:t>Vehicular</a:t>
            </a:r>
            <a:r>
              <a:rPr lang="pt-BR" altLang="pt-BR" sz="2000" i="1" dirty="0" smtClean="0"/>
              <a:t> </a:t>
            </a:r>
            <a:r>
              <a:rPr lang="pt-BR" altLang="pt-BR" sz="2000" i="1" dirty="0" err="1" smtClean="0"/>
              <a:t>Ad-hoc</a:t>
            </a:r>
            <a:r>
              <a:rPr lang="pt-BR" altLang="pt-BR" sz="2000" i="1" dirty="0" smtClean="0"/>
              <a:t> Networks (</a:t>
            </a:r>
            <a:r>
              <a:rPr lang="pt-BR" altLang="pt-BR" sz="2000" i="1" dirty="0" err="1" smtClean="0"/>
              <a:t>VANETs</a:t>
            </a:r>
            <a:r>
              <a:rPr lang="pt-BR" altLang="pt-BR" sz="2000" i="1" dirty="0" smtClean="0"/>
              <a:t>);</a:t>
            </a:r>
          </a:p>
        </p:txBody>
      </p:sp>
    </p:spTree>
    <p:extLst>
      <p:ext uri="{BB962C8B-B14F-4D97-AF65-F5344CB8AC3E}">
        <p14:creationId xmlns:p14="http://schemas.microsoft.com/office/powerpoint/2010/main" val="14355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2" presetClass="exit" presetSubtype="4" fill="hold" grpId="0" nodeType="withEffect">
                                  <p:stCondLst>
                                    <p:cond delay="0"/>
                                  </p:stCondLst>
                                  <p:childTnLst>
                                    <p:anim calcmode="lin" valueType="num">
                                      <p:cBhvr additive="base">
                                        <p:cTn id="29" dur="500"/>
                                        <p:tgtEl>
                                          <p:spTgt spid="6"/>
                                        </p:tgtEl>
                                        <p:attrNameLst>
                                          <p:attrName>ppt_x</p:attrName>
                                        </p:attrNameLst>
                                      </p:cBhvr>
                                      <p:tavLst>
                                        <p:tav tm="0">
                                          <p:val>
                                            <p:strVal val="ppt_x"/>
                                          </p:val>
                                        </p:tav>
                                        <p:tav tm="100000">
                                          <p:val>
                                            <p:strVal val="ppt_x"/>
                                          </p:val>
                                        </p:tav>
                                      </p:tavLst>
                                    </p:anim>
                                    <p:anim calcmode="lin" valueType="num">
                                      <p:cBhvr additive="base">
                                        <p:cTn id="30" dur="500"/>
                                        <p:tgtEl>
                                          <p:spTgt spid="6"/>
                                        </p:tgtEl>
                                        <p:attrNameLst>
                                          <p:attrName>ppt_y</p:attrName>
                                        </p:attrNameLst>
                                      </p:cBhvr>
                                      <p:tavLst>
                                        <p:tav tm="0">
                                          <p:val>
                                            <p:strVal val="ppt_y"/>
                                          </p:val>
                                        </p:tav>
                                        <p:tav tm="100000">
                                          <p:val>
                                            <p:strVal val="1+ppt_h/2"/>
                                          </p:val>
                                        </p:tav>
                                      </p:tavLst>
                                    </p:anim>
                                    <p:set>
                                      <p:cBhvr>
                                        <p:cTn id="31" dur="1" fill="hold">
                                          <p:stCondLst>
                                            <p:cond delay="499"/>
                                          </p:stCondLst>
                                        </p:cTn>
                                        <p:tgtEl>
                                          <p:spTgt spid="6"/>
                                        </p:tgtEl>
                                        <p:attrNameLst>
                                          <p:attrName>style.visibility</p:attrName>
                                        </p:attrNameLst>
                                      </p:cBhvr>
                                      <p:to>
                                        <p:strVal val="hidden"/>
                                      </p:to>
                                    </p:set>
                                  </p:childTnLst>
                                </p:cTn>
                              </p:par>
                            </p:childTnLst>
                          </p:cTn>
                        </p:par>
                        <p:par>
                          <p:cTn id="32" fill="hold">
                            <p:stCondLst>
                              <p:cond delay="500"/>
                            </p:stCondLst>
                            <p:childTnLst>
                              <p:par>
                                <p:cTn id="33" presetID="21"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heel(1)">
                                      <p:cBhvr>
                                        <p:cTn id="35" dur="3000"/>
                                        <p:tgtEl>
                                          <p:spTgt spid="5"/>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9" grpId="0"/>
      <p:bldP spid="9" grpId="1"/>
      <p:bldP spid="16" grpId="0"/>
      <p:bldP spid="17" grpId="0" animBg="1"/>
      <p:bldP spid="18"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Redes Dinâmicas de Sensores Sem Fio</a:t>
            </a:r>
          </a:p>
        </p:txBody>
      </p:sp>
      <p:pic>
        <p:nvPicPr>
          <p:cNvPr id="13318"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aixaDeTexto 5"/>
          <p:cNvSpPr txBox="1">
            <a:spLocks noChangeArrowheads="1"/>
          </p:cNvSpPr>
          <p:nvPr/>
        </p:nvSpPr>
        <p:spPr bwMode="auto">
          <a:xfrm>
            <a:off x="252412" y="1091974"/>
            <a:ext cx="863917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200" b="1" dirty="0" smtClean="0"/>
              <a:t>Campo de Aplicação</a:t>
            </a:r>
          </a:p>
          <a:p>
            <a:pPr marL="342900" indent="-342900">
              <a:buFont typeface="Arial" panose="020B0604020202020204" pitchFamily="34" charset="0"/>
              <a:buChar char="•"/>
            </a:pPr>
            <a:r>
              <a:rPr lang="pt-BR" altLang="pt-BR" sz="2000" dirty="0"/>
              <a:t>Agricultura de </a:t>
            </a:r>
            <a:r>
              <a:rPr lang="pt-BR" altLang="pt-BR" sz="2000" dirty="0" smtClean="0"/>
              <a:t>Precisão</a:t>
            </a:r>
          </a:p>
          <a:p>
            <a:pPr marL="342900" indent="-342900">
              <a:buFont typeface="Arial" panose="020B0604020202020204" pitchFamily="34" charset="0"/>
              <a:buChar char="•"/>
            </a:pPr>
            <a:r>
              <a:rPr lang="pt-BR" altLang="pt-BR" sz="2000" dirty="0" smtClean="0"/>
              <a:t>Militar</a:t>
            </a:r>
          </a:p>
          <a:p>
            <a:pPr marL="342900" indent="-342900">
              <a:buFont typeface="Arial" panose="020B0604020202020204" pitchFamily="34" charset="0"/>
              <a:buChar char="•"/>
            </a:pPr>
            <a:r>
              <a:rPr lang="pt-BR" altLang="pt-BR" sz="2000" dirty="0" smtClean="0"/>
              <a:t>Medicina</a:t>
            </a:r>
          </a:p>
          <a:p>
            <a:pPr marL="342900" indent="-342900">
              <a:buFont typeface="Arial" panose="020B0604020202020204" pitchFamily="34" charset="0"/>
              <a:buChar char="•"/>
            </a:pPr>
            <a:r>
              <a:rPr lang="pt-BR" altLang="pt-BR" sz="2000" dirty="0" smtClean="0"/>
              <a:t>Veicular</a:t>
            </a:r>
          </a:p>
          <a:p>
            <a:pPr marL="342900" indent="-342900">
              <a:buFont typeface="Arial" panose="020B0604020202020204" pitchFamily="34" charset="0"/>
              <a:buChar char="•"/>
            </a:pPr>
            <a:r>
              <a:rPr lang="pt-BR" altLang="pt-BR" sz="2000" dirty="0" smtClean="0"/>
              <a:t>Etc.;</a:t>
            </a:r>
          </a:p>
        </p:txBody>
      </p:sp>
      <p:pic>
        <p:nvPicPr>
          <p:cNvPr id="20" name="Imagem 19"/>
          <p:cNvPicPr/>
          <p:nvPr/>
        </p:nvPicPr>
        <p:blipFill>
          <a:blip r:embed="rId4"/>
          <a:stretch>
            <a:fillRect/>
          </a:stretch>
        </p:blipFill>
        <p:spPr>
          <a:xfrm>
            <a:off x="2083143" y="1843541"/>
            <a:ext cx="4615542" cy="3221943"/>
          </a:xfrm>
          <a:prstGeom prst="rect">
            <a:avLst/>
          </a:prstGeom>
          <a:ln w="12700">
            <a:solidFill>
              <a:schemeClr val="tx1"/>
            </a:solidFill>
          </a:ln>
          <a:scene3d>
            <a:camera prst="orthographicFront">
              <a:rot lat="0" lon="0" rev="0"/>
            </a:camera>
            <a:lightRig rig="threePt" dir="t"/>
          </a:scene3d>
        </p:spPr>
      </p:pic>
      <p:pic>
        <p:nvPicPr>
          <p:cNvPr id="19" name="Imagem 18" descr="http://www2.ece.ohio-state.edu/~ekici/images/mwsn.jpg"/>
          <p:cNvPicPr/>
          <p:nvPr/>
        </p:nvPicPr>
        <p:blipFill>
          <a:blip r:embed="rId5">
            <a:extLst>
              <a:ext uri="{28A0092B-C50C-407E-A947-70E740481C1C}">
                <a14:useLocalDpi xmlns:a14="http://schemas.microsoft.com/office/drawing/2010/main" val="0"/>
              </a:ext>
            </a:extLst>
          </a:blip>
          <a:srcRect/>
          <a:stretch>
            <a:fillRect/>
          </a:stretch>
        </p:blipFill>
        <p:spPr bwMode="auto">
          <a:xfrm>
            <a:off x="3466500" y="1575785"/>
            <a:ext cx="5127171" cy="3320369"/>
          </a:xfrm>
          <a:prstGeom prst="rect">
            <a:avLst/>
          </a:prstGeom>
          <a:noFill/>
          <a:ln w="12700">
            <a:solidFill>
              <a:schemeClr val="tx1"/>
            </a:solidFill>
          </a:ln>
        </p:spPr>
      </p:pic>
      <p:sp>
        <p:nvSpPr>
          <p:cNvPr id="8" name="Retângulo 7"/>
          <p:cNvSpPr/>
          <p:nvPr/>
        </p:nvSpPr>
        <p:spPr>
          <a:xfrm>
            <a:off x="1421255" y="5163153"/>
            <a:ext cx="5939318" cy="646331"/>
          </a:xfrm>
          <a:prstGeom prst="rect">
            <a:avLst/>
          </a:prstGeom>
        </p:spPr>
        <p:txBody>
          <a:bodyPr wrap="none">
            <a:spAutoFit/>
          </a:bodyPr>
          <a:lstStyle/>
          <a:p>
            <a:pPr algn="ctr"/>
            <a:r>
              <a:rPr lang="pt-BR" dirty="0" err="1" smtClean="0"/>
              <a:t>Barrientos</a:t>
            </a:r>
            <a:r>
              <a:rPr lang="pt-BR" dirty="0" smtClean="0"/>
              <a:t>, A.; </a:t>
            </a:r>
            <a:r>
              <a:rPr lang="pt-BR" i="1" dirty="0" smtClean="0"/>
              <a:t>et al., “</a:t>
            </a:r>
            <a:r>
              <a:rPr lang="pt-BR" i="1" dirty="0" err="1" smtClean="0"/>
              <a:t>An</a:t>
            </a:r>
            <a:r>
              <a:rPr lang="pt-BR" i="1" dirty="0" smtClean="0"/>
              <a:t> Air-</a:t>
            </a:r>
            <a:r>
              <a:rPr lang="pt-BR" i="1" dirty="0" err="1" smtClean="0"/>
              <a:t>Ground</a:t>
            </a:r>
            <a:r>
              <a:rPr lang="pt-BR" i="1" dirty="0" smtClean="0"/>
              <a:t> Wireless Sensor Network</a:t>
            </a:r>
          </a:p>
          <a:p>
            <a:pPr algn="ctr"/>
            <a:r>
              <a:rPr lang="pt-BR" i="1" dirty="0" smtClean="0"/>
              <a:t>For </a:t>
            </a:r>
            <a:r>
              <a:rPr lang="pt-BR" i="1" dirty="0" err="1" smtClean="0"/>
              <a:t>Crop</a:t>
            </a:r>
            <a:r>
              <a:rPr lang="pt-BR" i="1" dirty="0" smtClean="0"/>
              <a:t> </a:t>
            </a:r>
            <a:r>
              <a:rPr lang="pt-BR" i="1" dirty="0" err="1" smtClean="0"/>
              <a:t>Monitoring</a:t>
            </a:r>
            <a:r>
              <a:rPr lang="pt-BR" i="1" dirty="0" smtClean="0"/>
              <a:t>,” – CAR UPM, Madrid, Spain.</a:t>
            </a:r>
            <a:endParaRPr lang="pt-BR" dirty="0"/>
          </a:p>
        </p:txBody>
      </p:sp>
      <p:sp>
        <p:nvSpPr>
          <p:cNvPr id="10" name="Retângulo 9"/>
          <p:cNvSpPr/>
          <p:nvPr/>
        </p:nvSpPr>
        <p:spPr>
          <a:xfrm>
            <a:off x="3539837" y="5098780"/>
            <a:ext cx="5138266" cy="646331"/>
          </a:xfrm>
          <a:prstGeom prst="rect">
            <a:avLst/>
          </a:prstGeom>
        </p:spPr>
        <p:txBody>
          <a:bodyPr wrap="none">
            <a:spAutoFit/>
          </a:bodyPr>
          <a:lstStyle/>
          <a:p>
            <a:pPr algn="ctr"/>
            <a:r>
              <a:rPr lang="pt-BR" dirty="0" err="1" smtClean="0"/>
              <a:t>Ekici</a:t>
            </a:r>
            <a:r>
              <a:rPr lang="pt-BR" dirty="0" smtClean="0"/>
              <a:t>, E.; </a:t>
            </a:r>
            <a:r>
              <a:rPr lang="pt-BR" i="1" dirty="0" smtClean="0"/>
              <a:t>et al</a:t>
            </a:r>
            <a:r>
              <a:rPr lang="pt-BR" dirty="0" smtClean="0"/>
              <a:t>; “</a:t>
            </a:r>
            <a:r>
              <a:rPr lang="pt-BR" dirty="0" err="1" smtClean="0"/>
              <a:t>Mobility-Based</a:t>
            </a:r>
            <a:r>
              <a:rPr lang="pt-BR" dirty="0" smtClean="0"/>
              <a:t> Communication</a:t>
            </a:r>
          </a:p>
          <a:p>
            <a:pPr algn="ctr"/>
            <a:r>
              <a:rPr lang="pt-BR" dirty="0" smtClean="0"/>
              <a:t>in Wireless Sensor Networks” – Ohio </a:t>
            </a:r>
            <a:r>
              <a:rPr lang="pt-BR" dirty="0" err="1" smtClean="0"/>
              <a:t>State</a:t>
            </a:r>
            <a:r>
              <a:rPr lang="pt-BR" dirty="0" smtClean="0"/>
              <a:t> </a:t>
            </a:r>
            <a:r>
              <a:rPr lang="pt-BR" dirty="0" err="1" smtClean="0"/>
              <a:t>University</a:t>
            </a:r>
            <a:endParaRPr lang="pt-BR" dirty="0"/>
          </a:p>
        </p:txBody>
      </p:sp>
      <p:pic>
        <p:nvPicPr>
          <p:cNvPr id="9" name="Imagem 8"/>
          <p:cNvPicPr/>
          <p:nvPr/>
        </p:nvPicPr>
        <p:blipFill>
          <a:blip r:embed="rId6"/>
          <a:stretch>
            <a:fillRect/>
          </a:stretch>
        </p:blipFill>
        <p:spPr>
          <a:xfrm>
            <a:off x="3466500" y="1594530"/>
            <a:ext cx="4803775" cy="1539875"/>
          </a:xfrm>
          <a:prstGeom prst="rect">
            <a:avLst/>
          </a:prstGeom>
          <a:ln w="12700">
            <a:solidFill>
              <a:schemeClr val="accent1"/>
            </a:solidFill>
          </a:ln>
        </p:spPr>
      </p:pic>
    </p:spTree>
    <p:extLst>
      <p:ext uri="{BB962C8B-B14F-4D97-AF65-F5344CB8AC3E}">
        <p14:creationId xmlns:p14="http://schemas.microsoft.com/office/powerpoint/2010/main" val="74390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p:grpSpPr>
        <p:sp>
          <p:nvSpPr>
            <p:cNvPr id="9" name="Retângulo 8">
              <a:hlinkClick r:id="rId8" action="ppaction://hlinksldjump"/>
            </p:cNvPr>
            <p:cNvSpPr/>
            <p:nvPr/>
          </p:nvSpPr>
          <p:spPr>
            <a:xfrm>
              <a:off x="1010654" y="31192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3574512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3516960" y="1855999"/>
            <a:ext cx="3669232" cy="1772689"/>
            <a:chOff x="1588568" y="895992"/>
            <a:chExt cx="3669232" cy="1772689"/>
          </a:xfrm>
        </p:grpSpPr>
        <p:pic>
          <p:nvPicPr>
            <p:cNvPr id="20" name="Imagem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68" y="969963"/>
              <a:ext cx="3669232" cy="1698718"/>
            </a:xfrm>
            <a:prstGeom prst="rect">
              <a:avLst/>
            </a:prstGeom>
          </p:spPr>
        </p:pic>
        <p:sp>
          <p:nvSpPr>
            <p:cNvPr id="22" name="Retângulo 21"/>
            <p:cNvSpPr/>
            <p:nvPr/>
          </p:nvSpPr>
          <p:spPr>
            <a:xfrm>
              <a:off x="1588568" y="895992"/>
              <a:ext cx="1981633" cy="923330"/>
            </a:xfrm>
            <a:prstGeom prst="rect">
              <a:avLst/>
            </a:prstGeom>
            <a:noFill/>
          </p:spPr>
          <p:txBody>
            <a:bodyPr wrap="none" lIns="91440" tIns="45720" rIns="91440" bIns="45720">
              <a:spAutoFit/>
            </a:bodyPr>
            <a:lstStyle/>
            <a:p>
              <a:pPr algn="ctr"/>
              <a:r>
                <a:rPr lang="pt-BR"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RDSSF</a:t>
              </a:r>
              <a:endParaRPr lang="pt-B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pic>
        <p:nvPicPr>
          <p:cNvPr id="21" name="Imagem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342" y="1959926"/>
            <a:ext cx="2266154" cy="1537208"/>
          </a:xfrm>
          <a:prstGeom prst="rect">
            <a:avLst/>
          </a:prstGeom>
          <a:ln w="15875">
            <a:solidFill>
              <a:schemeClr val="tx1"/>
            </a:solidFill>
          </a:ln>
          <a:scene3d>
            <a:camera prst="orthographicFront">
              <a:rot lat="300000" lon="600000" rev="0"/>
            </a:camera>
            <a:lightRig rig="threePt" dir="t"/>
          </a:scene3d>
        </p:spPr>
      </p:pic>
      <p:sp>
        <p:nvSpPr>
          <p:cNvPr id="18435" name="Title 20"/>
          <p:cNvSpPr>
            <a:spLocks noGrp="1"/>
          </p:cNvSpPr>
          <p:nvPr>
            <p:ph type="title" idx="4294967295"/>
          </p:nvPr>
        </p:nvSpPr>
        <p:spPr bwMode="gray">
          <a:xfrm>
            <a:off x="252413" y="503238"/>
            <a:ext cx="8639175" cy="339725"/>
          </a:xfrm>
        </p:spPr>
        <p:txBody>
          <a:bodyPr/>
          <a:lstStyle/>
          <a:p>
            <a:pPr algn="l"/>
            <a:r>
              <a:rPr lang="pt-BR" altLang="pt-BR" sz="2000" b="1" dirty="0" smtClean="0">
                <a:latin typeface="Copperplate Gothic Light" panose="020E0507020206020404" pitchFamily="34" charset="0"/>
                <a:cs typeface="Arial" panose="020B0604020202020204" pitchFamily="34" charset="0"/>
              </a:rPr>
              <a:t>Análise da Viabilidade de Aplicação </a:t>
            </a:r>
            <a:r>
              <a:rPr lang="pt-BR" altLang="pt-BR" sz="2000" b="1" i="1" dirty="0" err="1" smtClean="0">
                <a:latin typeface="Copperplate Gothic Light" panose="020E0507020206020404" pitchFamily="34" charset="0"/>
                <a:cs typeface="Arial" panose="020B0604020202020204" pitchFamily="34" charset="0"/>
              </a:rPr>
              <a:t>ZigBee</a:t>
            </a:r>
            <a:r>
              <a:rPr lang="pt-BR" altLang="pt-BR" sz="2000" b="1" i="1" dirty="0" smtClean="0">
                <a:latin typeface="Copperplate Gothic Light" panose="020E0507020206020404" pitchFamily="34" charset="0"/>
                <a:cs typeface="Arial" panose="020B0604020202020204" pitchFamily="34" charset="0"/>
              </a:rPr>
              <a:t> </a:t>
            </a:r>
            <a:r>
              <a:rPr lang="pt-BR" altLang="pt-BR" sz="2000" b="1" dirty="0" smtClean="0">
                <a:latin typeface="Copperplate Gothic Light" panose="020E0507020206020404" pitchFamily="34" charset="0"/>
                <a:cs typeface="Arial" panose="020B0604020202020204" pitchFamily="34" charset="0"/>
              </a:rPr>
              <a:t>em </a:t>
            </a:r>
            <a:r>
              <a:rPr lang="pt-BR" altLang="pt-BR" sz="2000" b="1" dirty="0" err="1" smtClean="0">
                <a:latin typeface="Copperplate Gothic Light" panose="020E0507020206020404" pitchFamily="34" charset="0"/>
                <a:cs typeface="Arial" panose="020B0604020202020204" pitchFamily="34" charset="0"/>
              </a:rPr>
              <a:t>RDSSFs</a:t>
            </a:r>
            <a:endParaRPr lang="pt-BR" altLang="pt-BR" sz="2000" b="1" dirty="0" smtClean="0">
              <a:latin typeface="Copperplate Gothic Light" panose="020E0507020206020404" pitchFamily="34" charset="0"/>
              <a:cs typeface="Arial" panose="020B0604020202020204" pitchFamily="34" charset="0"/>
            </a:endParaRPr>
          </a:p>
        </p:txBody>
      </p:sp>
      <p:sp>
        <p:nvSpPr>
          <p:cNvPr id="18437" name="CaixaDeTexto 5"/>
          <p:cNvSpPr txBox="1">
            <a:spLocks noChangeArrowheads="1"/>
          </p:cNvSpPr>
          <p:nvPr/>
        </p:nvSpPr>
        <p:spPr bwMode="auto">
          <a:xfrm>
            <a:off x="6521177" y="4032375"/>
            <a:ext cx="137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b="1" i="1" dirty="0" smtClean="0"/>
              <a:t>Desafios?</a:t>
            </a:r>
          </a:p>
        </p:txBody>
      </p:sp>
      <p:pic>
        <p:nvPicPr>
          <p:cNvPr id="18450" name="Picture 1" descr="C:\Users\olivetal\Pictures\unesp.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4355731" y="1570894"/>
            <a:ext cx="1538884" cy="923330"/>
          </a:xfrm>
          <a:prstGeom prst="rect">
            <a:avLst/>
          </a:prstGeom>
          <a:noFill/>
        </p:spPr>
        <p:txBody>
          <a:bodyPr wrap="none" lIns="91440" tIns="45720" rIns="91440" bIns="45720">
            <a:spAutoFit/>
          </a:bodyPr>
          <a:lstStyle/>
          <a:p>
            <a:pPr algn="ctr"/>
            <a:r>
              <a:rPr lang="pt-BR"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RSSF</a:t>
            </a:r>
            <a:endParaRPr lang="pt-B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0484" name="Picture 4" descr="C:\Users\Thiago\Pictures\zigbee_gif.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146" y="3158856"/>
            <a:ext cx="28575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03199" y="4219201"/>
            <a:ext cx="9144000" cy="1015663"/>
          </a:xfrm>
          <a:prstGeom prst="rect">
            <a:avLst/>
          </a:prstGeom>
        </p:spPr>
        <p:txBody>
          <a:bodyPr wrap="square">
            <a:spAutoFit/>
          </a:bodyPr>
          <a:lstStyle/>
          <a:p>
            <a:pPr algn="ctr"/>
            <a:r>
              <a:rPr lang="pt-BR" altLang="pt-BR" sz="2000" b="1" dirty="0">
                <a:solidFill>
                  <a:srgbClr val="0070C0"/>
                </a:solidFill>
              </a:rPr>
              <a:t>Necessidades funcionais de </a:t>
            </a:r>
            <a:r>
              <a:rPr lang="pt-BR" altLang="pt-BR" sz="2000" b="1" dirty="0" err="1">
                <a:solidFill>
                  <a:srgbClr val="0070C0"/>
                </a:solidFill>
              </a:rPr>
              <a:t>RDSSFs</a:t>
            </a:r>
            <a:endParaRPr lang="pt-BR" altLang="pt-BR" sz="2000" b="1" dirty="0">
              <a:solidFill>
                <a:srgbClr val="0070C0"/>
              </a:solidFill>
            </a:endParaRPr>
          </a:p>
          <a:p>
            <a:pPr algn="ctr"/>
            <a:r>
              <a:rPr lang="pt-BR" altLang="pt-BR" sz="2000" b="1" dirty="0"/>
              <a:t>X</a:t>
            </a:r>
            <a:endParaRPr lang="pt-BR" altLang="pt-BR" sz="2000" b="1" dirty="0">
              <a:solidFill>
                <a:srgbClr val="0070C0"/>
              </a:solidFill>
            </a:endParaRPr>
          </a:p>
          <a:p>
            <a:pPr algn="ctr"/>
            <a:r>
              <a:rPr lang="pt-BR" altLang="pt-BR" sz="2000" b="1" dirty="0">
                <a:solidFill>
                  <a:srgbClr val="0070C0"/>
                </a:solidFill>
              </a:rPr>
              <a:t>Funcionalidades do protocolo </a:t>
            </a:r>
            <a:r>
              <a:rPr lang="pt-BR" altLang="pt-BR" sz="2000" b="1" dirty="0" err="1">
                <a:solidFill>
                  <a:srgbClr val="0070C0"/>
                </a:solidFill>
              </a:rPr>
              <a:t>ZigBee</a:t>
            </a:r>
            <a:endParaRPr lang="pt-BR" altLang="pt-BR" sz="2000" b="1" dirty="0">
              <a:solidFill>
                <a:srgbClr val="0070C0"/>
              </a:solidFill>
            </a:endParaRPr>
          </a:p>
        </p:txBody>
      </p:sp>
      <p:sp>
        <p:nvSpPr>
          <p:cNvPr id="10" name="CaixaDeTexto 5"/>
          <p:cNvSpPr txBox="1">
            <a:spLocks noChangeArrowheads="1"/>
          </p:cNvSpPr>
          <p:nvPr/>
        </p:nvSpPr>
        <p:spPr bwMode="auto">
          <a:xfrm>
            <a:off x="6499858" y="4618749"/>
            <a:ext cx="137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b="1" i="1" dirty="0" smtClean="0"/>
              <a:t>Recursos?</a:t>
            </a:r>
          </a:p>
        </p:txBody>
      </p:sp>
      <p:pic>
        <p:nvPicPr>
          <p:cNvPr id="6" name="Imagem 5"/>
          <p:cNvPicPr>
            <a:picLocks noChangeAspect="1"/>
          </p:cNvPicPr>
          <p:nvPr/>
        </p:nvPicPr>
        <p:blipFill>
          <a:blip r:embed="rId7"/>
          <a:stretch>
            <a:fillRect/>
          </a:stretch>
        </p:blipFill>
        <p:spPr>
          <a:xfrm>
            <a:off x="499235" y="1015422"/>
            <a:ext cx="2302966" cy="1681165"/>
          </a:xfrm>
          <a:prstGeom prst="rect">
            <a:avLst/>
          </a:prstGeom>
        </p:spPr>
      </p:pic>
      <p:sp>
        <p:nvSpPr>
          <p:cNvPr id="7" name="Elipse 6"/>
          <p:cNvSpPr/>
          <p:nvPr/>
        </p:nvSpPr>
        <p:spPr>
          <a:xfrm>
            <a:off x="2997196" y="1710269"/>
            <a:ext cx="4416015" cy="2062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2070237" y="1519774"/>
            <a:ext cx="1463927" cy="707886"/>
          </a:xfrm>
          <a:prstGeom prst="rect">
            <a:avLst/>
          </a:prstGeom>
          <a:noFill/>
        </p:spPr>
        <p:txBody>
          <a:bodyPr wrap="none" rtlCol="0">
            <a:spAutoFit/>
          </a:bodyPr>
          <a:lstStyle/>
          <a:p>
            <a:pPr algn="ctr"/>
            <a:r>
              <a:rPr lang="pt-BR" sz="2000" b="1" i="1" dirty="0" smtClean="0">
                <a:effectLst>
                  <a:outerShdw blurRad="38100" dist="38100" dir="2700000" algn="tl">
                    <a:srgbClr val="000000">
                      <a:alpha val="43137"/>
                    </a:srgbClr>
                  </a:outerShdw>
                </a:effectLst>
              </a:rPr>
              <a:t>Solução</a:t>
            </a:r>
          </a:p>
          <a:p>
            <a:pPr algn="ctr"/>
            <a:r>
              <a:rPr lang="pt-BR" sz="2000" b="1" i="1" dirty="0" smtClean="0">
                <a:effectLst>
                  <a:outerShdw blurRad="38100" dist="38100" dir="2700000" algn="tl">
                    <a:srgbClr val="000000">
                      <a:alpha val="43137"/>
                    </a:srgbClr>
                  </a:outerShdw>
                </a:effectLst>
              </a:rPr>
              <a:t>Proprietária</a:t>
            </a:r>
            <a:endParaRPr lang="pt-BR" sz="2000" b="1" i="1" dirty="0">
              <a:effectLst>
                <a:outerShdw blurRad="38100" dist="38100" dir="2700000" algn="tl">
                  <a:srgbClr val="000000">
                    <a:alpha val="43137"/>
                  </a:srgbClr>
                </a:outerShdw>
              </a:effectLst>
            </a:endParaRPr>
          </a:p>
        </p:txBody>
      </p:sp>
      <p:sp>
        <p:nvSpPr>
          <p:cNvPr id="9" name="Retângulo 8"/>
          <p:cNvSpPr/>
          <p:nvPr/>
        </p:nvSpPr>
        <p:spPr>
          <a:xfrm>
            <a:off x="2106457" y="2456557"/>
            <a:ext cx="410690" cy="584775"/>
          </a:xfrm>
          <a:prstGeom prst="rect">
            <a:avLst/>
          </a:prstGeom>
        </p:spPr>
        <p:txBody>
          <a:bodyPr wrap="none">
            <a:spAutoFit/>
          </a:bodyPr>
          <a:lstStyle/>
          <a:p>
            <a:pPr algn="ctr"/>
            <a:r>
              <a:rPr lang="pt-BR" altLang="pt-BR" sz="3200" b="1" dirty="0"/>
              <a:t>X</a:t>
            </a:r>
            <a:endParaRPr lang="pt-BR" altLang="pt-BR" sz="3200" b="1" dirty="0">
              <a:solidFill>
                <a:srgbClr val="0070C0"/>
              </a:solidFill>
            </a:endParaRPr>
          </a:p>
        </p:txBody>
      </p:sp>
      <p:sp>
        <p:nvSpPr>
          <p:cNvPr id="12" name="Chave esquerda 11"/>
          <p:cNvSpPr/>
          <p:nvPr/>
        </p:nvSpPr>
        <p:spPr>
          <a:xfrm>
            <a:off x="2534080" y="4117040"/>
            <a:ext cx="285054" cy="11440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4" name="Conector angulado 13"/>
          <p:cNvCxnSpPr/>
          <p:nvPr/>
        </p:nvCxnSpPr>
        <p:spPr>
          <a:xfrm rot="10800000">
            <a:off x="2002506" y="4117041"/>
            <a:ext cx="463843" cy="572011"/>
          </a:xfrm>
          <a:prstGeom prst="bentConnector2">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05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200" fill="hold">
                                          <p:stCondLst>
                                            <p:cond delay="0"/>
                                          </p:stCondLst>
                                        </p:cTn>
                                        <p:tgtEl>
                                          <p:spTgt spid="20484"/>
                                        </p:tgtEl>
                                        <p:attrNameLst>
                                          <p:attrName>r</p:attrName>
                                        </p:attrNameLst>
                                      </p:cBhvr>
                                    </p:animRot>
                                    <p:animRot by="-240000">
                                      <p:cBhvr>
                                        <p:cTn id="7" dur="400" fill="hold">
                                          <p:stCondLst>
                                            <p:cond delay="400"/>
                                          </p:stCondLst>
                                        </p:cTn>
                                        <p:tgtEl>
                                          <p:spTgt spid="20484"/>
                                        </p:tgtEl>
                                        <p:attrNameLst>
                                          <p:attrName>r</p:attrName>
                                        </p:attrNameLst>
                                      </p:cBhvr>
                                    </p:animRot>
                                    <p:animRot by="240000">
                                      <p:cBhvr>
                                        <p:cTn id="8" dur="400" fill="hold">
                                          <p:stCondLst>
                                            <p:cond delay="800"/>
                                          </p:stCondLst>
                                        </p:cTn>
                                        <p:tgtEl>
                                          <p:spTgt spid="20484"/>
                                        </p:tgtEl>
                                        <p:attrNameLst>
                                          <p:attrName>r</p:attrName>
                                        </p:attrNameLst>
                                      </p:cBhvr>
                                    </p:animRot>
                                    <p:animRot by="-240000">
                                      <p:cBhvr>
                                        <p:cTn id="9" dur="400" fill="hold">
                                          <p:stCondLst>
                                            <p:cond delay="1200"/>
                                          </p:stCondLst>
                                        </p:cTn>
                                        <p:tgtEl>
                                          <p:spTgt spid="20484"/>
                                        </p:tgtEl>
                                        <p:attrNameLst>
                                          <p:attrName>r</p:attrName>
                                        </p:attrNameLst>
                                      </p:cBhvr>
                                    </p:animRot>
                                    <p:animRot by="120000">
                                      <p:cBhvr>
                                        <p:cTn id="10" dur="400" fill="hold">
                                          <p:stCondLst>
                                            <p:cond delay="1600"/>
                                          </p:stCondLst>
                                        </p:cTn>
                                        <p:tgtEl>
                                          <p:spTgt spid="20484"/>
                                        </p:tgtEl>
                                        <p:attrNameLst>
                                          <p:attrName>r</p:attrName>
                                        </p:attrNameLst>
                                      </p:cBhvr>
                                    </p:animRot>
                                  </p:childTnLst>
                                </p:cTn>
                              </p:par>
                            </p:childTnLst>
                          </p:cTn>
                        </p:par>
                        <p:par>
                          <p:cTn id="11" fill="hold">
                            <p:stCondLst>
                              <p:cond delay="2000"/>
                            </p:stCondLst>
                            <p:childTnLst>
                              <p:par>
                                <p:cTn id="12" presetID="2" presetClass="exit" presetSubtype="8" fill="hold" grpId="0" nodeType="afterEffect">
                                  <p:stCondLst>
                                    <p:cond delay="0"/>
                                  </p:stCondLst>
                                  <p:childTnLst>
                                    <p:anim calcmode="lin" valueType="num">
                                      <p:cBhvr additive="base">
                                        <p:cTn id="13" dur="500"/>
                                        <p:tgtEl>
                                          <p:spTgt spid="9"/>
                                        </p:tgtEl>
                                        <p:attrNameLst>
                                          <p:attrName>ppt_x</p:attrName>
                                        </p:attrNameLst>
                                      </p:cBhvr>
                                      <p:tavLst>
                                        <p:tav tm="0">
                                          <p:val>
                                            <p:strVal val="ppt_x"/>
                                          </p:val>
                                        </p:tav>
                                        <p:tav tm="100000">
                                          <p:val>
                                            <p:strVal val="0-ppt_w/2"/>
                                          </p:val>
                                        </p:tav>
                                      </p:tavLst>
                                    </p:anim>
                                    <p:anim calcmode="lin" valueType="num">
                                      <p:cBhvr additive="base">
                                        <p:cTn id="14" dur="500"/>
                                        <p:tgtEl>
                                          <p:spTgt spid="9"/>
                                        </p:tgtEl>
                                        <p:attrNameLst>
                                          <p:attrName>ppt_y</p:attrName>
                                        </p:attrNameLst>
                                      </p:cBhvr>
                                      <p:tavLst>
                                        <p:tav tm="0">
                                          <p:val>
                                            <p:strVal val="ppt_y"/>
                                          </p:val>
                                        </p:tav>
                                        <p:tav tm="100000">
                                          <p:val>
                                            <p:strVal val="ppt_y"/>
                                          </p:val>
                                        </p:tav>
                                      </p:tavLst>
                                    </p:anim>
                                    <p:set>
                                      <p:cBhvr>
                                        <p:cTn id="15" dur="1" fill="hold">
                                          <p:stCondLst>
                                            <p:cond delay="499"/>
                                          </p:stCondLst>
                                        </p:cTn>
                                        <p:tgtEl>
                                          <p:spTgt spid="9"/>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par>
                                <p:cTn id="20" presetID="2" presetClass="exit" presetSubtype="8" fill="hold" grpId="0" nodeType="withEffect">
                                  <p:stCondLst>
                                    <p:cond delay="0"/>
                                  </p:stCondLst>
                                  <p:childTnLst>
                                    <p:anim calcmode="lin" valueType="num">
                                      <p:cBhvr additive="base">
                                        <p:cTn id="21" dur="500"/>
                                        <p:tgtEl>
                                          <p:spTgt spid="8"/>
                                        </p:tgtEl>
                                        <p:attrNameLst>
                                          <p:attrName>ppt_x</p:attrName>
                                        </p:attrNameLst>
                                      </p:cBhvr>
                                      <p:tavLst>
                                        <p:tav tm="0">
                                          <p:val>
                                            <p:strVal val="ppt_x"/>
                                          </p:val>
                                        </p:tav>
                                        <p:tav tm="100000">
                                          <p:val>
                                            <p:strVal val="0-ppt_w/2"/>
                                          </p:val>
                                        </p:tav>
                                      </p:tavLst>
                                    </p:anim>
                                    <p:anim calcmode="lin" valueType="num">
                                      <p:cBhvr additive="base">
                                        <p:cTn id="22" dur="500"/>
                                        <p:tgtEl>
                                          <p:spTgt spid="8"/>
                                        </p:tgtEl>
                                        <p:attrNameLst>
                                          <p:attrName>ppt_y</p:attrName>
                                        </p:attrNameLst>
                                      </p:cBhvr>
                                      <p:tavLst>
                                        <p:tav tm="0">
                                          <p:val>
                                            <p:strVal val="ppt_y"/>
                                          </p:val>
                                        </p:tav>
                                        <p:tav tm="100000">
                                          <p:val>
                                            <p:strVal val="ppt_y"/>
                                          </p:val>
                                        </p:tav>
                                      </p:tavLst>
                                    </p:anim>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2" fill="hold" grpId="0"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1+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set>
                                      <p:cBhvr>
                                        <p:cTn id="29" dur="1" fill="hold">
                                          <p:stCondLst>
                                            <p:cond delay="499"/>
                                          </p:stCondLst>
                                        </p:cTn>
                                        <p:tgtEl>
                                          <p:spTgt spid="2"/>
                                        </p:tgtEl>
                                        <p:attrNameLst>
                                          <p:attrName>style.visibility</p:attrName>
                                        </p:attrNameLst>
                                      </p:cBhvr>
                                      <p:to>
                                        <p:strVal val="hidden"/>
                                      </p:to>
                                    </p:set>
                                  </p:childTnLst>
                                </p:cTn>
                              </p:par>
                              <p:par>
                                <p:cTn id="30" presetID="2" presetClass="exit" presetSubtype="2" fill="hold" nodeType="withEffect">
                                  <p:stCondLst>
                                    <p:cond delay="0"/>
                                  </p:stCondLst>
                                  <p:childTnLst>
                                    <p:anim calcmode="lin" valueType="num">
                                      <p:cBhvr additive="base">
                                        <p:cTn id="31" dur="500"/>
                                        <p:tgtEl>
                                          <p:spTgt spid="21"/>
                                        </p:tgtEl>
                                        <p:attrNameLst>
                                          <p:attrName>ppt_x</p:attrName>
                                        </p:attrNameLst>
                                      </p:cBhvr>
                                      <p:tavLst>
                                        <p:tav tm="0">
                                          <p:val>
                                            <p:strVal val="ppt_x"/>
                                          </p:val>
                                        </p:tav>
                                        <p:tav tm="100000">
                                          <p:val>
                                            <p:strVal val="1+ppt_w/2"/>
                                          </p:val>
                                        </p:tav>
                                      </p:tavLst>
                                    </p:anim>
                                    <p:anim calcmode="lin" valueType="num">
                                      <p:cBhvr additive="base">
                                        <p:cTn id="32" dur="500"/>
                                        <p:tgtEl>
                                          <p:spTgt spid="21"/>
                                        </p:tgtEl>
                                        <p:attrNameLst>
                                          <p:attrName>ppt_y</p:attrName>
                                        </p:attrNameLst>
                                      </p:cBhvr>
                                      <p:tavLst>
                                        <p:tav tm="0">
                                          <p:val>
                                            <p:strVal val="ppt_y"/>
                                          </p:val>
                                        </p:tav>
                                        <p:tav tm="100000">
                                          <p:val>
                                            <p:strVal val="ppt_y"/>
                                          </p:val>
                                        </p:tav>
                                      </p:tavLst>
                                    </p:anim>
                                    <p:set>
                                      <p:cBhvr>
                                        <p:cTn id="33" dur="1" fill="hold">
                                          <p:stCondLst>
                                            <p:cond delay="499"/>
                                          </p:stCondLst>
                                        </p:cTn>
                                        <p:tgtEl>
                                          <p:spTgt spid="21"/>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6" presetClass="entr" presetSubtype="16"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circle(in)">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437">
                                            <p:txEl>
                                              <p:pRg st="0" end="0"/>
                                            </p:txEl>
                                          </p:spTgt>
                                        </p:tgtEl>
                                        <p:attrNameLst>
                                          <p:attrName>style.visibility</p:attrName>
                                        </p:attrNameLst>
                                      </p:cBhvr>
                                      <p:to>
                                        <p:strVal val="visible"/>
                                      </p:to>
                                    </p:set>
                                    <p:animEffect transition="in" filter="fade">
                                      <p:cBhvr>
                                        <p:cTn id="50" dur="500"/>
                                        <p:tgtEl>
                                          <p:spTgt spid="184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Effect transition="in" filter="fade">
                                      <p:cBhvr>
                                        <p:cTn id="5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5122883" y="4414569"/>
            <a:ext cx="1980095" cy="1357590"/>
          </a:xfrm>
          <a:prstGeom prst="rect">
            <a:avLst/>
          </a:prstGeom>
        </p:spPr>
      </p:pic>
      <p:pic>
        <p:nvPicPr>
          <p:cNvPr id="9" name="Imagem 8"/>
          <p:cNvPicPr>
            <a:picLocks/>
          </p:cNvPicPr>
          <p:nvPr/>
        </p:nvPicPr>
        <p:blipFill>
          <a:blip r:embed="rId4">
            <a:extLst>
              <a:ext uri="{28A0092B-C50C-407E-A947-70E740481C1C}">
                <a14:useLocalDpi xmlns:a14="http://schemas.microsoft.com/office/drawing/2010/main" val="0"/>
              </a:ext>
            </a:extLst>
          </a:blip>
          <a:stretch>
            <a:fillRect/>
          </a:stretch>
        </p:blipFill>
        <p:spPr>
          <a:xfrm>
            <a:off x="4860000" y="1799999"/>
            <a:ext cx="3816000" cy="2412000"/>
          </a:xfrm>
          <a:prstGeom prst="rect">
            <a:avLst/>
          </a:prstGeom>
        </p:spPr>
      </p:pic>
      <p:pic>
        <p:nvPicPr>
          <p:cNvPr id="6" name="Imagem 5"/>
          <p:cNvPicPr>
            <a:picLocks/>
          </p:cNvPicPr>
          <p:nvPr/>
        </p:nvPicPr>
        <p:blipFill>
          <a:blip r:embed="rId5">
            <a:extLst>
              <a:ext uri="{28A0092B-C50C-407E-A947-70E740481C1C}">
                <a14:useLocalDpi xmlns:a14="http://schemas.microsoft.com/office/drawing/2010/main" val="0"/>
              </a:ext>
            </a:extLst>
          </a:blip>
          <a:stretch>
            <a:fillRect/>
          </a:stretch>
        </p:blipFill>
        <p:spPr>
          <a:xfrm>
            <a:off x="4860000" y="1799999"/>
            <a:ext cx="3816000" cy="2412000"/>
          </a:xfrm>
          <a:prstGeom prst="rect">
            <a:avLst/>
          </a:prstGeom>
        </p:spPr>
      </p:pic>
      <p:pic>
        <p:nvPicPr>
          <p:cNvPr id="7" name="Imagem 6"/>
          <p:cNvPicPr>
            <a:picLocks/>
          </p:cNvPicPr>
          <p:nvPr/>
        </p:nvPicPr>
        <p:blipFill>
          <a:blip r:embed="rId6">
            <a:extLst>
              <a:ext uri="{28A0092B-C50C-407E-A947-70E740481C1C}">
                <a14:useLocalDpi xmlns:a14="http://schemas.microsoft.com/office/drawing/2010/main" val="0"/>
              </a:ext>
            </a:extLst>
          </a:blip>
          <a:stretch>
            <a:fillRect/>
          </a:stretch>
        </p:blipFill>
        <p:spPr>
          <a:xfrm>
            <a:off x="4860000" y="1799999"/>
            <a:ext cx="3816000" cy="2412000"/>
          </a:xfrm>
          <a:prstGeom prst="rect">
            <a:avLst/>
          </a:prstGeom>
        </p:spPr>
      </p:pic>
      <p:pic>
        <p:nvPicPr>
          <p:cNvPr id="5" name="Imagem 4"/>
          <p:cNvPicPr>
            <a:picLocks noChangeAspect="1"/>
          </p:cNvPicPr>
          <p:nvPr/>
        </p:nvPicPr>
        <p:blipFill>
          <a:blip r:embed="rId7"/>
          <a:stretch>
            <a:fillRect/>
          </a:stretch>
        </p:blipFill>
        <p:spPr>
          <a:xfrm>
            <a:off x="6801882" y="4890166"/>
            <a:ext cx="1943874" cy="1300680"/>
          </a:xfrm>
          <a:prstGeom prst="rect">
            <a:avLst/>
          </a:prstGeom>
        </p:spPr>
      </p:pic>
      <p:sp>
        <p:nvSpPr>
          <p:cNvPr id="18437" name="CaixaDeTexto 5"/>
          <p:cNvSpPr txBox="1">
            <a:spLocks noChangeArrowheads="1"/>
          </p:cNvSpPr>
          <p:nvPr/>
        </p:nvSpPr>
        <p:spPr bwMode="auto">
          <a:xfrm>
            <a:off x="215900" y="1054100"/>
            <a:ext cx="86756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Auto-organização;</a:t>
            </a:r>
          </a:p>
          <a:p>
            <a:pPr marL="342900" indent="-342900">
              <a:buFont typeface="Wingdings" panose="05000000000000000000" pitchFamily="2" charset="2"/>
              <a:buChar char="q"/>
            </a:pPr>
            <a:r>
              <a:rPr lang="pt-BR" altLang="pt-BR" sz="2000" b="1" dirty="0" smtClean="0"/>
              <a:t>Associações permissíveis;</a:t>
            </a:r>
          </a:p>
          <a:p>
            <a:pPr marL="342900" indent="-342900">
              <a:buFont typeface="Wingdings" panose="05000000000000000000" pitchFamily="2" charset="2"/>
              <a:buChar char="q"/>
            </a:pPr>
            <a:r>
              <a:rPr lang="pt-BR" altLang="pt-BR" sz="2000" b="1" dirty="0" smtClean="0"/>
              <a:t>Interoperabilidade;</a:t>
            </a:r>
          </a:p>
          <a:p>
            <a:pPr marL="342900" indent="-342900">
              <a:buFont typeface="Wingdings" panose="05000000000000000000" pitchFamily="2" charset="2"/>
              <a:buChar char="q"/>
            </a:pPr>
            <a:r>
              <a:rPr lang="pt-BR" altLang="pt-BR" sz="2000" b="1" dirty="0"/>
              <a:t>Independência de nós</a:t>
            </a:r>
            <a:r>
              <a:rPr lang="pt-BR" altLang="pt-BR" sz="2000" b="1" dirty="0" smtClean="0"/>
              <a:t>;</a:t>
            </a:r>
          </a:p>
          <a:p>
            <a:pPr marL="342900" indent="-342900">
              <a:buFont typeface="Wingdings" panose="05000000000000000000" pitchFamily="2" charset="2"/>
              <a:buChar char="q"/>
            </a:pPr>
            <a:r>
              <a:rPr lang="pt-BR" altLang="pt-BR" sz="2000" b="1" dirty="0"/>
              <a:t>Confiabilidade</a:t>
            </a:r>
            <a:r>
              <a:rPr lang="pt-BR" altLang="pt-BR" sz="2000" b="1" dirty="0" smtClean="0"/>
              <a:t>;</a:t>
            </a:r>
          </a:p>
          <a:p>
            <a:pPr marL="800100" lvl="1" indent="-342900">
              <a:buFont typeface="Wingdings" panose="05000000000000000000" pitchFamily="2" charset="2"/>
              <a:buChar char="§"/>
            </a:pPr>
            <a:r>
              <a:rPr lang="pt-BR" altLang="pt-BR" sz="2000" b="1" dirty="0" smtClean="0"/>
              <a:t>Mecanismos de segurança;</a:t>
            </a:r>
          </a:p>
          <a:p>
            <a:pPr marL="800100" lvl="1" indent="-342900">
              <a:buFont typeface="Wingdings" panose="05000000000000000000" pitchFamily="2" charset="2"/>
              <a:buChar char="§"/>
            </a:pPr>
            <a:r>
              <a:rPr lang="pt-BR" altLang="pt-BR" sz="2000" b="1" dirty="0" smtClean="0"/>
              <a:t>Entrega de dados;</a:t>
            </a:r>
            <a:endParaRPr lang="pt-BR" altLang="pt-BR" sz="2000" b="1" dirty="0"/>
          </a:p>
        </p:txBody>
      </p:sp>
      <p:pic>
        <p:nvPicPr>
          <p:cNvPr id="18450" name="Picture 1" descr="C:\Users\olivetal\Pictures\unesp.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9485" y="1004906"/>
            <a:ext cx="1441450" cy="758563"/>
          </a:xfrm>
          <a:prstGeom prst="rect">
            <a:avLst/>
          </a:prstGeom>
        </p:spPr>
      </p:pic>
      <p:pic>
        <p:nvPicPr>
          <p:cNvPr id="1028" name="Picture 4" descr="http://www.precisepetcare.com/images/uploads/Content/secure-sit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7817" y="4472917"/>
            <a:ext cx="1331913" cy="1331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novabackup.novastor.com/blog/wp-content/uploads/2014/01/Data-Loss-Protectio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3392" y="4849658"/>
            <a:ext cx="1933611" cy="128300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Necessidades Funcionais de </a:t>
            </a:r>
            <a:r>
              <a:rPr lang="pt-BR" altLang="pt-BR" sz="2200" b="1" dirty="0" err="1" smtClean="0">
                <a:latin typeface="Copperplate Gothic Light" panose="020E0507020206020404" pitchFamily="34" charset="0"/>
                <a:cs typeface="Arial" panose="020B0604020202020204" pitchFamily="34" charset="0"/>
              </a:rPr>
              <a:t>RDSSFs</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8070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fade">
                                      <p:cBhvr>
                                        <p:cTn id="7" dur="500"/>
                                        <p:tgtEl>
                                          <p:spTgt spid="1843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8437">
                                            <p:txEl>
                                              <p:pRg st="1" end="1"/>
                                            </p:txEl>
                                          </p:spTgt>
                                        </p:tgtEl>
                                        <p:attrNameLst>
                                          <p:attrName>style.visibility</p:attrName>
                                        </p:attrNameLst>
                                      </p:cBhvr>
                                      <p:to>
                                        <p:strVal val="visible"/>
                                      </p:to>
                                    </p:set>
                                    <p:anim calcmode="lin" valueType="num">
                                      <p:cBhvr additive="base">
                                        <p:cTn id="16" dur="500" fill="hold"/>
                                        <p:tgtEl>
                                          <p:spTgt spid="1843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8437">
                                            <p:txEl>
                                              <p:pRg st="1" end="1"/>
                                            </p:txEl>
                                          </p:spTgt>
                                        </p:tgtEl>
                                        <p:attrNameLst>
                                          <p:attrName>ppt_y</p:attrName>
                                        </p:attrNameLst>
                                      </p:cBhvr>
                                      <p:tavLst>
                                        <p:tav tm="0">
                                          <p:val>
                                            <p:strVal val="#ppt_y"/>
                                          </p:val>
                                        </p:tav>
                                        <p:tav tm="100000">
                                          <p:val>
                                            <p:strVal val="#ppt_y"/>
                                          </p:val>
                                        </p:tav>
                                      </p:tavLst>
                                    </p:anim>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8437">
                                            <p:txEl>
                                              <p:pRg st="2" end="2"/>
                                            </p:txEl>
                                          </p:spTgt>
                                        </p:tgtEl>
                                        <p:attrNameLst>
                                          <p:attrName>style.visibility</p:attrName>
                                        </p:attrNameLst>
                                      </p:cBhvr>
                                      <p:to>
                                        <p:strVal val="visible"/>
                                      </p:to>
                                    </p:set>
                                    <p:anim calcmode="lin" valueType="num">
                                      <p:cBhvr additive="base">
                                        <p:cTn id="24" dur="500" fill="hold"/>
                                        <p:tgtEl>
                                          <p:spTgt spid="1843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8437">
                                            <p:txEl>
                                              <p:pRg st="2" end="2"/>
                                            </p:txEl>
                                          </p:spTgt>
                                        </p:tgtEl>
                                        <p:attrNameLst>
                                          <p:attrName>ppt_y</p:attrName>
                                        </p:attrNameLst>
                                      </p:cBhvr>
                                      <p:tavLst>
                                        <p:tav tm="0">
                                          <p:val>
                                            <p:strVal val="#ppt_y"/>
                                          </p:val>
                                        </p:tav>
                                        <p:tav tm="100000">
                                          <p:val>
                                            <p:strVal val="#ppt_y"/>
                                          </p:val>
                                        </p:tav>
                                      </p:tavLst>
                                    </p:anim>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8437">
                                            <p:txEl>
                                              <p:pRg st="3" end="3"/>
                                            </p:txEl>
                                          </p:spTgt>
                                        </p:tgtEl>
                                        <p:attrNameLst>
                                          <p:attrName>style.visibility</p:attrName>
                                        </p:attrNameLst>
                                      </p:cBhvr>
                                      <p:to>
                                        <p:strVal val="visible"/>
                                      </p:to>
                                    </p:set>
                                    <p:anim calcmode="lin" valueType="num">
                                      <p:cBhvr additive="base">
                                        <p:cTn id="35" dur="500" fill="hold"/>
                                        <p:tgtEl>
                                          <p:spTgt spid="18437">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8437">
                                            <p:txEl>
                                              <p:pRg st="3" end="3"/>
                                            </p:txEl>
                                          </p:spTgt>
                                        </p:tgtEl>
                                        <p:attrNameLst>
                                          <p:attrName>ppt_y</p:attrName>
                                        </p:attrNameLst>
                                      </p:cBhvr>
                                      <p:tavLst>
                                        <p:tav tm="0">
                                          <p:val>
                                            <p:strVal val="#ppt_y"/>
                                          </p:val>
                                        </p:tav>
                                        <p:tav tm="100000">
                                          <p:val>
                                            <p:strVal val="#ppt_y"/>
                                          </p:val>
                                        </p:tav>
                                      </p:tavLst>
                                    </p:anim>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18437">
                                            <p:txEl>
                                              <p:pRg st="4" end="4"/>
                                            </p:txEl>
                                          </p:spTgt>
                                        </p:tgtEl>
                                        <p:attrNameLst>
                                          <p:attrName>style.visibility</p:attrName>
                                        </p:attrNameLst>
                                      </p:cBhvr>
                                      <p:to>
                                        <p:strVal val="visible"/>
                                      </p:to>
                                    </p:set>
                                    <p:anim calcmode="lin" valueType="num">
                                      <p:cBhvr additive="base">
                                        <p:cTn id="46" dur="500" fill="hold"/>
                                        <p:tgtEl>
                                          <p:spTgt spid="18437">
                                            <p:txEl>
                                              <p:pRg st="4" end="4"/>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8437">
                                            <p:txEl>
                                              <p:pRg st="4" end="4"/>
                                            </p:txEl>
                                          </p:spTgt>
                                        </p:tgtEl>
                                        <p:attrNameLst>
                                          <p:attrName>ppt_y</p:attrName>
                                        </p:attrNameLst>
                                      </p:cBhvr>
                                      <p:tavLst>
                                        <p:tav tm="0">
                                          <p:val>
                                            <p:strVal val="#ppt_y"/>
                                          </p:val>
                                        </p:tav>
                                        <p:tav tm="100000">
                                          <p:val>
                                            <p:strVal val="#ppt_y"/>
                                          </p:val>
                                        </p:tav>
                                      </p:tavLst>
                                    </p:anim>
                                  </p:childTnLst>
                                </p:cTn>
                              </p:par>
                              <p:par>
                                <p:cTn id="48" presetID="10" presetClass="exit" presetSubtype="0" fill="hold" nodeType="with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8437">
                                            <p:txEl>
                                              <p:pRg st="5" end="5"/>
                                            </p:txEl>
                                          </p:spTgt>
                                        </p:tgtEl>
                                        <p:attrNameLst>
                                          <p:attrName>style.visibility</p:attrName>
                                        </p:attrNameLst>
                                      </p:cBhvr>
                                      <p:to>
                                        <p:strVal val="visible"/>
                                      </p:to>
                                    </p:set>
                                    <p:anim calcmode="lin" valueType="num">
                                      <p:cBhvr additive="base">
                                        <p:cTn id="57" dur="500" fill="hold"/>
                                        <p:tgtEl>
                                          <p:spTgt spid="18437">
                                            <p:txEl>
                                              <p:pRg st="5" end="5"/>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8437">
                                            <p:txEl>
                                              <p:pRg st="5" end="5"/>
                                            </p:txEl>
                                          </p:spTgt>
                                        </p:tgtEl>
                                        <p:attrNameLst>
                                          <p:attrName>ppt_y</p:attrName>
                                        </p:attrNameLst>
                                      </p:cBhvr>
                                      <p:tavLst>
                                        <p:tav tm="0">
                                          <p:val>
                                            <p:strVal val="#ppt_y"/>
                                          </p:val>
                                        </p:tav>
                                        <p:tav tm="100000">
                                          <p:val>
                                            <p:strVal val="#ppt_y"/>
                                          </p:val>
                                        </p:tav>
                                      </p:tavLst>
                                    </p:anim>
                                  </p:childTnLst>
                                </p:cTn>
                              </p:par>
                              <p:par>
                                <p:cTn id="59" presetID="1"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2" presetClass="entr" presetSubtype="8" fill="hold" nodeType="withEffect">
                                  <p:stCondLst>
                                    <p:cond delay="0"/>
                                  </p:stCondLst>
                                  <p:childTnLst>
                                    <p:set>
                                      <p:cBhvr>
                                        <p:cTn id="62" dur="1" fill="hold">
                                          <p:stCondLst>
                                            <p:cond delay="0"/>
                                          </p:stCondLst>
                                        </p:cTn>
                                        <p:tgtEl>
                                          <p:spTgt spid="18437">
                                            <p:txEl>
                                              <p:pRg st="6" end="6"/>
                                            </p:txEl>
                                          </p:spTgt>
                                        </p:tgtEl>
                                        <p:attrNameLst>
                                          <p:attrName>style.visibility</p:attrName>
                                        </p:attrNameLst>
                                      </p:cBhvr>
                                      <p:to>
                                        <p:strVal val="visible"/>
                                      </p:to>
                                    </p:set>
                                    <p:anim calcmode="lin" valueType="num">
                                      <p:cBhvr additive="base">
                                        <p:cTn id="63" dur="500" fill="hold"/>
                                        <p:tgtEl>
                                          <p:spTgt spid="18437">
                                            <p:txEl>
                                              <p:pRg st="6" end="6"/>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8437">
                                            <p:txEl>
                                              <p:pRg st="6" end="6"/>
                                            </p:txEl>
                                          </p:spTgt>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8437">
                                            <p:txEl>
                                              <p:pRg st="7" end="7"/>
                                            </p:txEl>
                                          </p:spTgt>
                                        </p:tgtEl>
                                        <p:attrNameLst>
                                          <p:attrName>style.visibility</p:attrName>
                                        </p:attrNameLst>
                                      </p:cBhvr>
                                      <p:to>
                                        <p:strVal val="visible"/>
                                      </p:to>
                                    </p:set>
                                    <p:anim calcmode="lin" valueType="num">
                                      <p:cBhvr additive="base">
                                        <p:cTn id="67" dur="500" fill="hold"/>
                                        <p:tgtEl>
                                          <p:spTgt spid="18437">
                                            <p:txEl>
                                              <p:pRg st="7" end="7"/>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843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28"/>
                                        </p:tgtEl>
                                        <p:attrNameLst>
                                          <p:attrName>style.visibility</p:attrName>
                                        </p:attrNameLst>
                                      </p:cBhvr>
                                      <p:to>
                                        <p:strVal val="visible"/>
                                      </p:to>
                                    </p:set>
                                    <p:animEffect transition="in" filter="fade">
                                      <p:cBhvr>
                                        <p:cTn id="73" dur="500"/>
                                        <p:tgtEl>
                                          <p:spTgt spid="102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p:cNvPicPr>
          <p:nvPr/>
        </p:nvPicPr>
        <p:blipFill>
          <a:blip r:embed="rId3">
            <a:extLst>
              <a:ext uri="{28A0092B-C50C-407E-A947-70E740481C1C}">
                <a14:useLocalDpi xmlns:a14="http://schemas.microsoft.com/office/drawing/2010/main" val="0"/>
              </a:ext>
            </a:extLst>
          </a:blip>
          <a:stretch>
            <a:fillRect/>
          </a:stretch>
        </p:blipFill>
        <p:spPr>
          <a:xfrm>
            <a:off x="5023525" y="1585100"/>
            <a:ext cx="3600000" cy="2160000"/>
          </a:xfrm>
          <a:prstGeom prst="rect">
            <a:avLst/>
          </a:prstGeom>
        </p:spPr>
      </p:pic>
      <p:sp>
        <p:nvSpPr>
          <p:cNvPr id="18437" name="CaixaDeTexto 5"/>
          <p:cNvSpPr txBox="1">
            <a:spLocks noChangeArrowheads="1"/>
          </p:cNvSpPr>
          <p:nvPr/>
        </p:nvSpPr>
        <p:spPr bwMode="auto">
          <a:xfrm>
            <a:off x="215900" y="1054100"/>
            <a:ext cx="8675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p:txBody>
      </p:sp>
      <p:pic>
        <p:nvPicPr>
          <p:cNvPr id="18450"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557213" y="3176051"/>
            <a:ext cx="5105400" cy="2246769"/>
          </a:xfrm>
          <a:prstGeom prst="rect">
            <a:avLst/>
          </a:prstGeom>
          <a:ln>
            <a:solidFill>
              <a:schemeClr val="accent1"/>
            </a:solidFill>
            <a:prstDash val="dashDot"/>
          </a:ln>
        </p:spPr>
        <p:txBody>
          <a:bodyPr wrap="square">
            <a:spAutoFit/>
          </a:bodyPr>
          <a:lstStyle/>
          <a:p>
            <a:pPr marL="342900" indent="-342900">
              <a:buFont typeface="Arial" panose="020B0604020202020204" pitchFamily="34" charset="0"/>
              <a:buChar char="•"/>
            </a:pPr>
            <a:r>
              <a:rPr lang="pt-BR" altLang="pt-BR" sz="2000" b="1" dirty="0"/>
              <a:t>Coordenador </a:t>
            </a:r>
            <a:r>
              <a:rPr lang="pt-BR" altLang="pt-BR" sz="2000" b="1" i="1" dirty="0"/>
              <a:t>(ZC – </a:t>
            </a:r>
            <a:r>
              <a:rPr lang="pt-BR" altLang="pt-BR" sz="2000" b="1" i="1" dirty="0" err="1"/>
              <a:t>ZigBee</a:t>
            </a:r>
            <a:r>
              <a:rPr lang="pt-BR" altLang="pt-BR" sz="2000" b="1" i="1" dirty="0"/>
              <a:t> </a:t>
            </a:r>
            <a:r>
              <a:rPr lang="pt-BR" altLang="pt-BR" sz="2000" b="1" i="1" dirty="0" err="1"/>
              <a:t>Cordinator</a:t>
            </a:r>
            <a:r>
              <a:rPr lang="pt-BR" altLang="pt-BR" sz="2000" b="1" i="1" dirty="0"/>
              <a:t>)</a:t>
            </a:r>
          </a:p>
          <a:p>
            <a:pPr marL="800100" lvl="1" indent="-342900">
              <a:buFont typeface="Arial" panose="020B0604020202020204" pitchFamily="34" charset="0"/>
              <a:buChar char="•"/>
            </a:pPr>
            <a:r>
              <a:rPr lang="pt-BR" altLang="pt-BR" sz="2000" b="1" i="1" dirty="0" smtClean="0"/>
              <a:t>Dispositivo único, coordena as funções de formação e gerenciamento da rede;</a:t>
            </a:r>
          </a:p>
          <a:p>
            <a:pPr marL="342900" indent="-342900">
              <a:buFont typeface="Arial" panose="020B0604020202020204" pitchFamily="34" charset="0"/>
              <a:buChar char="•"/>
            </a:pPr>
            <a:r>
              <a:rPr lang="pt-BR" altLang="pt-BR" sz="2000" b="1" dirty="0" smtClean="0"/>
              <a:t>Roteador </a:t>
            </a:r>
            <a:r>
              <a:rPr lang="pt-BR" altLang="pt-BR" sz="2000" b="1" i="1" dirty="0"/>
              <a:t>(ZR – </a:t>
            </a:r>
            <a:r>
              <a:rPr lang="pt-BR" altLang="pt-BR" sz="2000" b="1" i="1" dirty="0" err="1"/>
              <a:t>ZigBee</a:t>
            </a:r>
            <a:r>
              <a:rPr lang="pt-BR" altLang="pt-BR" sz="2000" b="1" i="1" dirty="0"/>
              <a:t> </a:t>
            </a:r>
            <a:r>
              <a:rPr lang="pt-BR" altLang="pt-BR" sz="2000" b="1" i="1" dirty="0" err="1"/>
              <a:t>Router</a:t>
            </a:r>
            <a:r>
              <a:rPr lang="pt-BR" altLang="pt-BR" sz="2000" b="1" i="1" dirty="0"/>
              <a:t>)</a:t>
            </a:r>
          </a:p>
          <a:p>
            <a:pPr marL="800100" lvl="1" indent="-342900">
              <a:buFont typeface="Arial" panose="020B0604020202020204" pitchFamily="34" charset="0"/>
              <a:buChar char="•"/>
            </a:pPr>
            <a:r>
              <a:rPr lang="pt-BR" altLang="pt-BR" sz="2000" b="1" i="1" dirty="0" smtClean="0"/>
              <a:t>Retransmissão </a:t>
            </a:r>
            <a:r>
              <a:rPr lang="pt-BR" altLang="pt-BR" sz="2000" b="1" i="1" dirty="0"/>
              <a:t>de dados;</a:t>
            </a:r>
          </a:p>
          <a:p>
            <a:pPr marL="342900" indent="-342900">
              <a:buFont typeface="Arial" panose="020B0604020202020204" pitchFamily="34" charset="0"/>
              <a:buChar char="•"/>
            </a:pPr>
            <a:r>
              <a:rPr lang="pt-BR" altLang="pt-BR" sz="2000" b="1" dirty="0"/>
              <a:t>Dispositivo Final </a:t>
            </a:r>
            <a:r>
              <a:rPr lang="pt-BR" altLang="pt-BR" sz="2000" b="1" i="1" dirty="0"/>
              <a:t>(ZED – </a:t>
            </a:r>
            <a:r>
              <a:rPr lang="pt-BR" altLang="pt-BR" sz="2000" b="1" i="1" dirty="0" err="1"/>
              <a:t>ZigBee</a:t>
            </a:r>
            <a:r>
              <a:rPr lang="pt-BR" altLang="pt-BR" sz="2000" b="1" i="1" dirty="0"/>
              <a:t> </a:t>
            </a:r>
            <a:r>
              <a:rPr lang="pt-BR" altLang="pt-BR" sz="2000" b="1" i="1" dirty="0" err="1"/>
              <a:t>End</a:t>
            </a:r>
            <a:r>
              <a:rPr lang="pt-BR" altLang="pt-BR" sz="2000" b="1" i="1" dirty="0"/>
              <a:t> </a:t>
            </a:r>
            <a:r>
              <a:rPr lang="pt-BR" altLang="pt-BR" sz="2000" b="1" i="1" dirty="0" err="1"/>
              <a:t>Device</a:t>
            </a:r>
            <a:r>
              <a:rPr lang="pt-BR" altLang="pt-BR" sz="2000" b="1" dirty="0"/>
              <a:t>)</a:t>
            </a:r>
          </a:p>
          <a:p>
            <a:pPr marL="800100" lvl="1" indent="-342900">
              <a:buFont typeface="Arial" panose="020B0604020202020204" pitchFamily="34" charset="0"/>
              <a:buChar char="•"/>
            </a:pPr>
            <a:r>
              <a:rPr lang="pt-BR" altLang="pt-BR" sz="2000" b="1" dirty="0" smtClean="0"/>
              <a:t>Dispositivo </a:t>
            </a:r>
            <a:r>
              <a:rPr lang="pt-BR" altLang="pt-BR" sz="2000" b="1" dirty="0"/>
              <a:t>sensor;</a:t>
            </a:r>
          </a:p>
        </p:txBody>
      </p:sp>
      <p:sp>
        <p:nvSpPr>
          <p:cNvPr id="7"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117218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fade">
                                      <p:cBhvr>
                                        <p:cTn id="7" dur="500"/>
                                        <p:tgtEl>
                                          <p:spTgt spid="18437">
                                            <p:txEl>
                                              <p:pRg st="0" end="0"/>
                                            </p:tx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p:cNvPicPr/>
          <p:nvPr/>
        </p:nvPicPr>
        <p:blipFill>
          <a:blip r:embed="rId4">
            <a:extLst>
              <a:ext uri="{28A0092B-C50C-407E-A947-70E740481C1C}">
                <a14:useLocalDpi xmlns:a14="http://schemas.microsoft.com/office/drawing/2010/main" val="0"/>
              </a:ext>
            </a:extLst>
          </a:blip>
          <a:srcRect/>
          <a:stretch>
            <a:fillRect/>
          </a:stretch>
        </p:blipFill>
        <p:spPr bwMode="auto">
          <a:xfrm>
            <a:off x="1108756" y="1876124"/>
            <a:ext cx="2834640" cy="1463040"/>
          </a:xfrm>
          <a:prstGeom prst="rect">
            <a:avLst/>
          </a:prstGeom>
          <a:noFill/>
          <a:ln>
            <a:noFill/>
          </a:ln>
        </p:spPr>
      </p:pic>
      <p:pic>
        <p:nvPicPr>
          <p:cNvPr id="6" name="Imagem 5"/>
          <p:cNvPicPr/>
          <p:nvPr/>
        </p:nvPicPr>
        <p:blipFill>
          <a:blip r:embed="rId5">
            <a:extLst>
              <a:ext uri="{28A0092B-C50C-407E-A947-70E740481C1C}">
                <a14:useLocalDpi xmlns:a14="http://schemas.microsoft.com/office/drawing/2010/main" val="0"/>
              </a:ext>
            </a:extLst>
          </a:blip>
          <a:srcRect/>
          <a:stretch>
            <a:fillRect/>
          </a:stretch>
        </p:blipFill>
        <p:spPr bwMode="auto">
          <a:xfrm>
            <a:off x="4779962" y="1967564"/>
            <a:ext cx="3038475" cy="1371600"/>
          </a:xfrm>
          <a:prstGeom prst="rect">
            <a:avLst/>
          </a:prstGeom>
          <a:noFill/>
          <a:ln>
            <a:noFill/>
          </a:ln>
        </p:spPr>
      </p:pic>
      <p:sp>
        <p:nvSpPr>
          <p:cNvPr id="7" name="Retângulo 6"/>
          <p:cNvSpPr/>
          <p:nvPr/>
        </p:nvSpPr>
        <p:spPr>
          <a:xfrm>
            <a:off x="585324" y="3459905"/>
            <a:ext cx="3562194" cy="1200329"/>
          </a:xfrm>
          <a:prstGeom prst="rect">
            <a:avLst/>
          </a:prstGeom>
        </p:spPr>
        <p:txBody>
          <a:bodyPr wrap="none">
            <a:spAutoFit/>
          </a:bodyPr>
          <a:lstStyle/>
          <a:p>
            <a:pPr marL="285750" indent="-285750">
              <a:buFontTx/>
              <a:buChar char="-"/>
            </a:pPr>
            <a:r>
              <a:rPr lang="pt-BR" altLang="pt-BR" b="1" i="1" dirty="0" smtClean="0"/>
              <a:t>Baixa complexidade</a:t>
            </a:r>
          </a:p>
          <a:p>
            <a:pPr marL="285750" indent="-285750">
              <a:buFontTx/>
              <a:buChar char="-"/>
            </a:pPr>
            <a:r>
              <a:rPr lang="pt-BR" altLang="pt-BR" b="1" i="1" dirty="0" smtClean="0"/>
              <a:t>Single-hop</a:t>
            </a:r>
          </a:p>
          <a:p>
            <a:pPr marL="285750" indent="-285750">
              <a:buFontTx/>
              <a:buChar char="-"/>
            </a:pPr>
            <a:r>
              <a:rPr lang="pt-BR" b="1" i="1" dirty="0" smtClean="0"/>
              <a:t>Não há retransmissão de dados;</a:t>
            </a:r>
          </a:p>
          <a:p>
            <a:pPr marL="285750" indent="-285750">
              <a:buFontTx/>
              <a:buChar char="-"/>
            </a:pPr>
            <a:r>
              <a:rPr lang="pt-BR" b="1" i="1" dirty="0" smtClean="0"/>
              <a:t>Comunicação direta com ZC;</a:t>
            </a:r>
            <a:endParaRPr lang="pt-BR" dirty="0"/>
          </a:p>
        </p:txBody>
      </p:sp>
      <p:sp>
        <p:nvSpPr>
          <p:cNvPr id="8" name="Retângulo 7"/>
          <p:cNvSpPr/>
          <p:nvPr/>
        </p:nvSpPr>
        <p:spPr>
          <a:xfrm>
            <a:off x="4731587" y="3459904"/>
            <a:ext cx="4151157" cy="1200329"/>
          </a:xfrm>
          <a:prstGeom prst="rect">
            <a:avLst/>
          </a:prstGeom>
        </p:spPr>
        <p:txBody>
          <a:bodyPr wrap="square">
            <a:spAutoFit/>
          </a:bodyPr>
          <a:lstStyle/>
          <a:p>
            <a:pPr marL="285750" indent="-285750">
              <a:buFontTx/>
              <a:buChar char="-"/>
            </a:pPr>
            <a:r>
              <a:rPr lang="pt-BR" altLang="pt-BR" b="1" i="1" dirty="0" smtClean="0"/>
              <a:t>Média/Alta complexidade</a:t>
            </a:r>
          </a:p>
          <a:p>
            <a:pPr marL="285750" indent="-285750">
              <a:buFontTx/>
              <a:buChar char="-"/>
            </a:pPr>
            <a:r>
              <a:rPr lang="pt-BR" altLang="pt-BR" b="1" i="1" dirty="0" err="1" smtClean="0"/>
              <a:t>Multi-hop</a:t>
            </a:r>
            <a:endParaRPr lang="pt-BR" altLang="pt-BR" b="1" i="1" dirty="0" smtClean="0"/>
          </a:p>
          <a:p>
            <a:pPr marL="285750" indent="-285750">
              <a:buFontTx/>
              <a:buChar char="-"/>
            </a:pPr>
            <a:r>
              <a:rPr lang="pt-BR" b="1" i="1" dirty="0" smtClean="0"/>
              <a:t>Retransmissão de dados;</a:t>
            </a:r>
          </a:p>
          <a:p>
            <a:pPr marL="285750" indent="-285750">
              <a:buFontTx/>
              <a:buChar char="-"/>
            </a:pPr>
            <a:r>
              <a:rPr lang="pt-BR" b="1" i="1" dirty="0" smtClean="0"/>
              <a:t>Comunicação indireta com ZC;</a:t>
            </a:r>
          </a:p>
        </p:txBody>
      </p:sp>
      <p:sp>
        <p:nvSpPr>
          <p:cNvPr id="9" name="Retângulo 8"/>
          <p:cNvSpPr/>
          <p:nvPr/>
        </p:nvSpPr>
        <p:spPr>
          <a:xfrm>
            <a:off x="1645785" y="3709894"/>
            <a:ext cx="5964261" cy="1938992"/>
          </a:xfrm>
          <a:prstGeom prst="rect">
            <a:avLst/>
          </a:prstGeom>
        </p:spPr>
        <p:txBody>
          <a:bodyPr wrap="none">
            <a:spAutoFit/>
          </a:bodyPr>
          <a:lstStyle/>
          <a:p>
            <a:r>
              <a:rPr lang="pt-BR" altLang="pt-BR" sz="2000" b="1" dirty="0" smtClean="0"/>
              <a:t>Requisitos para comunicação:</a:t>
            </a:r>
          </a:p>
          <a:p>
            <a:pPr marL="342900" indent="-342900">
              <a:buFont typeface="Arial" panose="020B0604020202020204" pitchFamily="34" charset="0"/>
              <a:buChar char="•"/>
            </a:pPr>
            <a:r>
              <a:rPr lang="pt-BR" sz="2000" b="1" dirty="0" smtClean="0"/>
              <a:t>Potência de radiação (</a:t>
            </a:r>
            <a:r>
              <a:rPr lang="pt-BR" sz="2000" b="1" i="1" dirty="0" smtClean="0"/>
              <a:t>range</a:t>
            </a:r>
            <a:r>
              <a:rPr lang="pt-BR" sz="2000" b="1" dirty="0" smtClean="0"/>
              <a:t>): </a:t>
            </a:r>
            <a:r>
              <a:rPr lang="pt-BR" sz="2000" dirty="0" smtClean="0"/>
              <a:t>100 m – 3,2 km (PRO)</a:t>
            </a:r>
            <a:endParaRPr lang="pt-BR" sz="2000" b="1" dirty="0" smtClean="0"/>
          </a:p>
          <a:p>
            <a:pPr marL="342900" indent="-342900">
              <a:buFont typeface="Arial" panose="020B0604020202020204" pitchFamily="34" charset="0"/>
              <a:buChar char="•"/>
            </a:pPr>
            <a:r>
              <a:rPr lang="pt-BR" sz="2000" b="1" dirty="0" smtClean="0"/>
              <a:t>Máxima associação por dispositivo:</a:t>
            </a:r>
          </a:p>
          <a:p>
            <a:pPr marL="800100" lvl="1" indent="-342900">
              <a:buFont typeface="Arial" panose="020B0604020202020204" pitchFamily="34" charset="0"/>
              <a:buChar char="•"/>
            </a:pPr>
            <a:r>
              <a:rPr lang="pt-BR" sz="2000" i="1" dirty="0" smtClean="0"/>
              <a:t>NC - </a:t>
            </a:r>
            <a:r>
              <a:rPr lang="pt-BR" sz="2000" i="1" dirty="0" err="1" smtClean="0"/>
              <a:t>Number</a:t>
            </a:r>
            <a:r>
              <a:rPr lang="pt-BR" sz="2000" i="1" dirty="0" smtClean="0"/>
              <a:t> </a:t>
            </a:r>
            <a:r>
              <a:rPr lang="pt-BR" sz="2000" i="1" dirty="0" err="1" smtClean="0"/>
              <a:t>of</a:t>
            </a:r>
            <a:r>
              <a:rPr lang="pt-BR" sz="2000" i="1" dirty="0" smtClean="0"/>
              <a:t> </a:t>
            </a:r>
            <a:r>
              <a:rPr lang="pt-BR" sz="2000" i="1" dirty="0" err="1"/>
              <a:t>R</a:t>
            </a:r>
            <a:r>
              <a:rPr lang="pt-BR" sz="2000" i="1" dirty="0" err="1" smtClean="0"/>
              <a:t>emain</a:t>
            </a:r>
            <a:r>
              <a:rPr lang="pt-BR" sz="2000" i="1" dirty="0" smtClean="0"/>
              <a:t> </a:t>
            </a:r>
            <a:r>
              <a:rPr lang="pt-BR" sz="2000" i="1" dirty="0" err="1"/>
              <a:t>C</a:t>
            </a:r>
            <a:r>
              <a:rPr lang="pt-BR" sz="2000" i="1" dirty="0" err="1" smtClean="0"/>
              <a:t>hildren</a:t>
            </a:r>
            <a:endParaRPr lang="pt-BR" sz="2000" i="1" dirty="0" smtClean="0"/>
          </a:p>
          <a:p>
            <a:pPr marL="800100" lvl="1" indent="-342900">
              <a:buFont typeface="Arial" panose="020B0604020202020204" pitchFamily="34" charset="0"/>
              <a:buChar char="•"/>
            </a:pPr>
            <a:r>
              <a:rPr lang="pt-BR" sz="2000" dirty="0" smtClean="0"/>
              <a:t>ZC: 10 filhos</a:t>
            </a:r>
          </a:p>
          <a:p>
            <a:pPr marL="800100" lvl="1" indent="-342900">
              <a:buFont typeface="Arial" panose="020B0604020202020204" pitchFamily="34" charset="0"/>
              <a:buChar char="•"/>
            </a:pPr>
            <a:r>
              <a:rPr lang="pt-BR" sz="2000" dirty="0" smtClean="0"/>
              <a:t>ZR: 12 </a:t>
            </a:r>
            <a:r>
              <a:rPr lang="pt-BR" sz="2000" dirty="0" smtClean="0"/>
              <a:t>filhos</a:t>
            </a:r>
            <a:endParaRPr lang="pt-BR" sz="2000" dirty="0" smtClean="0"/>
          </a:p>
        </p:txBody>
      </p:sp>
      <mc:AlternateContent xmlns:mc="http://schemas.openxmlformats.org/markup-compatibility/2006">
        <mc:Choice xmlns:a14="http://schemas.microsoft.com/office/drawing/2010/main" Requires="a14">
          <p:sp>
            <p:nvSpPr>
              <p:cNvPr id="10" name="Retângulo 9"/>
              <p:cNvSpPr/>
              <p:nvPr/>
            </p:nvSpPr>
            <p:spPr>
              <a:xfrm>
                <a:off x="1647245" y="5572877"/>
                <a:ext cx="5446877" cy="400110"/>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r>
                      <a:rPr lang="pt-BR" sz="2000" b="1" i="0">
                        <a:latin typeface="Cambria Math" panose="02040503050406030204" pitchFamily="18" charset="0"/>
                      </a:rPr>
                      <m:t>𝐄𝐧𝐝</m:t>
                    </m:r>
                    <m:r>
                      <a:rPr lang="pt-BR" sz="2000" b="1" i="0">
                        <a:latin typeface="Cambria Math" panose="02040503050406030204" pitchFamily="18" charset="0"/>
                      </a:rPr>
                      <m:t> </m:t>
                    </m:r>
                    <m:r>
                      <a:rPr lang="pt-BR" sz="2000" b="1" i="0">
                        <a:latin typeface="Cambria Math" panose="02040503050406030204" pitchFamily="18" charset="0"/>
                      </a:rPr>
                      <m:t>𝐃𝐞𝐯𝐢𝐜𝐞</m:t>
                    </m:r>
                    <m:r>
                      <a:rPr lang="pt-BR" sz="2000" b="1" i="0">
                        <a:latin typeface="Cambria Math" panose="02040503050406030204" pitchFamily="18" charset="0"/>
                      </a:rPr>
                      <m:t> </m:t>
                    </m:r>
                    <m:r>
                      <a:rPr lang="pt-BR" sz="2000" b="1" i="0">
                        <a:latin typeface="Cambria Math" panose="02040503050406030204" pitchFamily="18" charset="0"/>
                      </a:rPr>
                      <m:t>𝐏𝐨𝐥𝐥</m:t>
                    </m:r>
                    <m:r>
                      <a:rPr lang="pt-BR" sz="2000" b="1" i="0">
                        <a:latin typeface="Cambria Math" panose="02040503050406030204" pitchFamily="18" charset="0"/>
                      </a:rPr>
                      <m:t> </m:t>
                    </m:r>
                    <m:r>
                      <a:rPr lang="pt-BR" sz="2000" b="1" i="0">
                        <a:latin typeface="Cambria Math" panose="02040503050406030204" pitchFamily="18" charset="0"/>
                      </a:rPr>
                      <m:t>𝐓𝐢𝐦𝐞𝐨𝐮𝐭</m:t>
                    </m:r>
                    <m:r>
                      <a:rPr lang="pt-BR" sz="2000" b="1" i="0">
                        <a:latin typeface="Cambria Math" panose="02040503050406030204" pitchFamily="18" charset="0"/>
                      </a:rPr>
                      <m:t>=</m:t>
                    </m:r>
                    <m:r>
                      <a:rPr lang="pt-BR" sz="2000" b="1" i="0">
                        <a:latin typeface="Cambria Math" panose="02040503050406030204" pitchFamily="18" charset="0"/>
                      </a:rPr>
                      <m:t>𝟑</m:t>
                    </m:r>
                    <m:r>
                      <a:rPr lang="pt-BR" sz="2000" b="1" i="0">
                        <a:latin typeface="Cambria Math" panose="02040503050406030204" pitchFamily="18" charset="0"/>
                      </a:rPr>
                      <m:t>.</m:t>
                    </m:r>
                    <m:r>
                      <a:rPr lang="pt-BR" sz="2000" b="1" i="0">
                        <a:latin typeface="Cambria Math" panose="02040503050406030204" pitchFamily="18" charset="0"/>
                      </a:rPr>
                      <m:t>𝐒𝐍</m:t>
                    </m:r>
                    <m:r>
                      <a:rPr lang="pt-BR" sz="2000" b="1" i="0">
                        <a:latin typeface="Cambria Math" panose="02040503050406030204" pitchFamily="18" charset="0"/>
                      </a:rPr>
                      <m:t>.</m:t>
                    </m:r>
                    <m:d>
                      <m:dPr>
                        <m:ctrlPr>
                          <a:rPr lang="pt-BR" sz="2000" b="1" i="1">
                            <a:latin typeface="Cambria Math" panose="02040503050406030204" pitchFamily="18" charset="0"/>
                          </a:rPr>
                        </m:ctrlPr>
                      </m:dPr>
                      <m:e>
                        <m:r>
                          <a:rPr lang="pt-BR" sz="2000" b="1" i="0">
                            <a:latin typeface="Cambria Math" panose="02040503050406030204" pitchFamily="18" charset="0"/>
                          </a:rPr>
                          <m:t>𝐒𝐏</m:t>
                        </m:r>
                        <m:r>
                          <a:rPr lang="pt-BR" sz="2000" b="1" i="0">
                            <a:latin typeface="Cambria Math" panose="02040503050406030204" pitchFamily="18" charset="0"/>
                          </a:rPr>
                          <m:t>.</m:t>
                        </m:r>
                        <m:r>
                          <a:rPr lang="pt-BR" sz="2000" b="1" i="0">
                            <a:latin typeface="Cambria Math" panose="02040503050406030204" pitchFamily="18" charset="0"/>
                          </a:rPr>
                          <m:t>𝟏𝟎</m:t>
                        </m:r>
                      </m:e>
                    </m:d>
                  </m:oMath>
                </a14:m>
                <a:endParaRPr lang="pt-BR" sz="2000" b="1" dirty="0">
                  <a:latin typeface="+mn-lt"/>
                </a:endParaRPr>
              </a:p>
            </p:txBody>
          </p:sp>
        </mc:Choice>
        <mc:Fallback>
          <p:sp>
            <p:nvSpPr>
              <p:cNvPr id="10" name="Retângulo 9"/>
              <p:cNvSpPr>
                <a:spLocks noRot="1" noChangeAspect="1" noMove="1" noResize="1" noEditPoints="1" noAdjustHandles="1" noChangeArrowheads="1" noChangeShapeType="1" noTextEdit="1"/>
              </p:cNvSpPr>
              <p:nvPr/>
            </p:nvSpPr>
            <p:spPr>
              <a:xfrm>
                <a:off x="1647245" y="5572877"/>
                <a:ext cx="5446877" cy="400110"/>
              </a:xfrm>
              <a:prstGeom prst="rect">
                <a:avLst/>
              </a:prstGeom>
              <a:blipFill rotWithShape="0">
                <a:blip r:embed="rId6"/>
                <a:stretch>
                  <a:fillRect l="-1007" t="-6061" b="-21212"/>
                </a:stretch>
              </a:blipFill>
            </p:spPr>
            <p:txBody>
              <a:bodyPr/>
              <a:lstStyle/>
              <a:p>
                <a:r>
                  <a:rPr lang="pt-BR">
                    <a:noFill/>
                  </a:rPr>
                  <a:t> </a:t>
                </a:r>
              </a:p>
            </p:txBody>
          </p:sp>
        </mc:Fallback>
      </mc:AlternateContent>
      <p:sp>
        <p:nvSpPr>
          <p:cNvPr id="11"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30252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ela 4"/>
          <p:cNvGraphicFramePr>
            <a:graphicFrameLocks noGrp="1"/>
          </p:cNvGraphicFramePr>
          <p:nvPr>
            <p:extLst>
              <p:ext uri="{D42A27DB-BD31-4B8C-83A1-F6EECF244321}">
                <p14:modId xmlns:p14="http://schemas.microsoft.com/office/powerpoint/2010/main" val="852606182"/>
              </p:ext>
            </p:extLst>
          </p:nvPr>
        </p:nvGraphicFramePr>
        <p:xfrm>
          <a:off x="1378744" y="2087817"/>
          <a:ext cx="6096000" cy="2225040"/>
        </p:xfrm>
        <a:graphic>
          <a:graphicData uri="http://schemas.openxmlformats.org/drawingml/2006/table">
            <a:tbl>
              <a:tblPr firstRow="1" bandRow="1">
                <a:tableStyleId>{5C22544A-7EE6-4342-B048-85BDC9FD1C3A}</a:tableStyleId>
              </a:tblPr>
              <a:tblGrid>
                <a:gridCol w="3976914"/>
                <a:gridCol w="2119086"/>
              </a:tblGrid>
              <a:tr h="370840">
                <a:tc>
                  <a:txBody>
                    <a:bodyPr/>
                    <a:lstStyle/>
                    <a:p>
                      <a:pPr algn="ctr"/>
                      <a:r>
                        <a:rPr lang="pt-BR" dirty="0" smtClean="0"/>
                        <a:t>Especificação Elétricas</a:t>
                      </a:r>
                      <a:endParaRPr lang="pt-BR" dirty="0"/>
                    </a:p>
                  </a:txBody>
                  <a:tcPr/>
                </a:tc>
                <a:tc>
                  <a:txBody>
                    <a:bodyPr/>
                    <a:lstStyle/>
                    <a:p>
                      <a:pPr algn="ctr"/>
                      <a:r>
                        <a:rPr lang="pt-BR" i="1" dirty="0" err="1" smtClean="0"/>
                        <a:t>XBee</a:t>
                      </a:r>
                      <a:r>
                        <a:rPr lang="pt-BR" i="1" dirty="0" smtClean="0"/>
                        <a:t> S2B-PRO</a:t>
                      </a:r>
                      <a:endParaRPr lang="pt-BR" i="1" dirty="0"/>
                    </a:p>
                  </a:txBody>
                  <a:tcPr/>
                </a:tc>
              </a:tr>
              <a:tr h="370840">
                <a:tc>
                  <a:txBody>
                    <a:bodyPr/>
                    <a:lstStyle/>
                    <a:p>
                      <a:pPr algn="ctr"/>
                      <a:r>
                        <a:rPr lang="pt-BR" dirty="0" smtClean="0"/>
                        <a:t>Tensão de Alimentação</a:t>
                      </a:r>
                      <a:endParaRPr lang="pt-BR" dirty="0"/>
                    </a:p>
                  </a:txBody>
                  <a:tcPr/>
                </a:tc>
                <a:tc>
                  <a:txBody>
                    <a:bodyPr/>
                    <a:lstStyle/>
                    <a:p>
                      <a:pPr algn="ctr"/>
                      <a:r>
                        <a:rPr lang="pt-BR" dirty="0" smtClean="0"/>
                        <a:t>3,3 V</a:t>
                      </a:r>
                      <a:endParaRPr lang="pt-BR" dirty="0"/>
                    </a:p>
                  </a:txBody>
                  <a:tcPr/>
                </a:tc>
              </a:tr>
              <a:tr h="370840">
                <a:tc>
                  <a:txBody>
                    <a:bodyPr/>
                    <a:lstStyle/>
                    <a:p>
                      <a:pPr algn="ctr"/>
                      <a:r>
                        <a:rPr lang="pt-BR" dirty="0" smtClean="0"/>
                        <a:t>Corrente em Modo Ativo</a:t>
                      </a:r>
                      <a:r>
                        <a:rPr lang="pt-BR" baseline="0" dirty="0" smtClean="0"/>
                        <a:t> (</a:t>
                      </a:r>
                      <a:r>
                        <a:rPr lang="pt-BR" i="1" baseline="0" dirty="0" err="1" smtClean="0"/>
                        <a:t>Transmit</a:t>
                      </a:r>
                      <a:r>
                        <a:rPr lang="pt-BR" baseline="0" dirty="0" smtClean="0"/>
                        <a:t>)</a:t>
                      </a:r>
                      <a:endParaRPr lang="pt-BR" dirty="0"/>
                    </a:p>
                  </a:txBody>
                  <a:tcPr/>
                </a:tc>
                <a:tc>
                  <a:txBody>
                    <a:bodyPr/>
                    <a:lstStyle/>
                    <a:p>
                      <a:pPr algn="ctr"/>
                      <a:r>
                        <a:rPr lang="pt-BR" dirty="0" smtClean="0"/>
                        <a:t>170 </a:t>
                      </a:r>
                      <a:r>
                        <a:rPr lang="pt-BR" dirty="0" err="1" smtClean="0"/>
                        <a:t>mA</a:t>
                      </a:r>
                      <a:endParaRPr lang="pt-BR" dirty="0"/>
                    </a:p>
                  </a:txBody>
                  <a:tcPr/>
                </a:tc>
              </a:tr>
              <a:tr h="370840">
                <a:tc>
                  <a:txBody>
                    <a:bodyPr/>
                    <a:lstStyle/>
                    <a:p>
                      <a:pPr algn="ctr"/>
                      <a:r>
                        <a:rPr lang="pt-BR" dirty="0" smtClean="0"/>
                        <a:t>Corrente em Modo Ativo (</a:t>
                      </a:r>
                      <a:r>
                        <a:rPr lang="pt-BR" i="1" dirty="0" err="1" smtClean="0"/>
                        <a:t>Receive</a:t>
                      </a:r>
                      <a:r>
                        <a:rPr lang="pt-BR" dirty="0" smtClean="0"/>
                        <a:t>)</a:t>
                      </a:r>
                      <a:endParaRPr lang="pt-BR" dirty="0"/>
                    </a:p>
                  </a:txBody>
                  <a:tcPr/>
                </a:tc>
                <a:tc>
                  <a:txBody>
                    <a:bodyPr/>
                    <a:lstStyle/>
                    <a:p>
                      <a:pPr algn="ctr"/>
                      <a:r>
                        <a:rPr lang="pt-BR" dirty="0" smtClean="0"/>
                        <a:t>45 </a:t>
                      </a:r>
                      <a:r>
                        <a:rPr lang="pt-BR" dirty="0" err="1" smtClean="0"/>
                        <a:t>mA</a:t>
                      </a:r>
                      <a:endParaRPr lang="pt-BR" dirty="0"/>
                    </a:p>
                  </a:txBody>
                  <a:tcPr/>
                </a:tc>
              </a:tr>
              <a:tr h="370840">
                <a:tc>
                  <a:txBody>
                    <a:bodyPr/>
                    <a:lstStyle/>
                    <a:p>
                      <a:pPr algn="ctr"/>
                      <a:r>
                        <a:rPr lang="pt-BR" dirty="0" smtClean="0"/>
                        <a:t>Corrente em</a:t>
                      </a:r>
                      <a:r>
                        <a:rPr lang="pt-BR" baseline="0" dirty="0" smtClean="0"/>
                        <a:t> Modo Ativo (</a:t>
                      </a:r>
                      <a:r>
                        <a:rPr lang="pt-BR" i="1" baseline="0" dirty="0" err="1" smtClean="0"/>
                        <a:t>Idle</a:t>
                      </a:r>
                      <a:r>
                        <a:rPr lang="pt-BR" i="0" baseline="0" dirty="0" smtClean="0"/>
                        <a:t>)</a:t>
                      </a:r>
                      <a:endParaRPr lang="pt-BR" dirty="0"/>
                    </a:p>
                  </a:txBody>
                  <a:tcPr/>
                </a:tc>
                <a:tc>
                  <a:txBody>
                    <a:bodyPr/>
                    <a:lstStyle/>
                    <a:p>
                      <a:pPr algn="ctr"/>
                      <a:r>
                        <a:rPr lang="pt-BR" dirty="0" smtClean="0"/>
                        <a:t>15 </a:t>
                      </a:r>
                      <a:r>
                        <a:rPr lang="pt-BR" dirty="0" err="1" smtClean="0"/>
                        <a:t>mA</a:t>
                      </a:r>
                      <a:endParaRPr lang="pt-BR" dirty="0"/>
                    </a:p>
                  </a:txBody>
                  <a:tcPr/>
                </a:tc>
              </a:tr>
              <a:tr h="370840">
                <a:tc>
                  <a:txBody>
                    <a:bodyPr/>
                    <a:lstStyle/>
                    <a:p>
                      <a:pPr algn="ctr"/>
                      <a:r>
                        <a:rPr lang="pt-BR" dirty="0" smtClean="0"/>
                        <a:t>Corrente em Modo </a:t>
                      </a:r>
                      <a:r>
                        <a:rPr lang="pt-BR" i="1" dirty="0" err="1" smtClean="0"/>
                        <a:t>Sleep</a:t>
                      </a:r>
                      <a:endParaRPr lang="pt-BR" dirty="0"/>
                    </a:p>
                  </a:txBody>
                  <a:tcPr/>
                </a:tc>
                <a:tc>
                  <a:txBody>
                    <a:bodyPr/>
                    <a:lstStyle/>
                    <a:p>
                      <a:pPr algn="ctr"/>
                      <a:r>
                        <a:rPr lang="pt-BR" dirty="0" smtClean="0"/>
                        <a:t>0,5 </a:t>
                      </a:r>
                      <a:r>
                        <a:rPr lang="pt-BR" dirty="0" err="1" smtClean="0">
                          <a:latin typeface="Symbol" panose="05050102010706020507" pitchFamily="18" charset="2"/>
                        </a:rPr>
                        <a:t>m</a:t>
                      </a:r>
                      <a:r>
                        <a:rPr lang="pt-BR" dirty="0" err="1" smtClean="0"/>
                        <a:t>A</a:t>
                      </a:r>
                      <a:endParaRPr lang="pt-BR" dirty="0"/>
                    </a:p>
                  </a:txBody>
                  <a:tcPr/>
                </a:tc>
              </a:tr>
            </a:tbl>
          </a:graphicData>
        </a:graphic>
      </p:graphicFrame>
      <p:pic>
        <p:nvPicPr>
          <p:cNvPr id="6" name="Imagem 5"/>
          <p:cNvPicPr/>
          <p:nvPr/>
        </p:nvPicPr>
        <p:blipFill>
          <a:blip r:embed="rId4" cstate="print"/>
          <a:srcRect/>
          <a:stretch>
            <a:fillRect/>
          </a:stretch>
        </p:blipFill>
        <p:spPr bwMode="auto">
          <a:xfrm>
            <a:off x="2308724" y="3559311"/>
            <a:ext cx="4526552" cy="2326232"/>
          </a:xfrm>
          <a:prstGeom prst="rect">
            <a:avLst/>
          </a:prstGeom>
          <a:noFill/>
          <a:ln w="19050">
            <a:solidFill>
              <a:schemeClr val="accent1"/>
            </a:solidFill>
            <a:prstDash val="dash"/>
            <a:miter lim="800000"/>
            <a:headEnd/>
            <a:tailEnd/>
          </a:ln>
        </p:spPr>
      </p:pic>
      <p:sp>
        <p:nvSpPr>
          <p:cNvPr id="7"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64862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endParaRPr lang="pt-BR" altLang="pt-BR" sz="2000" b="1" dirty="0"/>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m 7" descr="C:\Users\Thiago\Documents\Mestrado\Imagens\Imagens Editadas\Figura 1.png"/>
          <p:cNvPicPr/>
          <p:nvPr/>
        </p:nvPicPr>
        <p:blipFill>
          <a:blip r:embed="rId4">
            <a:extLst>
              <a:ext uri="{28A0092B-C50C-407E-A947-70E740481C1C}">
                <a14:useLocalDpi xmlns:a14="http://schemas.microsoft.com/office/drawing/2010/main" val="0"/>
              </a:ext>
            </a:extLst>
          </a:blip>
          <a:srcRect/>
          <a:stretch>
            <a:fillRect/>
          </a:stretch>
        </p:blipFill>
        <p:spPr bwMode="auto">
          <a:xfrm>
            <a:off x="2080760" y="2873730"/>
            <a:ext cx="4748526" cy="3147946"/>
          </a:xfrm>
          <a:prstGeom prst="rect">
            <a:avLst/>
          </a:prstGeom>
          <a:noFill/>
          <a:ln>
            <a:noFill/>
          </a:ln>
        </p:spPr>
      </p:pic>
      <p:sp>
        <p:nvSpPr>
          <p:cNvPr id="10" name="Retângulo 9"/>
          <p:cNvSpPr/>
          <p:nvPr/>
        </p:nvSpPr>
        <p:spPr>
          <a:xfrm>
            <a:off x="469900" y="2428354"/>
            <a:ext cx="8166100" cy="923330"/>
          </a:xfrm>
          <a:prstGeom prst="rect">
            <a:avLst/>
          </a:prstGeom>
        </p:spPr>
        <p:txBody>
          <a:bodyPr wrap="square">
            <a:spAutoFit/>
          </a:bodyPr>
          <a:lstStyle/>
          <a:p>
            <a:pPr marL="285750" indent="-285750">
              <a:buFont typeface="Arial" panose="020B0604020202020204" pitchFamily="34" charset="0"/>
              <a:buChar char="•"/>
            </a:pPr>
            <a:r>
              <a:rPr lang="pt-BR" altLang="pt-BR" dirty="0" smtClean="0"/>
              <a:t>Identificar </a:t>
            </a:r>
            <a:r>
              <a:rPr lang="pt-BR" altLang="pt-BR" dirty="0"/>
              <a:t>um caminho para um endereço destino cuja rota é </a:t>
            </a:r>
            <a:r>
              <a:rPr lang="pt-BR" altLang="pt-BR" dirty="0" smtClean="0"/>
              <a:t>desconhecida</a:t>
            </a:r>
            <a:r>
              <a:rPr lang="pt-BR" altLang="pt-BR" dirty="0"/>
              <a:t>;</a:t>
            </a:r>
          </a:p>
          <a:p>
            <a:pPr marL="285750" indent="-285750">
              <a:buFont typeface="Arial" panose="020B0604020202020204" pitchFamily="34" charset="0"/>
              <a:buChar char="•"/>
            </a:pPr>
            <a:r>
              <a:rPr lang="pt-BR" altLang="pt-BR" dirty="0"/>
              <a:t>Algoritmo AODV – Vetor de </a:t>
            </a:r>
            <a:r>
              <a:rPr lang="pt-BR" altLang="pt-BR" dirty="0" smtClean="0"/>
              <a:t>Distância Sob Demanda;</a:t>
            </a:r>
          </a:p>
          <a:p>
            <a:pPr marL="285750" indent="-285750">
              <a:buFont typeface="Arial" panose="020B0604020202020204" pitchFamily="34" charset="0"/>
              <a:buChar char="•"/>
            </a:pPr>
            <a:r>
              <a:rPr lang="pt-BR" altLang="pt-BR" dirty="0" smtClean="0"/>
              <a:t>“Inundar </a:t>
            </a:r>
            <a:r>
              <a:rPr lang="pt-BR" altLang="pt-BR" dirty="0"/>
              <a:t>a rede com frames até chegar ao endereço de destino</a:t>
            </a:r>
            <a:r>
              <a:rPr lang="pt-BR" altLang="pt-BR" dirty="0" smtClean="0"/>
              <a:t>”;</a:t>
            </a:r>
            <a:endParaRPr lang="pt-BR" altLang="pt-BR" dirty="0"/>
          </a:p>
        </p:txBody>
      </p:sp>
      <p:pic>
        <p:nvPicPr>
          <p:cNvPr id="5" name="Imagem 4" descr="C:\Users\Thiago\Documents\Mestrado\Imagens\Imagens Editadas\Figura 2.png"/>
          <p:cNvPicPr/>
          <p:nvPr/>
        </p:nvPicPr>
        <p:blipFill>
          <a:blip r:embed="rId5">
            <a:extLst>
              <a:ext uri="{28A0092B-C50C-407E-A947-70E740481C1C}">
                <a14:useLocalDpi xmlns:a14="http://schemas.microsoft.com/office/drawing/2010/main" val="0"/>
              </a:ext>
            </a:extLst>
          </a:blip>
          <a:srcRect/>
          <a:stretch>
            <a:fillRect/>
          </a:stretch>
        </p:blipFill>
        <p:spPr bwMode="auto">
          <a:xfrm>
            <a:off x="1385208" y="2645270"/>
            <a:ext cx="6387191" cy="3352783"/>
          </a:xfrm>
          <a:prstGeom prst="rect">
            <a:avLst/>
          </a:prstGeom>
          <a:noFill/>
          <a:ln>
            <a:noFill/>
          </a:ln>
        </p:spPr>
      </p:pic>
      <p:pic>
        <p:nvPicPr>
          <p:cNvPr id="6" name="Imagem 5" descr="C:\Users\Thiago\Documents\Mestrado\Imagens\Imagens Editadas\Figura 3.png"/>
          <p:cNvPicPr/>
          <p:nvPr/>
        </p:nvPicPr>
        <p:blipFill>
          <a:blip r:embed="rId6">
            <a:extLst>
              <a:ext uri="{28A0092B-C50C-407E-A947-70E740481C1C}">
                <a14:useLocalDpi xmlns:a14="http://schemas.microsoft.com/office/drawing/2010/main" val="0"/>
              </a:ext>
            </a:extLst>
          </a:blip>
          <a:srcRect/>
          <a:stretch>
            <a:fillRect/>
          </a:stretch>
        </p:blipFill>
        <p:spPr bwMode="auto">
          <a:xfrm>
            <a:off x="1385208" y="2871257"/>
            <a:ext cx="5942692" cy="3126796"/>
          </a:xfrm>
          <a:prstGeom prst="rect">
            <a:avLst/>
          </a:prstGeom>
          <a:noFill/>
          <a:ln>
            <a:noFill/>
          </a:ln>
        </p:spPr>
      </p:pic>
      <p:pic>
        <p:nvPicPr>
          <p:cNvPr id="7" name="Imagem 6" descr="C:\Users\Thiago\Documents\Mestrado\Imagens\Imagens Editadas\Figura 4.png"/>
          <p:cNvPicPr/>
          <p:nvPr/>
        </p:nvPicPr>
        <p:blipFill>
          <a:blip r:embed="rId7">
            <a:extLst>
              <a:ext uri="{28A0092B-C50C-407E-A947-70E740481C1C}">
                <a14:useLocalDpi xmlns:a14="http://schemas.microsoft.com/office/drawing/2010/main" val="0"/>
              </a:ext>
            </a:extLst>
          </a:blip>
          <a:srcRect/>
          <a:stretch>
            <a:fillRect/>
          </a:stretch>
        </p:blipFill>
        <p:spPr bwMode="auto">
          <a:xfrm>
            <a:off x="2080760" y="2871257"/>
            <a:ext cx="4748525" cy="3126795"/>
          </a:xfrm>
          <a:prstGeom prst="rect">
            <a:avLst/>
          </a:prstGeom>
          <a:noFill/>
          <a:ln>
            <a:noFill/>
          </a:ln>
        </p:spPr>
      </p:pic>
      <p:sp>
        <p:nvSpPr>
          <p:cNvPr id="9" name="CaixaDeTexto 8"/>
          <p:cNvSpPr txBox="1"/>
          <p:nvPr/>
        </p:nvSpPr>
        <p:spPr>
          <a:xfrm>
            <a:off x="3391441" y="5414552"/>
            <a:ext cx="4353152" cy="707886"/>
          </a:xfrm>
          <a:prstGeom prst="rect">
            <a:avLst/>
          </a:prstGeom>
          <a:noFill/>
        </p:spPr>
        <p:txBody>
          <a:bodyPr wrap="square" rtlCol="0">
            <a:spAutoFit/>
          </a:bodyPr>
          <a:lstStyle/>
          <a:p>
            <a:pPr algn="r"/>
            <a:r>
              <a:rPr lang="pt-BR" sz="2000" b="1" dirty="0" smtClean="0"/>
              <a:t>Temporização das entradas de descoberta de rota: 10 segundos</a:t>
            </a:r>
            <a:endParaRPr lang="pt-BR" sz="2000" b="1" dirty="0"/>
          </a:p>
        </p:txBody>
      </p:sp>
      <p:sp>
        <p:nvSpPr>
          <p:cNvPr id="11"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399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0">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0">
                                            <p:txEl>
                                              <p:pRg st="0" end="0"/>
                                            </p:txEl>
                                          </p:spTgt>
                                        </p:tgtEl>
                                        <p:attrNameLst>
                                          <p:attrName>style.visibility</p:attrName>
                                        </p:attrNameLst>
                                      </p:cBhvr>
                                      <p:to>
                                        <p:strVal val="hidden"/>
                                      </p:to>
                                    </p:set>
                                  </p:childTnLst>
                                </p:cTn>
                              </p:par>
                              <p:par>
                                <p:cTn id="20" presetID="2" presetClass="exit" presetSubtype="4" fill="hold" grpId="0" nodeType="withEffect">
                                  <p:stCondLst>
                                    <p:cond delay="0"/>
                                  </p:stCondLst>
                                  <p:childTnLst>
                                    <p:anim calcmode="lin" valueType="num">
                                      <p:cBhvr additive="base">
                                        <p:cTn id="21" dur="500"/>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10">
                                            <p:txEl>
                                              <p:pRg st="1" end="1"/>
                                            </p:txEl>
                                          </p:spTgt>
                                        </p:tgtEl>
                                        <p:attrNameLst>
                                          <p:attrName>ppt_y</p:attrName>
                                        </p:attrNameLst>
                                      </p:cBhvr>
                                      <p:tavLst>
                                        <p:tav tm="0">
                                          <p:val>
                                            <p:strVal val="ppt_y"/>
                                          </p:val>
                                        </p:tav>
                                        <p:tav tm="100000">
                                          <p:val>
                                            <p:strVal val="1+ppt_h/2"/>
                                          </p:val>
                                        </p:tav>
                                      </p:tavLst>
                                    </p:anim>
                                    <p:set>
                                      <p:cBhvr>
                                        <p:cTn id="23" dur="1" fill="hold">
                                          <p:stCondLst>
                                            <p:cond delay="499"/>
                                          </p:stCondLst>
                                        </p:cTn>
                                        <p:tgtEl>
                                          <p:spTgt spid="10">
                                            <p:txEl>
                                              <p:pRg st="1" end="1"/>
                                            </p:txEl>
                                          </p:spTgt>
                                        </p:tgtEl>
                                        <p:attrNameLst>
                                          <p:attrName>style.visibility</p:attrName>
                                        </p:attrNameLst>
                                      </p:cBhvr>
                                      <p:to>
                                        <p:strVal val="hidden"/>
                                      </p:to>
                                    </p:set>
                                  </p:childTnLst>
                                </p:cTn>
                              </p:par>
                              <p:par>
                                <p:cTn id="24" presetID="2" presetClass="exit" presetSubtype="4" fill="hold" grpId="0" nodeType="withEffect">
                                  <p:stCondLst>
                                    <p:cond delay="0"/>
                                  </p:stCondLst>
                                  <p:childTnLst>
                                    <p:anim calcmode="lin" valueType="num">
                                      <p:cBhvr additive="base">
                                        <p:cTn id="25" dur="500"/>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6" dur="500"/>
                                        <p:tgtEl>
                                          <p:spTgt spid="10">
                                            <p:txEl>
                                              <p:pRg st="2" end="2"/>
                                            </p:txEl>
                                          </p:spTgt>
                                        </p:tgtEl>
                                        <p:attrNameLst>
                                          <p:attrName>ppt_y</p:attrName>
                                        </p:attrNameLst>
                                      </p:cBhvr>
                                      <p:tavLst>
                                        <p:tav tm="0">
                                          <p:val>
                                            <p:strVal val="ppt_y"/>
                                          </p:val>
                                        </p:tav>
                                        <p:tav tm="100000">
                                          <p:val>
                                            <p:strVal val="1+ppt_h/2"/>
                                          </p:val>
                                        </p:tav>
                                      </p:tavLst>
                                    </p:anim>
                                    <p:set>
                                      <p:cBhvr>
                                        <p:cTn id="27" dur="1" fill="hold">
                                          <p:stCondLst>
                                            <p:cond delay="499"/>
                                          </p:stCondLst>
                                        </p:cTn>
                                        <p:tgtEl>
                                          <p:spTgt spid="10">
                                            <p:txEl>
                                              <p:pRg st="2" end="2"/>
                                            </p:txEl>
                                          </p:spTgt>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p>
          <a:p>
            <a:pPr marL="342900" indent="-342900">
              <a:buFont typeface="Wingdings" panose="05000000000000000000" pitchFamily="2" charset="2"/>
              <a:buChar char="q"/>
            </a:pPr>
            <a:r>
              <a:rPr lang="pt-BR" altLang="pt-BR" sz="2000" b="1" dirty="0" smtClean="0"/>
              <a:t>Formação de Rede;</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5"/>
          <p:cNvPicPr/>
          <p:nvPr/>
        </p:nvPicPr>
        <p:blipFill>
          <a:blip r:embed="rId4">
            <a:extLst>
              <a:ext uri="{28A0092B-C50C-407E-A947-70E740481C1C}">
                <a14:useLocalDpi xmlns:a14="http://schemas.microsoft.com/office/drawing/2010/main" val="0"/>
              </a:ext>
            </a:extLst>
          </a:blip>
          <a:stretch>
            <a:fillRect/>
          </a:stretch>
        </p:blipFill>
        <p:spPr>
          <a:xfrm>
            <a:off x="2971801" y="2438400"/>
            <a:ext cx="5130800" cy="3860800"/>
          </a:xfrm>
          <a:prstGeom prst="rect">
            <a:avLst/>
          </a:prstGeom>
        </p:spPr>
      </p:pic>
      <p:sp>
        <p:nvSpPr>
          <p:cNvPr id="7"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4261208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p:grpSpPr>
        <p:sp>
          <p:nvSpPr>
            <p:cNvPr id="2" name="Retângulo 1">
              <a:hlinkClick r:id="rId4" action="ppaction://hlinksldjump"/>
            </p:cNvPr>
            <p:cNvSpPr/>
            <p:nvPr/>
          </p:nvSpPr>
          <p:spPr>
            <a:xfrm>
              <a:off x="1010672" y="1010654"/>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p:grpSpPr>
        <p:sp>
          <p:nvSpPr>
            <p:cNvPr id="6" name="Retângulo 5">
              <a:hlinkClick r:id="rId5" action="ppaction://hlinksldjump"/>
            </p:cNvPr>
            <p:cNvSpPr/>
            <p:nvPr/>
          </p:nvSpPr>
          <p:spPr>
            <a:xfrm>
              <a:off x="1010657" y="1539959"/>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p:grpSpPr>
        <p:sp>
          <p:nvSpPr>
            <p:cNvPr id="7" name="Retângulo 6">
              <a:hlinkClick r:id="rId6" action="ppaction://hlinksldjump"/>
            </p:cNvPr>
            <p:cNvSpPr/>
            <p:nvPr/>
          </p:nvSpPr>
          <p:spPr>
            <a:xfrm>
              <a:off x="1010656" y="20654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p:grpSpPr>
        <p:sp>
          <p:nvSpPr>
            <p:cNvPr id="8" name="Retângulo 7">
              <a:hlinkClick r:id="rId7" action="ppaction://hlinksldjump"/>
            </p:cNvPr>
            <p:cNvSpPr/>
            <p:nvPr/>
          </p:nvSpPr>
          <p:spPr>
            <a:xfrm>
              <a:off x="1010655" y="25923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p:grpSpPr>
        <p:sp>
          <p:nvSpPr>
            <p:cNvPr id="9" name="Retângulo 8">
              <a:hlinkClick r:id="rId8" action="ppaction://hlinksldjump"/>
            </p:cNvPr>
            <p:cNvSpPr/>
            <p:nvPr/>
          </p:nvSpPr>
          <p:spPr>
            <a:xfrm>
              <a:off x="1010654" y="31192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p:grpSpPr>
        <p:sp>
          <p:nvSpPr>
            <p:cNvPr id="10" name="Retângulo 9">
              <a:hlinkClick r:id="rId9" action="ppaction://hlinksldjump"/>
            </p:cNvPr>
            <p:cNvSpPr/>
            <p:nvPr/>
          </p:nvSpPr>
          <p:spPr>
            <a:xfrm>
              <a:off x="1003117" y="41730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8" name="Grupo 27"/>
          <p:cNvGrpSpPr/>
          <p:nvPr/>
        </p:nvGrpSpPr>
        <p:grpSpPr>
          <a:xfrm>
            <a:off x="432000" y="4698000"/>
            <a:ext cx="8426664" cy="432000"/>
            <a:chOff x="432000" y="5226800"/>
            <a:chExt cx="8426664" cy="432000"/>
          </a:xfrm>
        </p:grpSpPr>
        <p:sp>
          <p:nvSpPr>
            <p:cNvPr id="12" name="Retângulo 11">
              <a:hlinkClick r:id="rId10" action="ppaction://hlinksldjump"/>
            </p:cNvPr>
            <p:cNvSpPr/>
            <p:nvPr/>
          </p:nvSpPr>
          <p:spPr>
            <a:xfrm>
              <a:off x="1010664" y="52268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0" name="Retângulo 19">
              <a:hlinkClick r:id="rId10" action="ppaction://hlinksldjump"/>
            </p:cNvPr>
            <p:cNvSpPr/>
            <p:nvPr/>
          </p:nvSpPr>
          <p:spPr>
            <a:xfrm>
              <a:off x="432000" y="5226800"/>
              <a:ext cx="641667" cy="432000"/>
            </a:xfrm>
            <a:prstGeom prst="rect">
              <a:avLst/>
            </a:prstGeom>
            <a:gradFill flip="none" rotWithShape="1">
              <a:gsLst>
                <a:gs pos="0">
                  <a:schemeClr val="bg1"/>
                </a:gs>
                <a:gs pos="84000">
                  <a:schemeClr val="accent5">
                    <a:lumMod val="20000"/>
                    <a:lumOff val="80000"/>
                  </a:schemeClr>
                </a:gs>
                <a:gs pos="29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p>
          </p:txBody>
        </p:sp>
      </p:grpSp>
      <p:grpSp>
        <p:nvGrpSpPr>
          <p:cNvPr id="25" name="Grupo 24"/>
          <p:cNvGrpSpPr/>
          <p:nvPr/>
        </p:nvGrpSpPr>
        <p:grpSpPr>
          <a:xfrm>
            <a:off x="432000" y="3646100"/>
            <a:ext cx="8426654" cy="432000"/>
            <a:chOff x="432000" y="3646100"/>
            <a:chExt cx="8426654" cy="432000"/>
          </a:xfrm>
        </p:grpSpPr>
        <p:sp>
          <p:nvSpPr>
            <p:cNvPr id="21" name="Retângulo 20">
              <a:hlinkClick r:id="rId11" action="ppaction://hlinksldjump"/>
            </p:cNvPr>
            <p:cNvSpPr/>
            <p:nvPr/>
          </p:nvSpPr>
          <p:spPr>
            <a:xfrm>
              <a:off x="1010654" y="36461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1271780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p>
          <a:p>
            <a:pPr marL="342900" indent="-342900">
              <a:buFont typeface="Wingdings" panose="05000000000000000000" pitchFamily="2" charset="2"/>
              <a:buChar char="q"/>
            </a:pPr>
            <a:r>
              <a:rPr lang="pt-BR" altLang="pt-BR" sz="2000" b="1" dirty="0" smtClean="0"/>
              <a:t>Formação de Rede;</a:t>
            </a:r>
          </a:p>
          <a:p>
            <a:pPr marL="342900" indent="-342900">
              <a:buFont typeface="Wingdings" panose="05000000000000000000" pitchFamily="2" charset="2"/>
              <a:buChar char="q"/>
            </a:pPr>
            <a:r>
              <a:rPr lang="pt-BR" altLang="pt-BR" sz="2000" b="1" dirty="0" smtClean="0"/>
              <a:t>Descoberta de Rede;</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p:cNvPicPr/>
          <p:nvPr/>
        </p:nvPicPr>
        <p:blipFill>
          <a:blip r:embed="rId4">
            <a:extLst>
              <a:ext uri="{28A0092B-C50C-407E-A947-70E740481C1C}">
                <a14:useLocalDpi xmlns:a14="http://schemas.microsoft.com/office/drawing/2010/main" val="0"/>
              </a:ext>
            </a:extLst>
          </a:blip>
          <a:stretch>
            <a:fillRect/>
          </a:stretch>
        </p:blipFill>
        <p:spPr>
          <a:xfrm>
            <a:off x="2903084" y="2463800"/>
            <a:ext cx="5834516" cy="3733800"/>
          </a:xfrm>
          <a:prstGeom prst="rect">
            <a:avLst/>
          </a:prstGeom>
        </p:spPr>
      </p:pic>
      <p:sp>
        <p:nvSpPr>
          <p:cNvPr id="6"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3491371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p>
          <a:p>
            <a:pPr marL="342900" indent="-342900">
              <a:buFont typeface="Wingdings" panose="05000000000000000000" pitchFamily="2" charset="2"/>
              <a:buChar char="q"/>
            </a:pPr>
            <a:r>
              <a:rPr lang="pt-BR" altLang="pt-BR" sz="2000" b="1" dirty="0" smtClean="0"/>
              <a:t>Formação de Rede;</a:t>
            </a:r>
          </a:p>
          <a:p>
            <a:pPr marL="342900" indent="-342900">
              <a:buFont typeface="Wingdings" panose="05000000000000000000" pitchFamily="2" charset="2"/>
              <a:buChar char="q"/>
            </a:pPr>
            <a:r>
              <a:rPr lang="pt-BR" altLang="pt-BR" sz="2000" b="1" dirty="0" smtClean="0"/>
              <a:t>Descoberta de Rede;</a:t>
            </a:r>
          </a:p>
          <a:p>
            <a:pPr marL="342900" indent="-342900">
              <a:buFont typeface="Wingdings" panose="05000000000000000000" pitchFamily="2" charset="2"/>
              <a:buChar char="q"/>
            </a:pPr>
            <a:r>
              <a:rPr lang="pt-BR" altLang="pt-BR" sz="2000" b="1" dirty="0" smtClean="0"/>
              <a:t>Ingresso a Rede;</a:t>
            </a:r>
            <a:endParaRPr lang="pt-BR" altLang="pt-BR" sz="2000" b="1" dirty="0"/>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p:cNvPicPr/>
          <p:nvPr/>
        </p:nvPicPr>
        <p:blipFill>
          <a:blip r:embed="rId4">
            <a:extLst>
              <a:ext uri="{28A0092B-C50C-407E-A947-70E740481C1C}">
                <a14:useLocalDpi xmlns:a14="http://schemas.microsoft.com/office/drawing/2010/main" val="0"/>
              </a:ext>
            </a:extLst>
          </a:blip>
          <a:stretch>
            <a:fillRect/>
          </a:stretch>
        </p:blipFill>
        <p:spPr>
          <a:xfrm>
            <a:off x="3257323" y="2552700"/>
            <a:ext cx="5124677" cy="3644900"/>
          </a:xfrm>
          <a:prstGeom prst="rect">
            <a:avLst/>
          </a:prstGeom>
        </p:spPr>
      </p:pic>
      <p:sp>
        <p:nvSpPr>
          <p:cNvPr id="6"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2302698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p>
          <a:p>
            <a:pPr marL="342900" indent="-342900">
              <a:buFont typeface="Wingdings" panose="05000000000000000000" pitchFamily="2" charset="2"/>
              <a:buChar char="q"/>
            </a:pPr>
            <a:r>
              <a:rPr lang="pt-BR" altLang="pt-BR" sz="2000" b="1" dirty="0" smtClean="0"/>
              <a:t>Formação de Rede;</a:t>
            </a:r>
          </a:p>
          <a:p>
            <a:pPr marL="342900" indent="-342900">
              <a:buFont typeface="Wingdings" panose="05000000000000000000" pitchFamily="2" charset="2"/>
              <a:buChar char="q"/>
            </a:pPr>
            <a:r>
              <a:rPr lang="pt-BR" altLang="pt-BR" sz="2000" b="1" dirty="0" smtClean="0"/>
              <a:t>Descoberta de Rede;</a:t>
            </a:r>
          </a:p>
          <a:p>
            <a:pPr marL="342900" indent="-342900">
              <a:buFont typeface="Wingdings" panose="05000000000000000000" pitchFamily="2" charset="2"/>
              <a:buChar char="q"/>
            </a:pPr>
            <a:r>
              <a:rPr lang="pt-BR" altLang="pt-BR" sz="2000" b="1" dirty="0" smtClean="0"/>
              <a:t>Ingresso a Rede;</a:t>
            </a:r>
          </a:p>
          <a:p>
            <a:pPr marL="342900" indent="-342900">
              <a:buFont typeface="Wingdings" panose="05000000000000000000" pitchFamily="2" charset="2"/>
              <a:buChar char="q"/>
            </a:pPr>
            <a:r>
              <a:rPr lang="pt-BR" altLang="pt-BR" sz="2000" b="1" dirty="0" smtClean="0"/>
              <a:t>Confiabilidade</a:t>
            </a:r>
            <a:r>
              <a:rPr lang="pt-BR" altLang="pt-BR" sz="2000" b="1" dirty="0"/>
              <a:t>:</a:t>
            </a:r>
            <a:endParaRPr lang="pt-BR" altLang="pt-BR" sz="2000" b="1" dirty="0" smtClean="0"/>
          </a:p>
          <a:p>
            <a:pPr marL="800100" lvl="1" indent="-342900">
              <a:buFont typeface="Wingdings" panose="05000000000000000000" pitchFamily="2" charset="2"/>
              <a:buChar char="q"/>
            </a:pPr>
            <a:r>
              <a:rPr lang="pt-BR" altLang="pt-BR" sz="2000" b="1" dirty="0" smtClean="0"/>
              <a:t>Mecanismos de Segurança;</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ângulo 4"/>
          <p:cNvSpPr/>
          <p:nvPr/>
        </p:nvSpPr>
        <p:spPr>
          <a:xfrm>
            <a:off x="1270000" y="3801728"/>
            <a:ext cx="3149600" cy="646331"/>
          </a:xfrm>
          <a:prstGeom prst="rect">
            <a:avLst/>
          </a:prstGeom>
        </p:spPr>
        <p:txBody>
          <a:bodyPr wrap="square">
            <a:spAutoFit/>
          </a:bodyPr>
          <a:lstStyle/>
          <a:p>
            <a:pPr marL="342900" indent="-342900">
              <a:buFont typeface="Arial" panose="020B0604020202020204" pitchFamily="34" charset="0"/>
              <a:buChar char="•"/>
            </a:pPr>
            <a:r>
              <a:rPr lang="pt-BR" altLang="pt-BR" b="1" dirty="0"/>
              <a:t>Encriptação de dados </a:t>
            </a:r>
            <a:r>
              <a:rPr lang="pt-BR" altLang="pt-BR" b="1" i="1" dirty="0" smtClean="0"/>
              <a:t>AES;</a:t>
            </a:r>
            <a:endParaRPr lang="pt-BR" altLang="pt-BR" b="1" i="1" dirty="0"/>
          </a:p>
          <a:p>
            <a:pPr marL="342900" indent="-342900">
              <a:buFont typeface="Arial" panose="020B0604020202020204" pitchFamily="34" charset="0"/>
              <a:buChar char="•"/>
            </a:pPr>
            <a:r>
              <a:rPr lang="pt-BR" altLang="pt-BR" b="1" dirty="0" smtClean="0"/>
              <a:t>DSSS;</a:t>
            </a:r>
            <a:endParaRPr lang="pt-BR" altLang="pt-BR" b="1" dirty="0"/>
          </a:p>
        </p:txBody>
      </p:sp>
      <p:grpSp>
        <p:nvGrpSpPr>
          <p:cNvPr id="8" name="Grupo 7"/>
          <p:cNvGrpSpPr/>
          <p:nvPr/>
        </p:nvGrpSpPr>
        <p:grpSpPr>
          <a:xfrm>
            <a:off x="5763986" y="1776211"/>
            <a:ext cx="2071915" cy="2714557"/>
            <a:chOff x="3414486" y="3353228"/>
            <a:chExt cx="2071915" cy="2714557"/>
          </a:xfrm>
        </p:grpSpPr>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6" y="3995870"/>
              <a:ext cx="2071915" cy="2071915"/>
            </a:xfrm>
            <a:prstGeom prst="rect">
              <a:avLst/>
            </a:prstGeom>
          </p:spPr>
        </p:pic>
        <p:pic>
          <p:nvPicPr>
            <p:cNvPr id="10" name="Image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3342" y="3353228"/>
              <a:ext cx="1622990" cy="1012745"/>
            </a:xfrm>
            <a:prstGeom prst="rect">
              <a:avLst/>
            </a:prstGeom>
          </p:spPr>
        </p:pic>
      </p:grpSp>
      <p:pic>
        <p:nvPicPr>
          <p:cNvPr id="14" name="Imagem 13"/>
          <p:cNvPicPr>
            <a:picLocks noChangeAspect="1"/>
          </p:cNvPicPr>
          <p:nvPr/>
        </p:nvPicPr>
        <p:blipFill>
          <a:blip r:embed="rId6"/>
          <a:stretch>
            <a:fillRect/>
          </a:stretch>
        </p:blipFill>
        <p:spPr>
          <a:xfrm>
            <a:off x="4225702" y="4677190"/>
            <a:ext cx="4613928" cy="1640752"/>
          </a:xfrm>
          <a:prstGeom prst="rect">
            <a:avLst/>
          </a:prstGeom>
        </p:spPr>
      </p:pic>
      <p:sp>
        <p:nvSpPr>
          <p:cNvPr id="15"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69345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xEl>
                                              <p:pRg st="8" end="8"/>
                                            </p:txEl>
                                          </p:spTgt>
                                        </p:tgtEl>
                                        <p:attrNameLst>
                                          <p:attrName>style.visibility</p:attrName>
                                        </p:attrNameLst>
                                      </p:cBhvr>
                                      <p:to>
                                        <p:strVal val="visible"/>
                                      </p:to>
                                    </p:set>
                                    <p:animEffect transition="in" filter="fade">
                                      <p:cBhvr>
                                        <p:cTn id="7" dur="500"/>
                                        <p:tgtEl>
                                          <p:spTgt spid="1843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CaixaDeTexto 5"/>
          <p:cNvSpPr txBox="1">
            <a:spLocks noChangeArrowheads="1"/>
          </p:cNvSpPr>
          <p:nvPr/>
        </p:nvSpPr>
        <p:spPr bwMode="auto">
          <a:xfrm>
            <a:off x="215900" y="1054100"/>
            <a:ext cx="86756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b="1" dirty="0" smtClean="0"/>
              <a:t>Tipos de Dispositivos;</a:t>
            </a:r>
          </a:p>
          <a:p>
            <a:pPr marL="342900" indent="-342900">
              <a:buFont typeface="Wingdings" panose="05000000000000000000" pitchFamily="2" charset="2"/>
              <a:buChar char="q"/>
            </a:pPr>
            <a:r>
              <a:rPr lang="pt-BR" altLang="pt-BR" sz="2000" b="1" dirty="0" smtClean="0"/>
              <a:t>Topologias de Rede e Associações Permissíveis;</a:t>
            </a:r>
          </a:p>
          <a:p>
            <a:pPr marL="342900" indent="-342900">
              <a:buFont typeface="Wingdings" panose="05000000000000000000" pitchFamily="2" charset="2"/>
              <a:buChar char="q"/>
            </a:pPr>
            <a:r>
              <a:rPr lang="pt-BR" altLang="pt-BR" sz="2000" b="1" dirty="0" smtClean="0"/>
              <a:t>Gerenciamento de Energia;</a:t>
            </a:r>
          </a:p>
          <a:p>
            <a:pPr marL="342900" indent="-342900">
              <a:buFont typeface="Wingdings" panose="05000000000000000000" pitchFamily="2" charset="2"/>
              <a:buChar char="q"/>
            </a:pPr>
            <a:r>
              <a:rPr lang="pt-BR" altLang="pt-BR" sz="2000" b="1" dirty="0" smtClean="0"/>
              <a:t>Roteamento;</a:t>
            </a:r>
          </a:p>
          <a:p>
            <a:pPr marL="342900" indent="-342900">
              <a:buFont typeface="Wingdings" panose="05000000000000000000" pitchFamily="2" charset="2"/>
              <a:buChar char="q"/>
            </a:pPr>
            <a:r>
              <a:rPr lang="pt-BR" altLang="pt-BR" sz="2000" b="1" dirty="0" smtClean="0"/>
              <a:t>Formação de Rede;</a:t>
            </a:r>
          </a:p>
          <a:p>
            <a:pPr marL="342900" indent="-342900">
              <a:buFont typeface="Wingdings" panose="05000000000000000000" pitchFamily="2" charset="2"/>
              <a:buChar char="q"/>
            </a:pPr>
            <a:r>
              <a:rPr lang="pt-BR" altLang="pt-BR" sz="2000" b="1" dirty="0" smtClean="0"/>
              <a:t>Descoberta de Rede;</a:t>
            </a:r>
          </a:p>
          <a:p>
            <a:pPr marL="342900" indent="-342900">
              <a:buFont typeface="Wingdings" panose="05000000000000000000" pitchFamily="2" charset="2"/>
              <a:buChar char="q"/>
            </a:pPr>
            <a:r>
              <a:rPr lang="pt-BR" altLang="pt-BR" sz="2000" b="1" dirty="0" smtClean="0"/>
              <a:t>Ingresso a Rede;</a:t>
            </a:r>
          </a:p>
          <a:p>
            <a:pPr marL="342900" indent="-342900">
              <a:buFont typeface="Wingdings" panose="05000000000000000000" pitchFamily="2" charset="2"/>
              <a:buChar char="q"/>
            </a:pPr>
            <a:r>
              <a:rPr lang="pt-BR" altLang="pt-BR" sz="2000" b="1" dirty="0" smtClean="0"/>
              <a:t>Confiabilidade</a:t>
            </a:r>
            <a:r>
              <a:rPr lang="pt-BR" altLang="pt-BR" sz="2000" b="1" dirty="0"/>
              <a:t>:</a:t>
            </a:r>
            <a:endParaRPr lang="pt-BR" altLang="pt-BR" sz="2000" b="1" dirty="0" smtClean="0"/>
          </a:p>
          <a:p>
            <a:pPr marL="800100" lvl="1" indent="-342900">
              <a:buFont typeface="Wingdings" panose="05000000000000000000" pitchFamily="2" charset="2"/>
              <a:buChar char="q"/>
            </a:pPr>
            <a:r>
              <a:rPr lang="pt-BR" altLang="pt-BR" sz="2000" b="1" dirty="0" smtClean="0"/>
              <a:t>Mecanismos de Segurança;</a:t>
            </a:r>
          </a:p>
          <a:p>
            <a:pPr marL="800100" lvl="1" indent="-342900">
              <a:buFont typeface="Wingdings" panose="05000000000000000000" pitchFamily="2" charset="2"/>
              <a:buChar char="q"/>
            </a:pPr>
            <a:r>
              <a:rPr lang="pt-BR" altLang="pt-BR" sz="2000" b="1" dirty="0" smtClean="0"/>
              <a:t>Entrega de Dados;</a:t>
            </a:r>
            <a:endParaRPr lang="pt-BR" altLang="pt-BR" sz="2000" b="1" dirty="0"/>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ela 5"/>
          <p:cNvGraphicFramePr>
            <a:graphicFrameLocks noGrp="1"/>
          </p:cNvGraphicFramePr>
          <p:nvPr>
            <p:extLst>
              <p:ext uri="{D42A27DB-BD31-4B8C-83A1-F6EECF244321}">
                <p14:modId xmlns:p14="http://schemas.microsoft.com/office/powerpoint/2010/main" val="1911122040"/>
              </p:ext>
            </p:extLst>
          </p:nvPr>
        </p:nvGraphicFramePr>
        <p:xfrm>
          <a:off x="4064002" y="2181883"/>
          <a:ext cx="4747515" cy="2332934"/>
        </p:xfrm>
        <a:graphic>
          <a:graphicData uri="http://schemas.openxmlformats.org/drawingml/2006/table">
            <a:tbl>
              <a:tblPr firstRow="1" firstCol="1" bandRow="1">
                <a:tableStyleId>{5C22544A-7EE6-4342-B048-85BDC9FD1C3A}</a:tableStyleId>
              </a:tblPr>
              <a:tblGrid>
                <a:gridCol w="1133139"/>
                <a:gridCol w="1960747"/>
                <a:gridCol w="1653629"/>
              </a:tblGrid>
              <a:tr h="778545">
                <a:tc>
                  <a:txBody>
                    <a:bodyPr/>
                    <a:lstStyle/>
                    <a:p>
                      <a:pPr algn="ctr">
                        <a:lnSpc>
                          <a:spcPct val="150000"/>
                        </a:lnSpc>
                        <a:spcAft>
                          <a:spcPts val="0"/>
                        </a:spcAft>
                      </a:pPr>
                      <a:r>
                        <a:rPr lang="pt-BR" sz="1200" dirty="0">
                          <a:effectLst/>
                        </a:rPr>
                        <a:t>Banda de frequência (MHz)</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dirty="0">
                          <a:effectLst/>
                        </a:rPr>
                        <a:t>Cobertura</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i="1" dirty="0" err="1" smtClean="0">
                          <a:effectLst/>
                        </a:rPr>
                        <a:t>Baud</a:t>
                      </a:r>
                      <a:r>
                        <a:rPr lang="pt-BR" sz="1200" i="1" dirty="0" smtClean="0">
                          <a:effectLst/>
                        </a:rPr>
                        <a:t> Rate</a:t>
                      </a:r>
                      <a:r>
                        <a:rPr lang="pt-BR" sz="1200" dirty="0" smtClean="0">
                          <a:effectLst/>
                        </a:rPr>
                        <a:t> </a:t>
                      </a:r>
                      <a:r>
                        <a:rPr lang="pt-BR" sz="1200" dirty="0">
                          <a:effectLst/>
                        </a:rPr>
                        <a:t>(</a:t>
                      </a:r>
                      <a:r>
                        <a:rPr lang="pt-BR" sz="1200" dirty="0" err="1">
                          <a:effectLst/>
                        </a:rPr>
                        <a:t>kbps</a:t>
                      </a:r>
                      <a:r>
                        <a:rPr lang="pt-BR" sz="1200" dirty="0">
                          <a:effectLst/>
                        </a:rPr>
                        <a:t>)</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r>
              <a:tr h="527780">
                <a:tc>
                  <a:txBody>
                    <a:bodyPr/>
                    <a:lstStyle/>
                    <a:p>
                      <a:pPr algn="ctr">
                        <a:lnSpc>
                          <a:spcPct val="150000"/>
                        </a:lnSpc>
                        <a:spcAft>
                          <a:spcPts val="0"/>
                        </a:spcAft>
                      </a:pPr>
                      <a:r>
                        <a:rPr lang="pt-BR" sz="1200" dirty="0">
                          <a:effectLst/>
                        </a:rPr>
                        <a:t>868</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dirty="0">
                          <a:effectLst/>
                        </a:rPr>
                        <a:t>Região 1 (ISM) Europa/África</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600" b="1" dirty="0">
                          <a:effectLst>
                            <a:outerShdw blurRad="38100" dist="38100" dir="2700000" algn="tl">
                              <a:srgbClr val="000000">
                                <a:alpha val="43137"/>
                              </a:srgbClr>
                            </a:outerShdw>
                          </a:effectLst>
                        </a:rPr>
                        <a:t>20</a:t>
                      </a:r>
                      <a:endParaRPr lang="pt-BR" sz="1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r>
              <a:tr h="491097">
                <a:tc>
                  <a:txBody>
                    <a:bodyPr/>
                    <a:lstStyle/>
                    <a:p>
                      <a:pPr algn="ctr">
                        <a:lnSpc>
                          <a:spcPct val="150000"/>
                        </a:lnSpc>
                        <a:spcAft>
                          <a:spcPts val="0"/>
                        </a:spcAft>
                      </a:pPr>
                      <a:r>
                        <a:rPr lang="pt-BR" sz="1200">
                          <a:effectLst/>
                        </a:rPr>
                        <a:t>915</a:t>
                      </a:r>
                      <a:endParaRPr lang="pt-BR"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dirty="0">
                          <a:effectLst/>
                        </a:rPr>
                        <a:t>Região 2 (ISM) Américas</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600" b="1" dirty="0">
                          <a:effectLst>
                            <a:outerShdw blurRad="38100" dist="38100" dir="2700000" algn="tl">
                              <a:srgbClr val="000000">
                                <a:alpha val="43137"/>
                              </a:srgbClr>
                            </a:outerShdw>
                          </a:effectLst>
                        </a:rPr>
                        <a:t>40</a:t>
                      </a:r>
                      <a:endParaRPr lang="pt-BR" sz="1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r>
              <a:tr h="491097">
                <a:tc>
                  <a:txBody>
                    <a:bodyPr/>
                    <a:lstStyle/>
                    <a:p>
                      <a:pPr algn="ctr">
                        <a:lnSpc>
                          <a:spcPct val="150000"/>
                        </a:lnSpc>
                        <a:spcAft>
                          <a:spcPts val="0"/>
                        </a:spcAft>
                      </a:pPr>
                      <a:r>
                        <a:rPr lang="pt-BR" sz="1200" dirty="0">
                          <a:effectLst/>
                        </a:rPr>
                        <a:t>2400</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dirty="0">
                          <a:effectLst/>
                        </a:rPr>
                        <a:t>Região 1, 2 e 3 (ISM</a:t>
                      </a:r>
                      <a:r>
                        <a:rPr lang="pt-BR" sz="1200" dirty="0" smtClean="0">
                          <a:effectLst/>
                        </a:rPr>
                        <a:t>) Mundial</a:t>
                      </a:r>
                      <a:endParaRPr lang="pt-BR"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600" b="1" dirty="0">
                          <a:effectLst>
                            <a:outerShdw blurRad="38100" dist="38100" dir="2700000" algn="tl">
                              <a:srgbClr val="000000">
                                <a:alpha val="43137"/>
                              </a:srgbClr>
                            </a:outerShdw>
                          </a:effectLst>
                        </a:rPr>
                        <a:t>250</a:t>
                      </a:r>
                      <a:endParaRPr lang="pt-BR" sz="1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9" name="Imagem 8"/>
          <p:cNvPicPr>
            <a:picLocks noChangeAspect="1"/>
          </p:cNvPicPr>
          <p:nvPr/>
        </p:nvPicPr>
        <p:blipFill>
          <a:blip r:embed="rId4"/>
          <a:stretch>
            <a:fillRect/>
          </a:stretch>
        </p:blipFill>
        <p:spPr>
          <a:xfrm>
            <a:off x="1287687" y="4548603"/>
            <a:ext cx="3360513" cy="1670654"/>
          </a:xfrm>
          <a:prstGeom prst="rect">
            <a:avLst/>
          </a:prstGeom>
        </p:spPr>
      </p:pic>
      <p:sp>
        <p:nvSpPr>
          <p:cNvPr id="3" name="Retângulo 2"/>
          <p:cNvSpPr/>
          <p:nvPr/>
        </p:nvSpPr>
        <p:spPr>
          <a:xfrm>
            <a:off x="4078288" y="4491930"/>
            <a:ext cx="4735512" cy="646331"/>
          </a:xfrm>
          <a:prstGeom prst="rect">
            <a:avLst/>
          </a:prstGeom>
        </p:spPr>
        <p:txBody>
          <a:bodyPr wrap="square">
            <a:spAutoFit/>
          </a:bodyPr>
          <a:lstStyle/>
          <a:p>
            <a:pPr marL="342900" indent="-342900">
              <a:buFont typeface="Arial" panose="020B0604020202020204" pitchFamily="34" charset="0"/>
              <a:buChar char="•"/>
            </a:pPr>
            <a:r>
              <a:rPr lang="pt-BR" altLang="pt-BR" b="1" dirty="0"/>
              <a:t>Verificação Experimental (Real): 115,5 </a:t>
            </a:r>
            <a:r>
              <a:rPr lang="pt-BR" altLang="pt-BR" b="1" dirty="0" err="1"/>
              <a:t>kbps</a:t>
            </a:r>
            <a:endParaRPr lang="pt-BR" altLang="pt-BR" b="1" dirty="0"/>
          </a:p>
          <a:p>
            <a:pPr marL="1028700" lvl="1" indent="-342900">
              <a:buFont typeface="Arial" panose="020B0604020202020204" pitchFamily="34" charset="0"/>
              <a:buChar char="•"/>
            </a:pPr>
            <a:r>
              <a:rPr lang="pt-BR" altLang="pt-BR" b="1" dirty="0" err="1"/>
              <a:t>v</a:t>
            </a:r>
            <a:r>
              <a:rPr lang="pt-BR" altLang="pt-BR" b="1" baseline="-25000" dirty="0" err="1"/>
              <a:t>MÁX,rel</a:t>
            </a:r>
            <a:r>
              <a:rPr lang="pt-BR" altLang="pt-BR" b="1" baseline="-25000" dirty="0"/>
              <a:t>.</a:t>
            </a:r>
            <a:r>
              <a:rPr lang="pt-BR" altLang="pt-BR" b="1" dirty="0"/>
              <a:t> (n1,n2) = 18 km/h</a:t>
            </a:r>
          </a:p>
        </p:txBody>
      </p:sp>
      <p:sp>
        <p:nvSpPr>
          <p:cNvPr id="8"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Funcionalidades do Protocolo </a:t>
            </a:r>
            <a:r>
              <a:rPr lang="pt-BR" altLang="pt-BR" sz="2200" b="1" i="1" dirty="0" err="1" smtClean="0">
                <a:latin typeface="Copperplate Gothic Light" panose="020E0507020206020404" pitchFamily="34" charset="0"/>
                <a:cs typeface="Arial" panose="020B0604020202020204" pitchFamily="34" charset="0"/>
              </a:rPr>
              <a:t>ZigBee</a:t>
            </a:r>
            <a:endParaRPr lang="pt-BR" altLang="pt-BR" sz="2200" b="1" dirty="0" smtClean="0">
              <a:latin typeface="Copperplate Gothic Light" panose="020E0507020206020404" pitchFamily="34" charset="0"/>
              <a:cs typeface="Arial" panose="020B0604020202020204" pitchFamily="34" charset="0"/>
            </a:endParaRPr>
          </a:p>
        </p:txBody>
      </p:sp>
    </p:spTree>
    <p:extLst>
      <p:ext uri="{BB962C8B-B14F-4D97-AF65-F5344CB8AC3E}">
        <p14:creationId xmlns:p14="http://schemas.microsoft.com/office/powerpoint/2010/main" val="264846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a:spLocks noChangeArrowheads="1"/>
          </p:cNvSpPr>
          <p:nvPr/>
        </p:nvSpPr>
        <p:spPr bwMode="auto">
          <a:xfrm>
            <a:off x="1823356" y="860813"/>
            <a:ext cx="1237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i="1" dirty="0" smtClean="0">
                <a:effectLst>
                  <a:outerShdw blurRad="38100" dist="38100" dir="2700000" algn="tl">
                    <a:srgbClr val="000000">
                      <a:alpha val="43137"/>
                    </a:srgbClr>
                  </a:outerShdw>
                </a:effectLst>
              </a:rPr>
              <a:t>RDSSF</a:t>
            </a:r>
            <a:endParaRPr lang="pt-BR" altLang="pt-BR" sz="2400" b="1" i="1" dirty="0">
              <a:effectLst>
                <a:outerShdw blurRad="38100" dist="38100" dir="2700000" algn="tl">
                  <a:srgbClr val="000000">
                    <a:alpha val="43137"/>
                  </a:srgbClr>
                </a:outerShdw>
              </a:effectLst>
            </a:endParaRPr>
          </a:p>
        </p:txBody>
      </p:sp>
      <p:sp>
        <p:nvSpPr>
          <p:cNvPr id="7" name="CaixaDeTexto 6"/>
          <p:cNvSpPr txBox="1">
            <a:spLocks noChangeArrowheads="1"/>
          </p:cNvSpPr>
          <p:nvPr/>
        </p:nvSpPr>
        <p:spPr bwMode="auto">
          <a:xfrm>
            <a:off x="5251332" y="860814"/>
            <a:ext cx="1237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i="1" dirty="0" err="1" smtClean="0">
                <a:effectLst>
                  <a:outerShdw blurRad="38100" dist="38100" dir="2700000" algn="tl">
                    <a:srgbClr val="000000">
                      <a:alpha val="43137"/>
                    </a:srgbClr>
                  </a:outerShdw>
                </a:effectLst>
              </a:rPr>
              <a:t>ZigBee</a:t>
            </a:r>
            <a:endParaRPr lang="pt-BR" altLang="pt-BR" sz="2400" b="1" i="1" dirty="0">
              <a:effectLst>
                <a:outerShdw blurRad="38100" dist="38100" dir="2700000" algn="tl">
                  <a:srgbClr val="000000">
                    <a:alpha val="43137"/>
                  </a:srgbClr>
                </a:outerShdw>
              </a:effectLst>
            </a:endParaRPr>
          </a:p>
        </p:txBody>
      </p:sp>
      <p:sp>
        <p:nvSpPr>
          <p:cNvPr id="8" name="CaixaDeTexto 7"/>
          <p:cNvSpPr txBox="1">
            <a:spLocks noChangeArrowheads="1"/>
          </p:cNvSpPr>
          <p:nvPr/>
        </p:nvSpPr>
        <p:spPr bwMode="auto">
          <a:xfrm>
            <a:off x="195941" y="1205530"/>
            <a:ext cx="409847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Arial" panose="020B0604020202020204" pitchFamily="34" charset="0"/>
              <a:buChar char="•"/>
            </a:pPr>
            <a:r>
              <a:rPr lang="pt-BR" altLang="pt-BR" sz="2000" b="1" dirty="0" smtClean="0"/>
              <a:t>Gerenciamento de Energia</a:t>
            </a:r>
          </a:p>
          <a:p>
            <a:endParaRPr lang="pt-BR" altLang="pt-BR" sz="2000" b="1" dirty="0"/>
          </a:p>
          <a:p>
            <a:pPr marL="342900" indent="-342900">
              <a:buFont typeface="Arial" panose="020B0604020202020204" pitchFamily="34" charset="0"/>
              <a:buChar char="•"/>
            </a:pPr>
            <a:r>
              <a:rPr lang="pt-BR" altLang="pt-BR" sz="2000" b="1" dirty="0" smtClean="0"/>
              <a:t>Auto-organização</a:t>
            </a:r>
          </a:p>
          <a:p>
            <a:pPr marL="342900" indent="-342900">
              <a:buFont typeface="Arial" panose="020B0604020202020204" pitchFamily="34" charset="0"/>
              <a:buChar char="•"/>
            </a:pPr>
            <a:endParaRPr lang="pt-BR" altLang="pt-BR" sz="2000" b="1" dirty="0"/>
          </a:p>
          <a:p>
            <a:pPr marL="342900" indent="-342900">
              <a:buFont typeface="Arial" panose="020B0604020202020204" pitchFamily="34" charset="0"/>
              <a:buChar char="•"/>
            </a:pPr>
            <a:endParaRPr lang="pt-BR" altLang="pt-BR" sz="2000" b="1" dirty="0" smtClean="0"/>
          </a:p>
          <a:p>
            <a:pPr marL="342900" indent="-342900">
              <a:buFont typeface="Arial" panose="020B0604020202020204" pitchFamily="34" charset="0"/>
              <a:buChar char="•"/>
            </a:pPr>
            <a:endParaRPr lang="pt-BR" altLang="pt-BR" sz="2000" b="1" dirty="0"/>
          </a:p>
          <a:p>
            <a:pPr marL="342900" indent="-342900">
              <a:buFont typeface="Arial" panose="020B0604020202020204" pitchFamily="34" charset="0"/>
              <a:buChar char="•"/>
            </a:pPr>
            <a:r>
              <a:rPr lang="pt-BR" altLang="pt-BR" sz="2000" b="1" dirty="0" smtClean="0"/>
              <a:t>Associações Permissíveis</a:t>
            </a:r>
          </a:p>
          <a:p>
            <a:pPr marL="342900" indent="-342900">
              <a:buFont typeface="Arial" panose="020B0604020202020204" pitchFamily="34" charset="0"/>
              <a:buChar char="•"/>
            </a:pPr>
            <a:r>
              <a:rPr lang="pt-BR" altLang="pt-BR" sz="2000" b="1" dirty="0" smtClean="0"/>
              <a:t>Independência de nós</a:t>
            </a:r>
          </a:p>
          <a:p>
            <a:pPr marL="342900" indent="-342900">
              <a:buFont typeface="Arial" panose="020B0604020202020204" pitchFamily="34" charset="0"/>
              <a:buChar char="•"/>
            </a:pPr>
            <a:endParaRPr lang="pt-BR" altLang="pt-BR" sz="2000" b="1" dirty="0" smtClean="0"/>
          </a:p>
          <a:p>
            <a:pPr marL="342900" indent="-342900">
              <a:buFont typeface="Arial" panose="020B0604020202020204" pitchFamily="34" charset="0"/>
              <a:buChar char="•"/>
            </a:pPr>
            <a:r>
              <a:rPr lang="pt-BR" altLang="pt-BR" sz="2000" b="1" dirty="0" smtClean="0"/>
              <a:t>Interoperabilidade</a:t>
            </a:r>
          </a:p>
          <a:p>
            <a:pPr marL="342900" indent="-342900">
              <a:buFont typeface="Arial" panose="020B0604020202020204" pitchFamily="34" charset="0"/>
              <a:buChar char="•"/>
            </a:pPr>
            <a:endParaRPr lang="pt-BR" altLang="pt-BR" sz="2000" b="1" dirty="0" smtClean="0"/>
          </a:p>
          <a:p>
            <a:pPr marL="342900" indent="-342900">
              <a:buFont typeface="Arial" panose="020B0604020202020204" pitchFamily="34" charset="0"/>
              <a:buChar char="•"/>
            </a:pPr>
            <a:r>
              <a:rPr lang="pt-BR" altLang="pt-BR" sz="2000" b="1" dirty="0" smtClean="0"/>
              <a:t>Confiabilidade</a:t>
            </a:r>
            <a:endParaRPr lang="pt-BR" altLang="pt-BR" sz="2400" b="1" dirty="0"/>
          </a:p>
        </p:txBody>
      </p:sp>
      <p:sp>
        <p:nvSpPr>
          <p:cNvPr id="13"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 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Síntese</a:t>
            </a:r>
          </a:p>
        </p:txBody>
      </p:sp>
      <p:sp>
        <p:nvSpPr>
          <p:cNvPr id="16" name="CaixaDeTexto 15"/>
          <p:cNvSpPr txBox="1">
            <a:spLocks noChangeArrowheads="1"/>
          </p:cNvSpPr>
          <p:nvPr/>
        </p:nvSpPr>
        <p:spPr bwMode="auto">
          <a:xfrm>
            <a:off x="3759200" y="1205530"/>
            <a:ext cx="5016276"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ü"/>
            </a:pPr>
            <a:r>
              <a:rPr lang="pt-BR" altLang="pt-BR" sz="2000" b="1" dirty="0" smtClean="0">
                <a:solidFill>
                  <a:srgbClr val="00B050"/>
                </a:solidFill>
              </a:rPr>
              <a:t>Modo </a:t>
            </a:r>
            <a:r>
              <a:rPr lang="pt-BR" altLang="pt-BR" sz="2000" b="1" dirty="0" err="1" smtClean="0">
                <a:solidFill>
                  <a:srgbClr val="00B050"/>
                </a:solidFill>
              </a:rPr>
              <a:t>Sleep</a:t>
            </a:r>
            <a:endParaRPr lang="pt-BR" altLang="pt-BR" sz="2000" b="1" dirty="0">
              <a:solidFill>
                <a:srgbClr val="00B050"/>
              </a:solidFill>
            </a:endParaRPr>
          </a:p>
          <a:p>
            <a:r>
              <a:rPr lang="pt-BR" altLang="pt-BR" sz="2000" b="1" i="1" dirty="0" smtClean="0">
                <a:solidFill>
                  <a:srgbClr val="00B050"/>
                </a:solidFill>
              </a:rPr>
              <a:t>      </a:t>
            </a:r>
            <a:r>
              <a:rPr lang="pt-BR" altLang="pt-BR" sz="2000" b="1" i="1" dirty="0" err="1" smtClean="0">
                <a:solidFill>
                  <a:srgbClr val="00B050"/>
                </a:solidFill>
              </a:rPr>
              <a:t>Polling</a:t>
            </a:r>
            <a:r>
              <a:rPr lang="pt-BR" altLang="pt-BR" sz="2000" b="1" i="1" dirty="0" smtClean="0">
                <a:solidFill>
                  <a:srgbClr val="00B050"/>
                </a:solidFill>
              </a:rPr>
              <a:t> </a:t>
            </a:r>
            <a:r>
              <a:rPr lang="pt-BR" altLang="pt-BR" sz="2000" b="1" i="1" dirty="0" err="1" smtClean="0">
                <a:solidFill>
                  <a:srgbClr val="00B050"/>
                </a:solidFill>
              </a:rPr>
              <a:t>Request</a:t>
            </a:r>
            <a:endParaRPr lang="pt-BR" altLang="pt-BR" sz="2000" b="1" i="1" dirty="0" smtClean="0">
              <a:solidFill>
                <a:srgbClr val="00B050"/>
              </a:solidFill>
            </a:endParaRPr>
          </a:p>
          <a:p>
            <a:pPr marL="342900" indent="-342900">
              <a:buFont typeface="Wingdings" panose="05000000000000000000" pitchFamily="2" charset="2"/>
              <a:buChar char="ü"/>
            </a:pPr>
            <a:r>
              <a:rPr lang="pt-BR" altLang="pt-BR" sz="2000" b="1" i="1" dirty="0" smtClean="0">
                <a:solidFill>
                  <a:srgbClr val="00B050"/>
                </a:solidFill>
              </a:rPr>
              <a:t>Roteamento AODV</a:t>
            </a:r>
          </a:p>
          <a:p>
            <a:r>
              <a:rPr lang="pt-BR" altLang="pt-BR" sz="2000" b="1" i="1" dirty="0" smtClean="0">
                <a:solidFill>
                  <a:srgbClr val="00B050"/>
                </a:solidFill>
              </a:rPr>
              <a:t>      </a:t>
            </a:r>
            <a:r>
              <a:rPr lang="pt-BR" altLang="pt-BR" sz="2000" b="1" dirty="0" smtClean="0">
                <a:solidFill>
                  <a:srgbClr val="00B050"/>
                </a:solidFill>
              </a:rPr>
              <a:t>Formação de Rede</a:t>
            </a:r>
          </a:p>
          <a:p>
            <a:r>
              <a:rPr lang="pt-BR" altLang="pt-BR" sz="2000" b="1" dirty="0" smtClean="0">
                <a:solidFill>
                  <a:srgbClr val="00B050"/>
                </a:solidFill>
              </a:rPr>
              <a:t>      Descoberta de Rede</a:t>
            </a:r>
          </a:p>
          <a:p>
            <a:r>
              <a:rPr lang="pt-BR" altLang="pt-BR" sz="2000" b="1" dirty="0" smtClean="0">
                <a:solidFill>
                  <a:srgbClr val="00B050"/>
                </a:solidFill>
              </a:rPr>
              <a:t>      Ingresso a Rede</a:t>
            </a:r>
          </a:p>
          <a:p>
            <a:pPr marL="342900" indent="-342900">
              <a:buFont typeface="Wingdings" panose="05000000000000000000" pitchFamily="2" charset="2"/>
              <a:buChar char="§"/>
            </a:pPr>
            <a:r>
              <a:rPr lang="pt-BR" altLang="pt-BR" sz="2000" b="1" i="1" dirty="0" smtClean="0">
                <a:solidFill>
                  <a:srgbClr val="FF0000"/>
                </a:solidFill>
              </a:rPr>
              <a:t>NC (ZC</a:t>
            </a:r>
            <a:r>
              <a:rPr lang="pt-BR" altLang="pt-BR" sz="2000" b="1" i="1" dirty="0">
                <a:solidFill>
                  <a:srgbClr val="FF0000"/>
                </a:solidFill>
              </a:rPr>
              <a:t>:</a:t>
            </a:r>
            <a:r>
              <a:rPr lang="pt-BR" altLang="pt-BR" sz="2000" b="1" dirty="0">
                <a:solidFill>
                  <a:srgbClr val="FF0000"/>
                </a:solidFill>
              </a:rPr>
              <a:t> 10 filhos; </a:t>
            </a:r>
            <a:r>
              <a:rPr lang="pt-BR" altLang="pt-BR" sz="2000" b="1" i="1" dirty="0">
                <a:solidFill>
                  <a:srgbClr val="FF0000"/>
                </a:solidFill>
              </a:rPr>
              <a:t>ZR:</a:t>
            </a:r>
            <a:r>
              <a:rPr lang="pt-BR" altLang="pt-BR" sz="2000" b="1" dirty="0">
                <a:solidFill>
                  <a:srgbClr val="FF0000"/>
                </a:solidFill>
              </a:rPr>
              <a:t> 12 </a:t>
            </a:r>
            <a:r>
              <a:rPr lang="pt-BR" altLang="pt-BR" sz="2000" b="1" dirty="0" smtClean="0">
                <a:solidFill>
                  <a:srgbClr val="FF0000"/>
                </a:solidFill>
              </a:rPr>
              <a:t>filhos);</a:t>
            </a:r>
            <a:endParaRPr lang="pt-BR" altLang="pt-BR" sz="2000" b="1" dirty="0">
              <a:solidFill>
                <a:srgbClr val="FF0000"/>
              </a:solidFill>
            </a:endParaRPr>
          </a:p>
          <a:p>
            <a:pPr marL="342900" indent="-342900">
              <a:buFont typeface="Wingdings" panose="05000000000000000000" pitchFamily="2" charset="2"/>
              <a:buChar char="§"/>
            </a:pPr>
            <a:r>
              <a:rPr lang="pt-BR" altLang="pt-BR" sz="2000" b="1" dirty="0" smtClean="0">
                <a:solidFill>
                  <a:srgbClr val="FF0000"/>
                </a:solidFill>
              </a:rPr>
              <a:t>Dependência </a:t>
            </a:r>
            <a:r>
              <a:rPr lang="pt-BR" altLang="pt-BR" sz="2000" b="1" dirty="0">
                <a:solidFill>
                  <a:srgbClr val="FF0000"/>
                </a:solidFill>
              </a:rPr>
              <a:t>do módulo coordenador para formar </a:t>
            </a:r>
            <a:r>
              <a:rPr lang="pt-BR" altLang="pt-BR" sz="2000" b="1" i="1" dirty="0">
                <a:solidFill>
                  <a:srgbClr val="FF0000"/>
                </a:solidFill>
              </a:rPr>
              <a:t>links </a:t>
            </a:r>
            <a:r>
              <a:rPr lang="pt-BR" altLang="pt-BR" sz="2000" b="1" dirty="0">
                <a:solidFill>
                  <a:srgbClr val="FF0000"/>
                </a:solidFill>
              </a:rPr>
              <a:t>de </a:t>
            </a:r>
            <a:r>
              <a:rPr lang="pt-BR" altLang="pt-BR" sz="2000" b="1" dirty="0" smtClean="0">
                <a:solidFill>
                  <a:srgbClr val="FF0000"/>
                </a:solidFill>
              </a:rPr>
              <a:t>comunicação;</a:t>
            </a:r>
          </a:p>
          <a:p>
            <a:pPr marL="342900" indent="-342900">
              <a:buFont typeface="Wingdings" panose="05000000000000000000" pitchFamily="2" charset="2"/>
              <a:buChar char="ü"/>
            </a:pPr>
            <a:r>
              <a:rPr lang="pt-BR" altLang="pt-BR" sz="2000" b="1" dirty="0" smtClean="0">
                <a:solidFill>
                  <a:srgbClr val="00B050"/>
                </a:solidFill>
              </a:rPr>
              <a:t>Protocolo consolidado;</a:t>
            </a:r>
          </a:p>
          <a:p>
            <a:r>
              <a:rPr lang="pt-BR" altLang="pt-BR" sz="2000" b="1" dirty="0" smtClean="0">
                <a:solidFill>
                  <a:srgbClr val="00B050"/>
                </a:solidFill>
              </a:rPr>
              <a:t>      </a:t>
            </a:r>
            <a:r>
              <a:rPr lang="pt-BR" altLang="pt-BR" sz="2000" b="1" i="1" dirty="0" err="1" smtClean="0">
                <a:solidFill>
                  <a:srgbClr val="00B050"/>
                </a:solidFill>
              </a:rPr>
              <a:t>ZigBee</a:t>
            </a:r>
            <a:r>
              <a:rPr lang="pt-BR" altLang="pt-BR" sz="2000" b="1" i="1" dirty="0" smtClean="0">
                <a:solidFill>
                  <a:srgbClr val="00B050"/>
                </a:solidFill>
              </a:rPr>
              <a:t> Alliance;</a:t>
            </a:r>
            <a:endParaRPr lang="pt-BR" altLang="pt-BR" sz="2000" b="1" dirty="0" smtClean="0">
              <a:solidFill>
                <a:srgbClr val="00B050"/>
              </a:solidFill>
            </a:endParaRPr>
          </a:p>
          <a:p>
            <a:pPr marL="342900" indent="-342900">
              <a:buFont typeface="Wingdings" panose="05000000000000000000" pitchFamily="2" charset="2"/>
              <a:buChar char="ü"/>
            </a:pPr>
            <a:r>
              <a:rPr lang="pt-BR" altLang="pt-BR" sz="2000" b="1" dirty="0" smtClean="0">
                <a:solidFill>
                  <a:srgbClr val="00B050"/>
                </a:solidFill>
              </a:rPr>
              <a:t>Mecanismos de Segurança;</a:t>
            </a:r>
          </a:p>
          <a:p>
            <a:pPr marL="342900" indent="-342900">
              <a:buFont typeface="Wingdings" panose="05000000000000000000" pitchFamily="2" charset="2"/>
              <a:buChar char="ü"/>
            </a:pPr>
            <a:r>
              <a:rPr lang="pt-BR" altLang="pt-BR" sz="2000" b="1" i="1" dirty="0" smtClean="0">
                <a:solidFill>
                  <a:srgbClr val="00B050"/>
                </a:solidFill>
              </a:rPr>
              <a:t>ACK;</a:t>
            </a:r>
          </a:p>
          <a:p>
            <a:pPr marL="342900" indent="-342900">
              <a:buFont typeface="Arial" panose="020B0604020202020204" pitchFamily="34" charset="0"/>
              <a:buChar char="•"/>
            </a:pPr>
            <a:r>
              <a:rPr lang="pt-BR" altLang="pt-BR" sz="2000" b="1" dirty="0" smtClean="0">
                <a:solidFill>
                  <a:srgbClr val="FF0000"/>
                </a:solidFill>
              </a:rPr>
              <a:t>Limitação de </a:t>
            </a:r>
            <a:r>
              <a:rPr lang="pt-BR" altLang="pt-BR" sz="2000" b="1" i="1" dirty="0" err="1" smtClean="0">
                <a:solidFill>
                  <a:srgbClr val="FF0000"/>
                </a:solidFill>
              </a:rPr>
              <a:t>throughput</a:t>
            </a:r>
            <a:r>
              <a:rPr lang="pt-BR" altLang="pt-BR" sz="2000" b="1" i="1" dirty="0" smtClean="0">
                <a:solidFill>
                  <a:srgbClr val="FF0000"/>
                </a:solidFill>
              </a:rPr>
              <a:t> (115.5 </a:t>
            </a:r>
            <a:r>
              <a:rPr lang="pt-BR" altLang="pt-BR" sz="2000" b="1" i="1" dirty="0" err="1" smtClean="0">
                <a:solidFill>
                  <a:srgbClr val="FF0000"/>
                </a:solidFill>
              </a:rPr>
              <a:t>kbps</a:t>
            </a:r>
            <a:r>
              <a:rPr lang="pt-BR" altLang="pt-BR" sz="2000" b="1" i="1" dirty="0" smtClean="0">
                <a:solidFill>
                  <a:srgbClr val="FF0000"/>
                </a:solidFill>
              </a:rPr>
              <a:t>)</a:t>
            </a:r>
          </a:p>
          <a:p>
            <a:pPr marL="342900" indent="-342900">
              <a:buFont typeface="Arial" panose="020B0604020202020204" pitchFamily="34" charset="0"/>
              <a:buChar char="•"/>
            </a:pPr>
            <a:r>
              <a:rPr lang="pt-BR" altLang="pt-BR" sz="2000" b="1" i="1" dirty="0" smtClean="0">
                <a:solidFill>
                  <a:srgbClr val="FF0000"/>
                </a:solidFill>
              </a:rPr>
              <a:t>Velocidade </a:t>
            </a:r>
            <a:r>
              <a:rPr lang="pt-BR" altLang="pt-BR" sz="2000" b="1" dirty="0" smtClean="0">
                <a:solidFill>
                  <a:srgbClr val="FF0000"/>
                </a:solidFill>
              </a:rPr>
              <a:t>Relativa Admissível (18 km/h)</a:t>
            </a:r>
            <a:endParaRPr lang="pt-BR" altLang="pt-BR" sz="2000" b="1" dirty="0">
              <a:solidFill>
                <a:srgbClr val="FF0000"/>
              </a:solidFill>
            </a:endParaRPr>
          </a:p>
        </p:txBody>
      </p:sp>
      <p:sp>
        <p:nvSpPr>
          <p:cNvPr id="17" name="CaixaDeTexto 16"/>
          <p:cNvSpPr txBox="1">
            <a:spLocks noChangeArrowheads="1"/>
          </p:cNvSpPr>
          <p:nvPr/>
        </p:nvSpPr>
        <p:spPr bwMode="auto">
          <a:xfrm>
            <a:off x="203201" y="1198276"/>
            <a:ext cx="409847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ü"/>
            </a:pPr>
            <a:r>
              <a:rPr lang="pt-BR" altLang="pt-BR" sz="2000" b="1" dirty="0" smtClean="0">
                <a:solidFill>
                  <a:srgbClr val="00B050"/>
                </a:solidFill>
              </a:rPr>
              <a:t>Gerenciamento de Energia</a:t>
            </a:r>
          </a:p>
          <a:p>
            <a:endParaRPr lang="pt-BR" altLang="pt-BR" sz="2000" b="1" dirty="0"/>
          </a:p>
          <a:p>
            <a:pPr marL="342900" indent="-342900">
              <a:buFont typeface="Wingdings" panose="05000000000000000000" pitchFamily="2" charset="2"/>
              <a:buChar char="ü"/>
            </a:pPr>
            <a:r>
              <a:rPr lang="pt-BR" altLang="pt-BR" sz="2000" b="1" dirty="0" smtClean="0">
                <a:solidFill>
                  <a:srgbClr val="00B050"/>
                </a:solidFill>
              </a:rPr>
              <a:t>Auto-organização</a:t>
            </a:r>
          </a:p>
          <a:p>
            <a:pPr marL="342900" indent="-342900">
              <a:buFont typeface="Arial" panose="020B0604020202020204" pitchFamily="34" charset="0"/>
              <a:buChar char="•"/>
            </a:pPr>
            <a:endParaRPr lang="pt-BR" altLang="pt-BR" sz="2000" b="1" dirty="0"/>
          </a:p>
          <a:p>
            <a:pPr marL="342900" indent="-342900">
              <a:buFont typeface="Arial" panose="020B0604020202020204" pitchFamily="34" charset="0"/>
              <a:buChar char="•"/>
            </a:pPr>
            <a:endParaRPr lang="pt-BR" altLang="pt-BR" sz="2000" b="1" dirty="0" smtClean="0"/>
          </a:p>
          <a:p>
            <a:pPr marL="342900" indent="-342900">
              <a:buFont typeface="Arial" panose="020B0604020202020204" pitchFamily="34" charset="0"/>
              <a:buChar char="•"/>
            </a:pPr>
            <a:endParaRPr lang="pt-BR" altLang="pt-BR" sz="2000" b="1" dirty="0"/>
          </a:p>
          <a:p>
            <a:pPr marL="342900" indent="-342900">
              <a:buFont typeface="Wingdings" panose="05000000000000000000" pitchFamily="2" charset="2"/>
              <a:buChar char="§"/>
            </a:pPr>
            <a:r>
              <a:rPr lang="pt-BR" altLang="pt-BR" sz="2000" b="1" dirty="0" smtClean="0">
                <a:solidFill>
                  <a:srgbClr val="FF0000"/>
                </a:solidFill>
              </a:rPr>
              <a:t>Associações Permissíveis</a:t>
            </a:r>
          </a:p>
          <a:p>
            <a:pPr marL="342900" indent="-342900">
              <a:buFont typeface="Wingdings" panose="05000000000000000000" pitchFamily="2" charset="2"/>
              <a:buChar char="§"/>
            </a:pPr>
            <a:r>
              <a:rPr lang="pt-BR" altLang="pt-BR" sz="2000" b="1" dirty="0" smtClean="0">
                <a:solidFill>
                  <a:srgbClr val="FF0000"/>
                </a:solidFill>
              </a:rPr>
              <a:t>Independência de nós</a:t>
            </a:r>
          </a:p>
          <a:p>
            <a:pPr marL="342900" indent="-342900">
              <a:buFont typeface="Arial" panose="020B0604020202020204" pitchFamily="34" charset="0"/>
              <a:buChar char="•"/>
            </a:pPr>
            <a:endParaRPr lang="pt-BR" altLang="pt-BR" sz="2000" b="1" dirty="0" smtClean="0"/>
          </a:p>
          <a:p>
            <a:pPr marL="342900" indent="-342900">
              <a:buFont typeface="Wingdings" panose="05000000000000000000" pitchFamily="2" charset="2"/>
              <a:buChar char="ü"/>
            </a:pPr>
            <a:r>
              <a:rPr lang="pt-BR" altLang="pt-BR" sz="2000" b="1" dirty="0" smtClean="0">
                <a:solidFill>
                  <a:srgbClr val="00B050"/>
                </a:solidFill>
              </a:rPr>
              <a:t>Interoperabilidade</a:t>
            </a:r>
          </a:p>
          <a:p>
            <a:pPr marL="342900" indent="-342900">
              <a:buFont typeface="Arial" panose="020B0604020202020204" pitchFamily="34" charset="0"/>
              <a:buChar char="•"/>
            </a:pPr>
            <a:endParaRPr lang="pt-BR" altLang="pt-BR" sz="2000" b="1" dirty="0" smtClean="0"/>
          </a:p>
          <a:p>
            <a:pPr marL="342900" indent="-342900">
              <a:buFont typeface="Arial" panose="020B0604020202020204" pitchFamily="34" charset="0"/>
              <a:buChar char="•"/>
            </a:pPr>
            <a:r>
              <a:rPr lang="pt-BR" altLang="pt-BR" sz="2000" b="1" dirty="0" smtClean="0">
                <a:solidFill>
                  <a:srgbClr val="FF0000"/>
                </a:solidFill>
              </a:rPr>
              <a:t>Confiabilidade</a:t>
            </a:r>
            <a:endParaRPr lang="pt-BR" altLang="pt-BR" sz="2400" b="1" dirty="0">
              <a:solidFill>
                <a:srgbClr val="FF0000"/>
              </a:solidFill>
            </a:endParaRPr>
          </a:p>
        </p:txBody>
      </p:sp>
      <p:sp>
        <p:nvSpPr>
          <p:cNvPr id="18" name="CaixaDeTexto 17"/>
          <p:cNvSpPr txBox="1">
            <a:spLocks noChangeArrowheads="1"/>
          </p:cNvSpPr>
          <p:nvPr/>
        </p:nvSpPr>
        <p:spPr bwMode="auto">
          <a:xfrm>
            <a:off x="1103087" y="5870546"/>
            <a:ext cx="6995884" cy="461665"/>
          </a:xfrm>
          <a:prstGeom prst="rect">
            <a:avLst/>
          </a:prstGeom>
          <a:noFill/>
          <a:ln w="9525">
            <a:solidFill>
              <a:srgbClr val="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400" b="1" dirty="0" smtClean="0"/>
              <a:t>Viável, satisfatória, com limitações de aplicações.</a:t>
            </a:r>
            <a:endParaRPr lang="pt-BR" altLang="pt-BR" sz="2400" b="1" dirty="0"/>
          </a:p>
        </p:txBody>
      </p:sp>
    </p:spTree>
    <p:extLst>
      <p:ext uri="{BB962C8B-B14F-4D97-AF65-F5344CB8AC3E}">
        <p14:creationId xmlns:p14="http://schemas.microsoft.com/office/powerpoint/2010/main" val="37703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xEl>
                                              <p:pRg st="0" end="0"/>
                                            </p:txEl>
                                          </p:spTgt>
                                        </p:tgtEl>
                                      </p:cBhvr>
                                    </p:animEffect>
                                    <p:set>
                                      <p:cBhvr>
                                        <p:cTn id="22" dur="1" fill="hold">
                                          <p:stCondLst>
                                            <p:cond delay="499"/>
                                          </p:stCondLst>
                                        </p:cTn>
                                        <p:tgtEl>
                                          <p:spTgt spid="8">
                                            <p:txEl>
                                              <p:pRg st="0" end="0"/>
                                            </p:txEl>
                                          </p:spTgt>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Effect transition="in" filter="fade">
                                      <p:cBhvr>
                                        <p:cTn id="35" dur="500"/>
                                        <p:tgtEl>
                                          <p:spTgt spid="1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xEl>
                                              <p:pRg st="3" end="3"/>
                                            </p:txEl>
                                          </p:spTgt>
                                        </p:tgtEl>
                                        <p:attrNameLst>
                                          <p:attrName>style.visibility</p:attrName>
                                        </p:attrNameLst>
                                      </p:cBhvr>
                                      <p:to>
                                        <p:strVal val="visible"/>
                                      </p:to>
                                    </p:set>
                                    <p:animEffect transition="in" filter="fade">
                                      <p:cBhvr>
                                        <p:cTn id="40" dur="500"/>
                                        <p:tgtEl>
                                          <p:spTgt spid="16">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xEl>
                                              <p:pRg st="4" end="4"/>
                                            </p:txEl>
                                          </p:spTgt>
                                        </p:tgtEl>
                                        <p:attrNameLst>
                                          <p:attrName>style.visibility</p:attrName>
                                        </p:attrNameLst>
                                      </p:cBhvr>
                                      <p:to>
                                        <p:strVal val="visible"/>
                                      </p:to>
                                    </p:set>
                                    <p:animEffect transition="in" filter="fade">
                                      <p:cBhvr>
                                        <p:cTn id="45" dur="500"/>
                                        <p:tgtEl>
                                          <p:spTgt spid="16">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fade">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8">
                                            <p:txEl>
                                              <p:pRg st="2" end="2"/>
                                            </p:txEl>
                                          </p:spTgt>
                                        </p:tgtEl>
                                      </p:cBhvr>
                                    </p:animEffect>
                                    <p:set>
                                      <p:cBhvr>
                                        <p:cTn id="55" dur="1" fill="hold">
                                          <p:stCondLst>
                                            <p:cond delay="499"/>
                                          </p:stCondLst>
                                        </p:cTn>
                                        <p:tgtEl>
                                          <p:spTgt spid="8">
                                            <p:txEl>
                                              <p:pRg st="2" end="2"/>
                                            </p:txEl>
                                          </p:spTgt>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7">
                                            <p:txEl>
                                              <p:pRg st="2" end="2"/>
                                            </p:txEl>
                                          </p:spTgt>
                                        </p:tgtEl>
                                        <p:attrNameLst>
                                          <p:attrName>style.visibility</p:attrName>
                                        </p:attrNameLst>
                                      </p:cBhvr>
                                      <p:to>
                                        <p:strVal val="visible"/>
                                      </p:to>
                                    </p:set>
                                    <p:animEffect transition="in" filter="fade">
                                      <p:cBhvr>
                                        <p:cTn id="58" dur="500"/>
                                        <p:tgtEl>
                                          <p:spTgt spid="17">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6" end="6"/>
                                            </p:txEl>
                                          </p:spTgt>
                                        </p:tgtEl>
                                        <p:attrNameLst>
                                          <p:attrName>style.visibility</p:attrName>
                                        </p:attrNameLst>
                                      </p:cBhvr>
                                      <p:to>
                                        <p:strVal val="visible"/>
                                      </p:to>
                                    </p:set>
                                    <p:animEffect transition="in" filter="fade">
                                      <p:cBhvr>
                                        <p:cTn id="63" dur="500"/>
                                        <p:tgtEl>
                                          <p:spTgt spid="8">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6">
                                            <p:txEl>
                                              <p:pRg st="6" end="6"/>
                                            </p:txEl>
                                          </p:spTgt>
                                        </p:tgtEl>
                                        <p:attrNameLst>
                                          <p:attrName>style.visibility</p:attrName>
                                        </p:attrNameLst>
                                      </p:cBhvr>
                                      <p:to>
                                        <p:strVal val="visible"/>
                                      </p:to>
                                    </p:set>
                                    <p:animEffect transition="in" filter="fade">
                                      <p:cBhvr>
                                        <p:cTn id="68" dur="500"/>
                                        <p:tgtEl>
                                          <p:spTgt spid="16">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2" nodeType="clickEffect">
                                  <p:stCondLst>
                                    <p:cond delay="0"/>
                                  </p:stCondLst>
                                  <p:childTnLst>
                                    <p:animEffect transition="out" filter="fade">
                                      <p:cBhvr>
                                        <p:cTn id="72" dur="500"/>
                                        <p:tgtEl>
                                          <p:spTgt spid="8">
                                            <p:txEl>
                                              <p:pRg st="6" end="6"/>
                                            </p:txEl>
                                          </p:spTgt>
                                        </p:tgtEl>
                                      </p:cBhvr>
                                    </p:animEffect>
                                    <p:set>
                                      <p:cBhvr>
                                        <p:cTn id="73" dur="1" fill="hold">
                                          <p:stCondLst>
                                            <p:cond delay="499"/>
                                          </p:stCondLst>
                                        </p:cTn>
                                        <p:tgtEl>
                                          <p:spTgt spid="8">
                                            <p:txEl>
                                              <p:pRg st="6" end="6"/>
                                            </p:txEl>
                                          </p:spTgt>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7">
                                            <p:txEl>
                                              <p:pRg st="6" end="6"/>
                                            </p:txEl>
                                          </p:spTgt>
                                        </p:tgtEl>
                                        <p:attrNameLst>
                                          <p:attrName>style.visibility</p:attrName>
                                        </p:attrNameLst>
                                      </p:cBhvr>
                                      <p:to>
                                        <p:strVal val="visible"/>
                                      </p:to>
                                    </p:set>
                                    <p:animEffect transition="in" filter="fade">
                                      <p:cBhvr>
                                        <p:cTn id="76" dur="500"/>
                                        <p:tgtEl>
                                          <p:spTgt spid="17">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
                                            <p:txEl>
                                              <p:pRg st="7" end="7"/>
                                            </p:txEl>
                                          </p:spTgt>
                                        </p:tgtEl>
                                        <p:attrNameLst>
                                          <p:attrName>style.visibility</p:attrName>
                                        </p:attrNameLst>
                                      </p:cBhvr>
                                      <p:to>
                                        <p:strVal val="visible"/>
                                      </p:to>
                                    </p:set>
                                    <p:animEffect transition="in" filter="fade">
                                      <p:cBhvr>
                                        <p:cTn id="81" dur="500"/>
                                        <p:tgtEl>
                                          <p:spTgt spid="8">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xEl>
                                              <p:pRg st="7" end="7"/>
                                            </p:txEl>
                                          </p:spTgt>
                                        </p:tgtEl>
                                        <p:attrNameLst>
                                          <p:attrName>style.visibility</p:attrName>
                                        </p:attrNameLst>
                                      </p:cBhvr>
                                      <p:to>
                                        <p:strVal val="visible"/>
                                      </p:to>
                                    </p:set>
                                    <p:animEffect transition="in" filter="fade">
                                      <p:cBhvr>
                                        <p:cTn id="86" dur="500"/>
                                        <p:tgtEl>
                                          <p:spTgt spid="16">
                                            <p:txEl>
                                              <p:pRg st="7" end="7"/>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
                                            <p:txEl>
                                              <p:pRg st="7" end="7"/>
                                            </p:txEl>
                                          </p:spTgt>
                                        </p:tgtEl>
                                        <p:attrNameLst>
                                          <p:attrName>style.visibility</p:attrName>
                                        </p:attrNameLst>
                                      </p:cBhvr>
                                      <p:to>
                                        <p:strVal val="visible"/>
                                      </p:to>
                                    </p:set>
                                    <p:animEffect transition="in" filter="fade">
                                      <p:cBhvr>
                                        <p:cTn id="91" dur="500"/>
                                        <p:tgtEl>
                                          <p:spTgt spid="17">
                                            <p:txEl>
                                              <p:pRg st="7" end="7"/>
                                            </p:txEl>
                                          </p:spTgt>
                                        </p:tgtEl>
                                      </p:cBhvr>
                                    </p:animEffect>
                                  </p:childTnLst>
                                </p:cTn>
                              </p:par>
                              <p:par>
                                <p:cTn id="92" presetID="10" presetClass="exit" presetSubtype="0" fill="hold" grpId="2" nodeType="withEffect">
                                  <p:stCondLst>
                                    <p:cond delay="0"/>
                                  </p:stCondLst>
                                  <p:childTnLst>
                                    <p:animEffect transition="out" filter="fade">
                                      <p:cBhvr>
                                        <p:cTn id="93" dur="500"/>
                                        <p:tgtEl>
                                          <p:spTgt spid="8">
                                            <p:txEl>
                                              <p:pRg st="7" end="7"/>
                                            </p:txEl>
                                          </p:spTgt>
                                        </p:tgtEl>
                                      </p:cBhvr>
                                    </p:animEffect>
                                    <p:set>
                                      <p:cBhvr>
                                        <p:cTn id="94" dur="1" fill="hold">
                                          <p:stCondLst>
                                            <p:cond delay="499"/>
                                          </p:stCondLst>
                                        </p:cTn>
                                        <p:tgtEl>
                                          <p:spTgt spid="8">
                                            <p:txEl>
                                              <p:pRg st="7" end="7"/>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
                                            <p:txEl>
                                              <p:pRg st="9" end="9"/>
                                            </p:txEl>
                                          </p:spTgt>
                                        </p:tgtEl>
                                        <p:attrNameLst>
                                          <p:attrName>style.visibility</p:attrName>
                                        </p:attrNameLst>
                                      </p:cBhvr>
                                      <p:to>
                                        <p:strVal val="visible"/>
                                      </p:to>
                                    </p:set>
                                    <p:animEffect transition="in" filter="fade">
                                      <p:cBhvr>
                                        <p:cTn id="99" dur="500"/>
                                        <p:tgtEl>
                                          <p:spTgt spid="8">
                                            <p:txEl>
                                              <p:pRg st="9" end="9"/>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6">
                                            <p:txEl>
                                              <p:pRg st="8" end="8"/>
                                            </p:txEl>
                                          </p:spTgt>
                                        </p:tgtEl>
                                        <p:attrNameLst>
                                          <p:attrName>style.visibility</p:attrName>
                                        </p:attrNameLst>
                                      </p:cBhvr>
                                      <p:to>
                                        <p:strVal val="visible"/>
                                      </p:to>
                                    </p:set>
                                    <p:animEffect transition="in" filter="fade">
                                      <p:cBhvr>
                                        <p:cTn id="104" dur="500"/>
                                        <p:tgtEl>
                                          <p:spTgt spid="16">
                                            <p:txEl>
                                              <p:pRg st="8" end="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6">
                                            <p:txEl>
                                              <p:pRg st="9" end="9"/>
                                            </p:txEl>
                                          </p:spTgt>
                                        </p:tgtEl>
                                        <p:attrNameLst>
                                          <p:attrName>style.visibility</p:attrName>
                                        </p:attrNameLst>
                                      </p:cBhvr>
                                      <p:to>
                                        <p:strVal val="visible"/>
                                      </p:to>
                                    </p:set>
                                    <p:animEffect transition="in" filter="fade">
                                      <p:cBhvr>
                                        <p:cTn id="109" dur="500"/>
                                        <p:tgtEl>
                                          <p:spTgt spid="16">
                                            <p:txEl>
                                              <p:pRg st="9" end="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7">
                                            <p:txEl>
                                              <p:pRg st="9" end="9"/>
                                            </p:txEl>
                                          </p:spTgt>
                                        </p:tgtEl>
                                        <p:attrNameLst>
                                          <p:attrName>style.visibility</p:attrName>
                                        </p:attrNameLst>
                                      </p:cBhvr>
                                      <p:to>
                                        <p:strVal val="visible"/>
                                      </p:to>
                                    </p:set>
                                    <p:animEffect transition="in" filter="fade">
                                      <p:cBhvr>
                                        <p:cTn id="114" dur="500"/>
                                        <p:tgtEl>
                                          <p:spTgt spid="17">
                                            <p:txEl>
                                              <p:pRg st="9" end="9"/>
                                            </p:txEl>
                                          </p:spTgt>
                                        </p:tgtEl>
                                      </p:cBhvr>
                                    </p:animEffect>
                                  </p:childTnLst>
                                </p:cTn>
                              </p:par>
                              <p:par>
                                <p:cTn id="115" presetID="10" presetClass="exit" presetSubtype="0" fill="hold" grpId="2" nodeType="withEffect">
                                  <p:stCondLst>
                                    <p:cond delay="0"/>
                                  </p:stCondLst>
                                  <p:childTnLst>
                                    <p:animEffect transition="out" filter="fade">
                                      <p:cBhvr>
                                        <p:cTn id="116" dur="500"/>
                                        <p:tgtEl>
                                          <p:spTgt spid="8">
                                            <p:txEl>
                                              <p:pRg st="9" end="9"/>
                                            </p:txEl>
                                          </p:spTgt>
                                        </p:tgtEl>
                                      </p:cBhvr>
                                    </p:animEffect>
                                    <p:set>
                                      <p:cBhvr>
                                        <p:cTn id="117" dur="1" fill="hold">
                                          <p:stCondLst>
                                            <p:cond delay="499"/>
                                          </p:stCondLst>
                                        </p:cTn>
                                        <p:tgtEl>
                                          <p:spTgt spid="8">
                                            <p:txEl>
                                              <p:pRg st="9" end="9"/>
                                            </p:txEl>
                                          </p:spTgt>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8">
                                            <p:txEl>
                                              <p:pRg st="11" end="11"/>
                                            </p:txEl>
                                          </p:spTgt>
                                        </p:tgtEl>
                                        <p:attrNameLst>
                                          <p:attrName>style.visibility</p:attrName>
                                        </p:attrNameLst>
                                      </p:cBhvr>
                                      <p:to>
                                        <p:strVal val="visible"/>
                                      </p:to>
                                    </p:set>
                                    <p:animEffect transition="in" filter="fade">
                                      <p:cBhvr>
                                        <p:cTn id="122" dur="500"/>
                                        <p:tgtEl>
                                          <p:spTgt spid="8">
                                            <p:txEl>
                                              <p:pRg st="11" end="1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6">
                                            <p:txEl>
                                              <p:pRg st="10" end="10"/>
                                            </p:txEl>
                                          </p:spTgt>
                                        </p:tgtEl>
                                        <p:attrNameLst>
                                          <p:attrName>style.visibility</p:attrName>
                                        </p:attrNameLst>
                                      </p:cBhvr>
                                      <p:to>
                                        <p:strVal val="visible"/>
                                      </p:to>
                                    </p:set>
                                    <p:animEffect transition="in" filter="fade">
                                      <p:cBhvr>
                                        <p:cTn id="127" dur="500"/>
                                        <p:tgtEl>
                                          <p:spTgt spid="16">
                                            <p:txEl>
                                              <p:pRg st="10" end="1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6">
                                            <p:txEl>
                                              <p:pRg st="11" end="11"/>
                                            </p:txEl>
                                          </p:spTgt>
                                        </p:tgtEl>
                                        <p:attrNameLst>
                                          <p:attrName>style.visibility</p:attrName>
                                        </p:attrNameLst>
                                      </p:cBhvr>
                                      <p:to>
                                        <p:strVal val="visible"/>
                                      </p:to>
                                    </p:set>
                                    <p:animEffect transition="in" filter="fade">
                                      <p:cBhvr>
                                        <p:cTn id="132" dur="500"/>
                                        <p:tgtEl>
                                          <p:spTgt spid="16">
                                            <p:txEl>
                                              <p:pRg st="11" end="11"/>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6">
                                            <p:txEl>
                                              <p:pRg st="12" end="12"/>
                                            </p:txEl>
                                          </p:spTgt>
                                        </p:tgtEl>
                                        <p:attrNameLst>
                                          <p:attrName>style.visibility</p:attrName>
                                        </p:attrNameLst>
                                      </p:cBhvr>
                                      <p:to>
                                        <p:strVal val="visible"/>
                                      </p:to>
                                    </p:set>
                                    <p:animEffect transition="in" filter="fade">
                                      <p:cBhvr>
                                        <p:cTn id="137" dur="500"/>
                                        <p:tgtEl>
                                          <p:spTgt spid="16">
                                            <p:txEl>
                                              <p:pRg st="12" end="1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
                                            <p:txEl>
                                              <p:pRg st="13" end="13"/>
                                            </p:txEl>
                                          </p:spTgt>
                                        </p:tgtEl>
                                        <p:attrNameLst>
                                          <p:attrName>style.visibility</p:attrName>
                                        </p:attrNameLst>
                                      </p:cBhvr>
                                      <p:to>
                                        <p:strVal val="visible"/>
                                      </p:to>
                                    </p:set>
                                    <p:animEffect transition="in" filter="fade">
                                      <p:cBhvr>
                                        <p:cTn id="142" dur="500"/>
                                        <p:tgtEl>
                                          <p:spTgt spid="16">
                                            <p:txEl>
                                              <p:pRg st="13" end="13"/>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7">
                                            <p:txEl>
                                              <p:pRg st="11" end="11"/>
                                            </p:txEl>
                                          </p:spTgt>
                                        </p:tgtEl>
                                        <p:attrNameLst>
                                          <p:attrName>style.visibility</p:attrName>
                                        </p:attrNameLst>
                                      </p:cBhvr>
                                      <p:to>
                                        <p:strVal val="visible"/>
                                      </p:to>
                                    </p:set>
                                    <p:animEffect transition="in" filter="fade">
                                      <p:cBhvr>
                                        <p:cTn id="147" dur="500"/>
                                        <p:tgtEl>
                                          <p:spTgt spid="17">
                                            <p:txEl>
                                              <p:pRg st="11" end="11"/>
                                            </p:txEl>
                                          </p:spTgt>
                                        </p:tgtEl>
                                      </p:cBhvr>
                                    </p:animEffect>
                                  </p:childTnLst>
                                </p:cTn>
                              </p:par>
                              <p:par>
                                <p:cTn id="148" presetID="10" presetClass="exit" presetSubtype="0" fill="hold" grpId="2" nodeType="withEffect">
                                  <p:stCondLst>
                                    <p:cond delay="0"/>
                                  </p:stCondLst>
                                  <p:childTnLst>
                                    <p:animEffect transition="out" filter="fade">
                                      <p:cBhvr>
                                        <p:cTn id="149" dur="500"/>
                                        <p:tgtEl>
                                          <p:spTgt spid="8">
                                            <p:txEl>
                                              <p:pRg st="11" end="11"/>
                                            </p:txEl>
                                          </p:spTgt>
                                        </p:tgtEl>
                                      </p:cBhvr>
                                    </p:animEffect>
                                    <p:set>
                                      <p:cBhvr>
                                        <p:cTn id="150" dur="1" fill="hold">
                                          <p:stCondLst>
                                            <p:cond delay="499"/>
                                          </p:stCondLst>
                                        </p:cTn>
                                        <p:tgtEl>
                                          <p:spTgt spid="8">
                                            <p:txEl>
                                              <p:pRg st="11" end="11"/>
                                            </p:txEl>
                                          </p:spTgt>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8"/>
                                        </p:tgtEl>
                                        <p:attrNameLst>
                                          <p:attrName>style.visibility</p:attrName>
                                        </p:attrNameLst>
                                      </p:cBhvr>
                                      <p:to>
                                        <p:strVal val="visible"/>
                                      </p:to>
                                    </p:set>
                                    <p:animEffect transition="in" filter="fade">
                                      <p:cBhvr>
                                        <p:cTn id="1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P spid="8" grpId="1" uiExpand="1" build="allAtOnce"/>
      <p:bldP spid="8" grpId="2" uiExpand="1" build="allAtOnce"/>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p:grpSpPr>
        <p:sp>
          <p:nvSpPr>
            <p:cNvPr id="21" name="Retângulo 20">
              <a:hlinkClick r:id="rId11" action="ppaction://hlinksldjump"/>
            </p:cNvPr>
            <p:cNvSpPr/>
            <p:nvPr/>
          </p:nvSpPr>
          <p:spPr>
            <a:xfrm>
              <a:off x="1010654" y="36461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2725306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p:cNvPicPr>
            <a:picLocks noChangeAspect="1"/>
          </p:cNvPicPr>
          <p:nvPr/>
        </p:nvPicPr>
        <p:blipFill>
          <a:blip r:embed="rId4"/>
          <a:stretch>
            <a:fillRect/>
          </a:stretch>
        </p:blipFill>
        <p:spPr>
          <a:xfrm>
            <a:off x="336681" y="1463149"/>
            <a:ext cx="1341450" cy="3058051"/>
          </a:xfrm>
          <a:prstGeom prst="rect">
            <a:avLst/>
          </a:prstGeom>
          <a:ln w="19050">
            <a:solidFill>
              <a:srgbClr val="D9D9D9"/>
            </a:solidFill>
          </a:ln>
        </p:spPr>
      </p:pic>
      <p:pic>
        <p:nvPicPr>
          <p:cNvPr id="5" name="Imagem 4"/>
          <p:cNvPicPr>
            <a:picLocks noChangeAspect="1"/>
          </p:cNvPicPr>
          <p:nvPr/>
        </p:nvPicPr>
        <p:blipFill>
          <a:blip r:embed="rId5"/>
          <a:stretch>
            <a:fillRect/>
          </a:stretch>
        </p:blipFill>
        <p:spPr>
          <a:xfrm>
            <a:off x="2511177" y="933527"/>
            <a:ext cx="4161905" cy="2485714"/>
          </a:xfrm>
          <a:prstGeom prst="rect">
            <a:avLst/>
          </a:prstGeom>
        </p:spPr>
      </p:pic>
      <p:pic>
        <p:nvPicPr>
          <p:cNvPr id="4" name="Imagem 3"/>
          <p:cNvPicPr>
            <a:picLocks noChangeAspect="1"/>
          </p:cNvPicPr>
          <p:nvPr/>
        </p:nvPicPr>
        <p:blipFill>
          <a:blip r:embed="rId6"/>
          <a:stretch>
            <a:fillRect/>
          </a:stretch>
        </p:blipFill>
        <p:spPr>
          <a:xfrm>
            <a:off x="4270326" y="1799759"/>
            <a:ext cx="676190" cy="657143"/>
          </a:xfrm>
          <a:prstGeom prst="rect">
            <a:avLst/>
          </a:prstGeom>
        </p:spPr>
      </p:pic>
      <p:sp>
        <p:nvSpPr>
          <p:cNvPr id="16" name="Retângulo 15"/>
          <p:cNvSpPr/>
          <p:nvPr/>
        </p:nvSpPr>
        <p:spPr>
          <a:xfrm>
            <a:off x="3613728" y="821600"/>
            <a:ext cx="1981633" cy="923330"/>
          </a:xfrm>
          <a:prstGeom prst="rect">
            <a:avLst/>
          </a:prstGeom>
          <a:noFill/>
        </p:spPr>
        <p:txBody>
          <a:bodyPr wrap="none" lIns="91440" tIns="45720" rIns="91440" bIns="45720">
            <a:spAutoFit/>
          </a:bodyPr>
          <a:lstStyle/>
          <a:p>
            <a:pPr algn="ctr"/>
            <a:r>
              <a:rPr lang="pt-BR"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RDSSF</a:t>
            </a:r>
            <a:endParaRPr lang="pt-B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 name="Imagem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6527" y="4158515"/>
            <a:ext cx="2884356" cy="2243388"/>
          </a:xfrm>
          <a:prstGeom prst="rect">
            <a:avLst/>
          </a:prstGeom>
        </p:spPr>
      </p:pic>
      <p:sp>
        <p:nvSpPr>
          <p:cNvPr id="17" name="CaixaDeTexto 16"/>
          <p:cNvSpPr txBox="1"/>
          <p:nvPr/>
        </p:nvSpPr>
        <p:spPr>
          <a:xfrm>
            <a:off x="1678131" y="3668462"/>
            <a:ext cx="6777766" cy="707886"/>
          </a:xfrm>
          <a:prstGeom prst="rect">
            <a:avLst/>
          </a:prstGeom>
          <a:noFill/>
        </p:spPr>
        <p:txBody>
          <a:bodyPr wrap="square" rtlCol="0">
            <a:spAutoFit/>
          </a:bodyPr>
          <a:lstStyle/>
          <a:p>
            <a:pPr algn="ctr">
              <a:buFont typeface="Wingdings" panose="05000000000000000000" pitchFamily="2" charset="2"/>
              <a:buChar char="Ø"/>
            </a:pPr>
            <a:r>
              <a:rPr lang="pt-BR" sz="2000" b="1" dirty="0" smtClean="0"/>
              <a:t>Metodologia padrão de desenvolvimento e implementação do protocolo </a:t>
            </a:r>
            <a:r>
              <a:rPr lang="pt-BR" sz="2000" b="1" i="1" dirty="0" err="1" smtClean="0"/>
              <a:t>ZigBee</a:t>
            </a:r>
            <a:r>
              <a:rPr lang="pt-BR" sz="2000" b="1" i="1" dirty="0" smtClean="0"/>
              <a:t> </a:t>
            </a:r>
            <a:r>
              <a:rPr lang="pt-BR" sz="2000" b="1" dirty="0" smtClean="0"/>
              <a:t>em aplicações de RDSSF</a:t>
            </a:r>
            <a:r>
              <a:rPr lang="pt-BR" dirty="0" smtClean="0"/>
              <a:t> </a:t>
            </a:r>
            <a:endParaRPr lang="pt-BR" dirty="0"/>
          </a:p>
        </p:txBody>
      </p:sp>
      <p:pic>
        <p:nvPicPr>
          <p:cNvPr id="19" name="Imagem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2224" y="4392504"/>
            <a:ext cx="2406695" cy="1900360"/>
          </a:xfrm>
          <a:prstGeom prst="rect">
            <a:avLst/>
          </a:prstGeom>
          <a:ln>
            <a:solidFill>
              <a:srgbClr val="D9D9D9"/>
            </a:solidFill>
          </a:ln>
        </p:spPr>
      </p:pic>
      <p:grpSp>
        <p:nvGrpSpPr>
          <p:cNvPr id="22" name="Grupo 21"/>
          <p:cNvGrpSpPr/>
          <p:nvPr/>
        </p:nvGrpSpPr>
        <p:grpSpPr>
          <a:xfrm>
            <a:off x="1148317" y="4664092"/>
            <a:ext cx="2352675" cy="1400175"/>
            <a:chOff x="6329790" y="2078883"/>
            <a:chExt cx="2352675" cy="1400175"/>
          </a:xfrm>
        </p:grpSpPr>
        <p:pic>
          <p:nvPicPr>
            <p:cNvPr id="20" name="Imagem 19"/>
            <p:cNvPicPr>
              <a:picLocks noChangeAspect="1"/>
            </p:cNvPicPr>
            <p:nvPr/>
          </p:nvPicPr>
          <p:blipFill>
            <a:blip r:embed="rId9"/>
            <a:stretch>
              <a:fillRect/>
            </a:stretch>
          </p:blipFill>
          <p:spPr>
            <a:xfrm>
              <a:off x="6329790" y="2078883"/>
              <a:ext cx="2352675" cy="1400175"/>
            </a:xfrm>
            <a:prstGeom prst="rect">
              <a:avLst/>
            </a:prstGeom>
            <a:ln>
              <a:solidFill>
                <a:srgbClr val="D9D9D9"/>
              </a:solidFill>
            </a:ln>
          </p:spPr>
        </p:pic>
        <p:sp>
          <p:nvSpPr>
            <p:cNvPr id="21" name="Retângulo 20"/>
            <p:cNvSpPr/>
            <p:nvPr/>
          </p:nvSpPr>
          <p:spPr>
            <a:xfrm>
              <a:off x="7429499" y="2962274"/>
              <a:ext cx="1252965" cy="516783"/>
            </a:xfrm>
            <a:prstGeom prst="rect">
              <a:avLst/>
            </a:prstGeom>
            <a:noFill/>
            <a:ln w="952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86602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80">
                                          <p:stCondLst>
                                            <p:cond delay="0"/>
                                          </p:stCondLst>
                                        </p:cTn>
                                        <p:tgtEl>
                                          <p:spTgt spid="18"/>
                                        </p:tgtEl>
                                      </p:cBhvr>
                                    </p:animEffect>
                                    <p:anim calcmode="lin" valueType="num">
                                      <p:cBhvr>
                                        <p:cTn id="1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1" dur="26">
                                          <p:stCondLst>
                                            <p:cond delay="650"/>
                                          </p:stCondLst>
                                        </p:cTn>
                                        <p:tgtEl>
                                          <p:spTgt spid="18"/>
                                        </p:tgtEl>
                                      </p:cBhvr>
                                      <p:to x="100000" y="60000"/>
                                    </p:animScale>
                                    <p:animScale>
                                      <p:cBhvr>
                                        <p:cTn id="22" dur="166" decel="50000">
                                          <p:stCondLst>
                                            <p:cond delay="676"/>
                                          </p:stCondLst>
                                        </p:cTn>
                                        <p:tgtEl>
                                          <p:spTgt spid="18"/>
                                        </p:tgtEl>
                                      </p:cBhvr>
                                      <p:to x="100000" y="100000"/>
                                    </p:animScale>
                                    <p:animScale>
                                      <p:cBhvr>
                                        <p:cTn id="23" dur="26">
                                          <p:stCondLst>
                                            <p:cond delay="1312"/>
                                          </p:stCondLst>
                                        </p:cTn>
                                        <p:tgtEl>
                                          <p:spTgt spid="18"/>
                                        </p:tgtEl>
                                      </p:cBhvr>
                                      <p:to x="100000" y="80000"/>
                                    </p:animScale>
                                    <p:animScale>
                                      <p:cBhvr>
                                        <p:cTn id="24" dur="166" decel="50000">
                                          <p:stCondLst>
                                            <p:cond delay="1338"/>
                                          </p:stCondLst>
                                        </p:cTn>
                                        <p:tgtEl>
                                          <p:spTgt spid="18"/>
                                        </p:tgtEl>
                                      </p:cBhvr>
                                      <p:to x="100000" y="100000"/>
                                    </p:animScale>
                                    <p:animScale>
                                      <p:cBhvr>
                                        <p:cTn id="25" dur="26">
                                          <p:stCondLst>
                                            <p:cond delay="1642"/>
                                          </p:stCondLst>
                                        </p:cTn>
                                        <p:tgtEl>
                                          <p:spTgt spid="18"/>
                                        </p:tgtEl>
                                      </p:cBhvr>
                                      <p:to x="100000" y="90000"/>
                                    </p:animScale>
                                    <p:animScale>
                                      <p:cBhvr>
                                        <p:cTn id="26" dur="166" decel="50000">
                                          <p:stCondLst>
                                            <p:cond delay="1668"/>
                                          </p:stCondLst>
                                        </p:cTn>
                                        <p:tgtEl>
                                          <p:spTgt spid="18"/>
                                        </p:tgtEl>
                                      </p:cBhvr>
                                      <p:to x="100000" y="100000"/>
                                    </p:animScale>
                                    <p:animScale>
                                      <p:cBhvr>
                                        <p:cTn id="27" dur="26">
                                          <p:stCondLst>
                                            <p:cond delay="1808"/>
                                          </p:stCondLst>
                                        </p:cTn>
                                        <p:tgtEl>
                                          <p:spTgt spid="18"/>
                                        </p:tgtEl>
                                      </p:cBhvr>
                                      <p:to x="100000" y="95000"/>
                                    </p:animScale>
                                    <p:animScale>
                                      <p:cBhvr>
                                        <p:cTn id="28" dur="166" decel="50000">
                                          <p:stCondLst>
                                            <p:cond delay="1834"/>
                                          </p:stCondLst>
                                        </p:cTn>
                                        <p:tgtEl>
                                          <p:spTgt spid="18"/>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80">
                                          <p:stCondLst>
                                            <p:cond delay="0"/>
                                          </p:stCondLst>
                                        </p:cTn>
                                        <p:tgtEl>
                                          <p:spTgt spid="19"/>
                                        </p:tgtEl>
                                      </p:cBhvr>
                                    </p:animEffect>
                                    <p:anim calcmode="lin" valueType="num">
                                      <p:cBhvr>
                                        <p:cTn id="3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7" dur="26">
                                          <p:stCondLst>
                                            <p:cond delay="650"/>
                                          </p:stCondLst>
                                        </p:cTn>
                                        <p:tgtEl>
                                          <p:spTgt spid="19"/>
                                        </p:tgtEl>
                                      </p:cBhvr>
                                      <p:to x="100000" y="60000"/>
                                    </p:animScale>
                                    <p:animScale>
                                      <p:cBhvr>
                                        <p:cTn id="38" dur="166" decel="50000">
                                          <p:stCondLst>
                                            <p:cond delay="676"/>
                                          </p:stCondLst>
                                        </p:cTn>
                                        <p:tgtEl>
                                          <p:spTgt spid="19"/>
                                        </p:tgtEl>
                                      </p:cBhvr>
                                      <p:to x="100000" y="100000"/>
                                    </p:animScale>
                                    <p:animScale>
                                      <p:cBhvr>
                                        <p:cTn id="39" dur="26">
                                          <p:stCondLst>
                                            <p:cond delay="1312"/>
                                          </p:stCondLst>
                                        </p:cTn>
                                        <p:tgtEl>
                                          <p:spTgt spid="19"/>
                                        </p:tgtEl>
                                      </p:cBhvr>
                                      <p:to x="100000" y="80000"/>
                                    </p:animScale>
                                    <p:animScale>
                                      <p:cBhvr>
                                        <p:cTn id="40" dur="166" decel="50000">
                                          <p:stCondLst>
                                            <p:cond delay="1338"/>
                                          </p:stCondLst>
                                        </p:cTn>
                                        <p:tgtEl>
                                          <p:spTgt spid="19"/>
                                        </p:tgtEl>
                                      </p:cBhvr>
                                      <p:to x="100000" y="100000"/>
                                    </p:animScale>
                                    <p:animScale>
                                      <p:cBhvr>
                                        <p:cTn id="41" dur="26">
                                          <p:stCondLst>
                                            <p:cond delay="1642"/>
                                          </p:stCondLst>
                                        </p:cTn>
                                        <p:tgtEl>
                                          <p:spTgt spid="19"/>
                                        </p:tgtEl>
                                      </p:cBhvr>
                                      <p:to x="100000" y="90000"/>
                                    </p:animScale>
                                    <p:animScale>
                                      <p:cBhvr>
                                        <p:cTn id="42" dur="166" decel="50000">
                                          <p:stCondLst>
                                            <p:cond delay="1668"/>
                                          </p:stCondLst>
                                        </p:cTn>
                                        <p:tgtEl>
                                          <p:spTgt spid="19"/>
                                        </p:tgtEl>
                                      </p:cBhvr>
                                      <p:to x="100000" y="100000"/>
                                    </p:animScale>
                                    <p:animScale>
                                      <p:cBhvr>
                                        <p:cTn id="43" dur="26">
                                          <p:stCondLst>
                                            <p:cond delay="1808"/>
                                          </p:stCondLst>
                                        </p:cTn>
                                        <p:tgtEl>
                                          <p:spTgt spid="19"/>
                                        </p:tgtEl>
                                      </p:cBhvr>
                                      <p:to x="100000" y="95000"/>
                                    </p:animScale>
                                    <p:animScale>
                                      <p:cBhvr>
                                        <p:cTn id="44" dur="166" decel="50000">
                                          <p:stCondLst>
                                            <p:cond delay="1834"/>
                                          </p:stCondLst>
                                        </p:cTn>
                                        <p:tgtEl>
                                          <p:spTgt spid="19"/>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80">
                                          <p:stCondLst>
                                            <p:cond delay="0"/>
                                          </p:stCondLst>
                                        </p:cTn>
                                        <p:tgtEl>
                                          <p:spTgt spid="22"/>
                                        </p:tgtEl>
                                      </p:cBhvr>
                                    </p:animEffect>
                                    <p:anim calcmode="lin" valueType="num">
                                      <p:cBhvr>
                                        <p:cTn id="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53" dur="26">
                                          <p:stCondLst>
                                            <p:cond delay="650"/>
                                          </p:stCondLst>
                                        </p:cTn>
                                        <p:tgtEl>
                                          <p:spTgt spid="22"/>
                                        </p:tgtEl>
                                      </p:cBhvr>
                                      <p:to x="100000" y="60000"/>
                                    </p:animScale>
                                    <p:animScale>
                                      <p:cBhvr>
                                        <p:cTn id="54" dur="166" decel="50000">
                                          <p:stCondLst>
                                            <p:cond delay="676"/>
                                          </p:stCondLst>
                                        </p:cTn>
                                        <p:tgtEl>
                                          <p:spTgt spid="22"/>
                                        </p:tgtEl>
                                      </p:cBhvr>
                                      <p:to x="100000" y="100000"/>
                                    </p:animScale>
                                    <p:animScale>
                                      <p:cBhvr>
                                        <p:cTn id="55" dur="26">
                                          <p:stCondLst>
                                            <p:cond delay="1312"/>
                                          </p:stCondLst>
                                        </p:cTn>
                                        <p:tgtEl>
                                          <p:spTgt spid="22"/>
                                        </p:tgtEl>
                                      </p:cBhvr>
                                      <p:to x="100000" y="80000"/>
                                    </p:animScale>
                                    <p:animScale>
                                      <p:cBhvr>
                                        <p:cTn id="56" dur="166" decel="50000">
                                          <p:stCondLst>
                                            <p:cond delay="1338"/>
                                          </p:stCondLst>
                                        </p:cTn>
                                        <p:tgtEl>
                                          <p:spTgt spid="22"/>
                                        </p:tgtEl>
                                      </p:cBhvr>
                                      <p:to x="100000" y="100000"/>
                                    </p:animScale>
                                    <p:animScale>
                                      <p:cBhvr>
                                        <p:cTn id="57" dur="26">
                                          <p:stCondLst>
                                            <p:cond delay="1642"/>
                                          </p:stCondLst>
                                        </p:cTn>
                                        <p:tgtEl>
                                          <p:spTgt spid="22"/>
                                        </p:tgtEl>
                                      </p:cBhvr>
                                      <p:to x="100000" y="90000"/>
                                    </p:animScale>
                                    <p:animScale>
                                      <p:cBhvr>
                                        <p:cTn id="58" dur="166" decel="50000">
                                          <p:stCondLst>
                                            <p:cond delay="1668"/>
                                          </p:stCondLst>
                                        </p:cTn>
                                        <p:tgtEl>
                                          <p:spTgt spid="22"/>
                                        </p:tgtEl>
                                      </p:cBhvr>
                                      <p:to x="100000" y="100000"/>
                                    </p:animScale>
                                    <p:animScale>
                                      <p:cBhvr>
                                        <p:cTn id="59" dur="26">
                                          <p:stCondLst>
                                            <p:cond delay="1808"/>
                                          </p:stCondLst>
                                        </p:cTn>
                                        <p:tgtEl>
                                          <p:spTgt spid="22"/>
                                        </p:tgtEl>
                                      </p:cBhvr>
                                      <p:to x="100000" y="95000"/>
                                    </p:animScale>
                                    <p:animScale>
                                      <p:cBhvr>
                                        <p:cTn id="60"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Grupo 59"/>
          <p:cNvGrpSpPr/>
          <p:nvPr/>
        </p:nvGrpSpPr>
        <p:grpSpPr>
          <a:xfrm>
            <a:off x="532607" y="1149119"/>
            <a:ext cx="3327495" cy="2140564"/>
            <a:chOff x="532607" y="1149119"/>
            <a:chExt cx="3327495" cy="2140564"/>
          </a:xfrm>
        </p:grpSpPr>
        <p:pic>
          <p:nvPicPr>
            <p:cNvPr id="24" name="Imagem 23"/>
            <p:cNvPicPr>
              <a:picLocks noChangeAspect="1"/>
            </p:cNvPicPr>
            <p:nvPr/>
          </p:nvPicPr>
          <p:blipFill>
            <a:blip r:embed="rId4"/>
            <a:stretch>
              <a:fillRect/>
            </a:stretch>
          </p:blipFill>
          <p:spPr>
            <a:xfrm rot="20552159">
              <a:off x="1855411" y="1526957"/>
              <a:ext cx="1362075" cy="1362075"/>
            </a:xfrm>
            <a:prstGeom prst="rect">
              <a:avLst/>
            </a:prstGeom>
          </p:spPr>
        </p:pic>
        <p:pic>
          <p:nvPicPr>
            <p:cNvPr id="25" name="Imagem 24"/>
            <p:cNvPicPr>
              <a:picLocks noChangeAspect="1"/>
            </p:cNvPicPr>
            <p:nvPr/>
          </p:nvPicPr>
          <p:blipFill>
            <a:blip r:embed="rId5"/>
            <a:stretch>
              <a:fillRect/>
            </a:stretch>
          </p:blipFill>
          <p:spPr>
            <a:xfrm rot="21367493">
              <a:off x="533563" y="1192107"/>
              <a:ext cx="1543050" cy="1343025"/>
            </a:xfrm>
            <a:prstGeom prst="rect">
              <a:avLst/>
            </a:prstGeom>
          </p:spPr>
        </p:pic>
        <p:pic>
          <p:nvPicPr>
            <p:cNvPr id="26" name="Imagem 25" descr="Arduino Uno - R3.jpg"/>
            <p:cNvPicPr/>
            <p:nvPr/>
          </p:nvPicPr>
          <p:blipFill>
            <a:blip r:embed="rId6" cstate="print"/>
            <a:srcRect t="10000" b="11667"/>
            <a:stretch>
              <a:fillRect/>
            </a:stretch>
          </p:blipFill>
          <p:spPr bwMode="auto">
            <a:xfrm rot="20640000">
              <a:off x="2903335" y="2390911"/>
              <a:ext cx="956767" cy="898772"/>
            </a:xfrm>
            <a:prstGeom prst="rect">
              <a:avLst/>
            </a:prstGeom>
            <a:noFill/>
            <a:ln w="9525">
              <a:noFill/>
              <a:miter lim="800000"/>
              <a:headEnd/>
              <a:tailEnd/>
            </a:ln>
            <a:scene3d>
              <a:camera prst="orthographicFront">
                <a:rot lat="2400000" lon="0" rev="0"/>
              </a:camera>
              <a:lightRig rig="threePt" dir="t"/>
            </a:scene3d>
          </p:spPr>
        </p:pic>
        <p:cxnSp>
          <p:nvCxnSpPr>
            <p:cNvPr id="27" name="Conector de seta reta 26"/>
            <p:cNvCxnSpPr/>
            <p:nvPr/>
          </p:nvCxnSpPr>
          <p:spPr>
            <a:xfrm rot="1204114">
              <a:off x="2809298" y="2666409"/>
              <a:ext cx="2880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p:nvPr/>
          </p:nvCxnSpPr>
          <p:spPr>
            <a:xfrm rot="1204114" flipH="1">
              <a:off x="2717957" y="2746550"/>
              <a:ext cx="2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p:nvPr/>
          </p:nvCxnSpPr>
          <p:spPr>
            <a:xfrm rot="1204114">
              <a:off x="1855565" y="2263029"/>
              <a:ext cx="2880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p:cNvCxnSpPr/>
            <p:nvPr/>
          </p:nvCxnSpPr>
          <p:spPr>
            <a:xfrm rot="1204114" flipH="1">
              <a:off x="1754583" y="2347644"/>
              <a:ext cx="2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tângulo de cantos arredondados 30"/>
            <p:cNvSpPr/>
            <p:nvPr/>
          </p:nvSpPr>
          <p:spPr>
            <a:xfrm>
              <a:off x="532607" y="1149119"/>
              <a:ext cx="3305175" cy="2092397"/>
            </a:xfrm>
            <a:prstGeom prst="roundRect">
              <a:avLst/>
            </a:prstGeom>
            <a:noFill/>
            <a:ln w="25400">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9" name="Grupo 58"/>
          <p:cNvGrpSpPr/>
          <p:nvPr/>
        </p:nvGrpSpPr>
        <p:grpSpPr>
          <a:xfrm>
            <a:off x="6440647" y="1177613"/>
            <a:ext cx="2267684" cy="1880388"/>
            <a:chOff x="6440647" y="1177613"/>
            <a:chExt cx="2267684" cy="1880388"/>
          </a:xfrm>
        </p:grpSpPr>
        <p:pic>
          <p:nvPicPr>
            <p:cNvPr id="45" name="Imagem 44"/>
            <p:cNvPicPr>
              <a:picLocks noChangeAspect="1"/>
            </p:cNvPicPr>
            <p:nvPr/>
          </p:nvPicPr>
          <p:blipFill>
            <a:blip r:embed="rId4"/>
            <a:stretch>
              <a:fillRect/>
            </a:stretch>
          </p:blipFill>
          <p:spPr>
            <a:xfrm rot="20552159">
              <a:off x="7346256" y="1577122"/>
              <a:ext cx="1362075" cy="1362075"/>
            </a:xfrm>
            <a:prstGeom prst="rect">
              <a:avLst/>
            </a:prstGeom>
          </p:spPr>
        </p:pic>
        <p:pic>
          <p:nvPicPr>
            <p:cNvPr id="46" name="Imagem 45" descr="Arduino Uno - R3.jpg"/>
            <p:cNvPicPr/>
            <p:nvPr/>
          </p:nvPicPr>
          <p:blipFill>
            <a:blip r:embed="rId6" cstate="print"/>
            <a:srcRect t="10000" b="11667"/>
            <a:stretch>
              <a:fillRect/>
            </a:stretch>
          </p:blipFill>
          <p:spPr bwMode="auto">
            <a:xfrm rot="20640000">
              <a:off x="6483465" y="1554616"/>
              <a:ext cx="956767" cy="898772"/>
            </a:xfrm>
            <a:prstGeom prst="rect">
              <a:avLst/>
            </a:prstGeom>
            <a:noFill/>
            <a:ln w="9525">
              <a:noFill/>
              <a:miter lim="800000"/>
              <a:headEnd/>
              <a:tailEnd/>
            </a:ln>
            <a:scene3d>
              <a:camera prst="orthographicFront">
                <a:rot lat="2400000" lon="0" rev="0"/>
              </a:camera>
              <a:lightRig rig="threePt" dir="t"/>
            </a:scene3d>
          </p:spPr>
        </p:pic>
        <p:cxnSp>
          <p:nvCxnSpPr>
            <p:cNvPr id="47" name="Conector de seta reta 46"/>
            <p:cNvCxnSpPr/>
            <p:nvPr/>
          </p:nvCxnSpPr>
          <p:spPr>
            <a:xfrm rot="1200000">
              <a:off x="7280968" y="2167299"/>
              <a:ext cx="288000" cy="95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p:cNvCxnSpPr/>
            <p:nvPr/>
          </p:nvCxnSpPr>
          <p:spPr>
            <a:xfrm rot="1200000" flipH="1">
              <a:off x="7212487" y="2270300"/>
              <a:ext cx="2880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de cantos arredondados 48"/>
            <p:cNvSpPr/>
            <p:nvPr/>
          </p:nvSpPr>
          <p:spPr>
            <a:xfrm>
              <a:off x="6440647" y="1177613"/>
              <a:ext cx="2072640" cy="1880388"/>
            </a:xfrm>
            <a:prstGeom prst="roundRect">
              <a:avLst/>
            </a:prstGeom>
            <a:noFill/>
            <a:ln w="25400">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grpSp>
      <p:sp>
        <p:nvSpPr>
          <p:cNvPr id="61" name="CaixaDeTexto 60"/>
          <p:cNvSpPr txBox="1"/>
          <p:nvPr/>
        </p:nvSpPr>
        <p:spPr>
          <a:xfrm>
            <a:off x="1028770" y="3278162"/>
            <a:ext cx="2415148" cy="369332"/>
          </a:xfrm>
          <a:prstGeom prst="rect">
            <a:avLst/>
          </a:prstGeom>
          <a:noFill/>
        </p:spPr>
        <p:txBody>
          <a:bodyPr wrap="none" rtlCol="0">
            <a:spAutoFit/>
          </a:bodyPr>
          <a:lstStyle/>
          <a:p>
            <a:r>
              <a:rPr lang="pt-BR" b="1" u="sng" dirty="0" smtClean="0"/>
              <a:t>Dispositivo Coletor (</a:t>
            </a:r>
            <a:r>
              <a:rPr lang="pt-BR" b="1" i="1" u="sng" dirty="0" smtClean="0"/>
              <a:t>ZC</a:t>
            </a:r>
            <a:r>
              <a:rPr lang="pt-BR" b="1" u="sng" dirty="0" smtClean="0"/>
              <a:t>)</a:t>
            </a:r>
            <a:endParaRPr lang="pt-BR" b="1" u="sng" dirty="0"/>
          </a:p>
        </p:txBody>
      </p:sp>
      <p:sp>
        <p:nvSpPr>
          <p:cNvPr id="64" name="CaixaDeTexto 63"/>
          <p:cNvSpPr txBox="1"/>
          <p:nvPr/>
        </p:nvSpPr>
        <p:spPr>
          <a:xfrm>
            <a:off x="549633" y="3590879"/>
            <a:ext cx="5299624" cy="2585323"/>
          </a:xfrm>
          <a:prstGeom prst="rect">
            <a:avLst/>
          </a:prstGeom>
          <a:noFill/>
        </p:spPr>
        <p:txBody>
          <a:bodyPr wrap="square" rtlCol="0">
            <a:spAutoFit/>
          </a:bodyPr>
          <a:lstStyle/>
          <a:p>
            <a:r>
              <a:rPr lang="pt-BR" b="1" dirty="0" smtClean="0"/>
              <a:t>Qtd.: Único na rede;</a:t>
            </a:r>
          </a:p>
          <a:p>
            <a:r>
              <a:rPr lang="pt-BR" b="1" dirty="0" smtClean="0"/>
              <a:t>Papel: Coordenador;</a:t>
            </a:r>
          </a:p>
          <a:p>
            <a:r>
              <a:rPr lang="pt-BR" b="1" dirty="0" smtClean="0"/>
              <a:t>Funções:</a:t>
            </a:r>
          </a:p>
          <a:p>
            <a:r>
              <a:rPr lang="pt-BR" b="1" dirty="0" smtClean="0"/>
              <a:t>   - Coleta de dados dos dispositivos sensores;</a:t>
            </a:r>
          </a:p>
          <a:p>
            <a:r>
              <a:rPr lang="pt-BR" b="1" dirty="0"/>
              <a:t> </a:t>
            </a:r>
            <a:r>
              <a:rPr lang="pt-BR" b="1" dirty="0" smtClean="0"/>
              <a:t>  - Gerenciamento dos </a:t>
            </a:r>
            <a:r>
              <a:rPr lang="pt-BR" b="1" i="1" dirty="0" smtClean="0"/>
              <a:t>links</a:t>
            </a:r>
            <a:r>
              <a:rPr lang="pt-BR" b="1" dirty="0" smtClean="0"/>
              <a:t> de comunicação;</a:t>
            </a:r>
          </a:p>
          <a:p>
            <a:r>
              <a:rPr lang="pt-BR" b="1" dirty="0" smtClean="0"/>
              <a:t>Posição: dinâmica (móvel);</a:t>
            </a:r>
          </a:p>
          <a:p>
            <a:r>
              <a:rPr lang="pt-BR" b="1" dirty="0" smtClean="0"/>
              <a:t>Lógica:</a:t>
            </a:r>
          </a:p>
          <a:p>
            <a:r>
              <a:rPr lang="pt-BR" b="1" dirty="0"/>
              <a:t> </a:t>
            </a:r>
            <a:r>
              <a:rPr lang="pt-BR" b="1" dirty="0" smtClean="0"/>
              <a:t>   - Estrutura microcontrolada;</a:t>
            </a:r>
          </a:p>
          <a:p>
            <a:r>
              <a:rPr lang="pt-BR" b="1" dirty="0"/>
              <a:t> </a:t>
            </a:r>
            <a:r>
              <a:rPr lang="pt-BR" b="1" dirty="0" smtClean="0"/>
              <a:t>   - Estação de processamento dos dados;</a:t>
            </a:r>
            <a:endParaRPr lang="pt-BR" b="1" dirty="0"/>
          </a:p>
        </p:txBody>
      </p:sp>
      <p:sp>
        <p:nvSpPr>
          <p:cNvPr id="66" name="CaixaDeTexto 65"/>
          <p:cNvSpPr txBox="1"/>
          <p:nvPr/>
        </p:nvSpPr>
        <p:spPr>
          <a:xfrm>
            <a:off x="6265981" y="3048545"/>
            <a:ext cx="2505558" cy="646331"/>
          </a:xfrm>
          <a:prstGeom prst="rect">
            <a:avLst/>
          </a:prstGeom>
          <a:noFill/>
        </p:spPr>
        <p:txBody>
          <a:bodyPr wrap="none" rtlCol="0">
            <a:spAutoFit/>
          </a:bodyPr>
          <a:lstStyle/>
          <a:p>
            <a:pPr algn="ctr"/>
            <a:r>
              <a:rPr lang="pt-BR" b="1" u="sng" dirty="0" smtClean="0"/>
              <a:t>Dispositivo de Aquisição</a:t>
            </a:r>
          </a:p>
          <a:p>
            <a:pPr algn="ctr"/>
            <a:r>
              <a:rPr lang="pt-BR" b="1" u="sng" dirty="0" smtClean="0"/>
              <a:t>de Dados (ZED)</a:t>
            </a:r>
            <a:endParaRPr lang="pt-BR" b="1" u="sng" dirty="0"/>
          </a:p>
        </p:txBody>
      </p:sp>
      <p:sp>
        <p:nvSpPr>
          <p:cNvPr id="67" name="CaixaDeTexto 66"/>
          <p:cNvSpPr txBox="1"/>
          <p:nvPr/>
        </p:nvSpPr>
        <p:spPr>
          <a:xfrm>
            <a:off x="4455884" y="3698360"/>
            <a:ext cx="4372003" cy="2031325"/>
          </a:xfrm>
          <a:prstGeom prst="rect">
            <a:avLst/>
          </a:prstGeom>
          <a:noFill/>
        </p:spPr>
        <p:txBody>
          <a:bodyPr wrap="square" rtlCol="0">
            <a:spAutoFit/>
          </a:bodyPr>
          <a:lstStyle/>
          <a:p>
            <a:r>
              <a:rPr lang="pt-BR" b="1" dirty="0" smtClean="0"/>
              <a:t>               Qtd.:                  Arbitrária (Pontos de</a:t>
            </a:r>
          </a:p>
          <a:p>
            <a:pPr algn="r"/>
            <a:r>
              <a:rPr lang="pt-BR" b="1" dirty="0" smtClean="0"/>
              <a:t>sensoriamento da aplicação);</a:t>
            </a:r>
          </a:p>
          <a:p>
            <a:r>
              <a:rPr lang="pt-BR" b="1" dirty="0" smtClean="0"/>
              <a:t>               Papel:                       Dispositivo Final;</a:t>
            </a:r>
          </a:p>
          <a:p>
            <a:r>
              <a:rPr lang="pt-BR" b="1" dirty="0" smtClean="0"/>
              <a:t>               Funções:       - Leitura e aquisição de </a:t>
            </a:r>
          </a:p>
          <a:p>
            <a:r>
              <a:rPr lang="pt-BR" b="1" dirty="0"/>
              <a:t> </a:t>
            </a:r>
            <a:r>
              <a:rPr lang="pt-BR" b="1" dirty="0" smtClean="0"/>
              <a:t>                                            dados de sensores;</a:t>
            </a:r>
          </a:p>
          <a:p>
            <a:r>
              <a:rPr lang="pt-BR" b="1" dirty="0"/>
              <a:t> </a:t>
            </a:r>
            <a:r>
              <a:rPr lang="pt-BR" b="1" dirty="0" smtClean="0"/>
              <a:t>              Posição:                          Fixo / Móvel;</a:t>
            </a:r>
          </a:p>
          <a:p>
            <a:r>
              <a:rPr lang="pt-BR" b="1" dirty="0" smtClean="0"/>
              <a:t>               Lógica: - Estrutura microcontrolada;</a:t>
            </a:r>
            <a:endParaRPr lang="pt-BR" b="1" dirty="0"/>
          </a:p>
        </p:txBody>
      </p:sp>
      <p:sp>
        <p:nvSpPr>
          <p:cNvPr id="69" name="CaixaDeTexto 68"/>
          <p:cNvSpPr txBox="1"/>
          <p:nvPr/>
        </p:nvSpPr>
        <p:spPr>
          <a:xfrm>
            <a:off x="509389" y="2656741"/>
            <a:ext cx="1795171" cy="584775"/>
          </a:xfrm>
          <a:prstGeom prst="rect">
            <a:avLst/>
          </a:prstGeom>
          <a:noFill/>
        </p:spPr>
        <p:txBody>
          <a:bodyPr wrap="none" rtlCol="0">
            <a:spAutoFit/>
          </a:bodyPr>
          <a:lstStyle/>
          <a:p>
            <a:r>
              <a:rPr lang="pt-BR" sz="1600" b="1" dirty="0">
                <a:solidFill>
                  <a:schemeClr val="accent1">
                    <a:lumMod val="75000"/>
                  </a:schemeClr>
                </a:solidFill>
              </a:rPr>
              <a:t>Dispositivo Coletor</a:t>
            </a:r>
          </a:p>
          <a:p>
            <a:pPr algn="ctr"/>
            <a:r>
              <a:rPr lang="pt-BR" sz="1600" b="1" dirty="0">
                <a:solidFill>
                  <a:schemeClr val="accent1">
                    <a:lumMod val="75000"/>
                  </a:schemeClr>
                </a:solidFill>
              </a:rPr>
              <a:t>(Móvel)</a:t>
            </a:r>
          </a:p>
        </p:txBody>
      </p:sp>
      <p:sp>
        <p:nvSpPr>
          <p:cNvPr id="70" name="CaixaDeTexto 69"/>
          <p:cNvSpPr txBox="1"/>
          <p:nvPr/>
        </p:nvSpPr>
        <p:spPr>
          <a:xfrm>
            <a:off x="6440647" y="1140361"/>
            <a:ext cx="2072641" cy="584775"/>
          </a:xfrm>
          <a:prstGeom prst="rect">
            <a:avLst/>
          </a:prstGeom>
          <a:noFill/>
        </p:spPr>
        <p:txBody>
          <a:bodyPr wrap="square" rtlCol="0">
            <a:spAutoFit/>
          </a:bodyPr>
          <a:lstStyle/>
          <a:p>
            <a:pPr algn="ctr"/>
            <a:r>
              <a:rPr lang="pt-BR" sz="1600" b="1" dirty="0">
                <a:solidFill>
                  <a:schemeClr val="accent2"/>
                </a:solidFill>
              </a:rPr>
              <a:t>Dispositivo Sensor</a:t>
            </a:r>
          </a:p>
          <a:p>
            <a:pPr algn="ctr"/>
            <a:r>
              <a:rPr lang="pt-BR" sz="1600" b="1" dirty="0">
                <a:solidFill>
                  <a:schemeClr val="accent2"/>
                </a:solidFill>
              </a:rPr>
              <a:t>(Fixo ou Móvel)</a:t>
            </a:r>
          </a:p>
        </p:txBody>
      </p:sp>
      <p:grpSp>
        <p:nvGrpSpPr>
          <p:cNvPr id="71" name="Grupo 70"/>
          <p:cNvGrpSpPr/>
          <p:nvPr/>
        </p:nvGrpSpPr>
        <p:grpSpPr>
          <a:xfrm>
            <a:off x="1111191" y="3979233"/>
            <a:ext cx="2141851" cy="1957223"/>
            <a:chOff x="1111191" y="3979233"/>
            <a:chExt cx="2141851" cy="1957223"/>
          </a:xfrm>
        </p:grpSpPr>
        <p:pic>
          <p:nvPicPr>
            <p:cNvPr id="72" name="Imagem 71"/>
            <p:cNvPicPr>
              <a:picLocks noChangeAspect="1"/>
            </p:cNvPicPr>
            <p:nvPr/>
          </p:nvPicPr>
          <p:blipFill>
            <a:blip r:embed="rId4"/>
            <a:stretch>
              <a:fillRect/>
            </a:stretch>
          </p:blipFill>
          <p:spPr>
            <a:xfrm rot="20552159">
              <a:off x="1111191" y="4039017"/>
              <a:ext cx="1362075" cy="1362075"/>
            </a:xfrm>
            <a:prstGeom prst="rect">
              <a:avLst/>
            </a:prstGeom>
          </p:spPr>
        </p:pic>
        <p:pic>
          <p:nvPicPr>
            <p:cNvPr id="73" name="Imagem 72" descr="Arduino Uno - R3.jpg"/>
            <p:cNvPicPr/>
            <p:nvPr/>
          </p:nvPicPr>
          <p:blipFill>
            <a:blip r:embed="rId6" cstate="print"/>
            <a:srcRect t="10000" b="11667"/>
            <a:stretch>
              <a:fillRect/>
            </a:stretch>
          </p:blipFill>
          <p:spPr bwMode="auto">
            <a:xfrm rot="20640000">
              <a:off x="2296275" y="4651511"/>
              <a:ext cx="956767" cy="898772"/>
            </a:xfrm>
            <a:prstGeom prst="rect">
              <a:avLst/>
            </a:prstGeom>
            <a:noFill/>
            <a:ln w="9525">
              <a:noFill/>
              <a:miter lim="800000"/>
              <a:headEnd/>
              <a:tailEnd/>
            </a:ln>
            <a:scene3d>
              <a:camera prst="orthographicFront">
                <a:rot lat="2400000" lon="0" rev="0"/>
              </a:camera>
              <a:lightRig rig="threePt" dir="t"/>
            </a:scene3d>
          </p:spPr>
        </p:pic>
        <p:cxnSp>
          <p:nvCxnSpPr>
            <p:cNvPr id="74" name="Conector de seta reta 73"/>
            <p:cNvCxnSpPr/>
            <p:nvPr/>
          </p:nvCxnSpPr>
          <p:spPr>
            <a:xfrm rot="600000">
              <a:off x="2141278" y="4987969"/>
              <a:ext cx="288000" cy="95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de seta reta 74"/>
            <p:cNvCxnSpPr/>
            <p:nvPr/>
          </p:nvCxnSpPr>
          <p:spPr>
            <a:xfrm rot="600000" flipH="1">
              <a:off x="2072797" y="5090970"/>
              <a:ext cx="2880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de cantos arredondados 75"/>
            <p:cNvSpPr/>
            <p:nvPr/>
          </p:nvSpPr>
          <p:spPr>
            <a:xfrm>
              <a:off x="1167607" y="3979233"/>
              <a:ext cx="2072640" cy="1941982"/>
            </a:xfrm>
            <a:prstGeom prst="roundRect">
              <a:avLst/>
            </a:prstGeom>
            <a:noFill/>
            <a:ln w="25400">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sp>
          <p:nvSpPr>
            <p:cNvPr id="77" name="CaixaDeTexto 76"/>
            <p:cNvSpPr txBox="1"/>
            <p:nvPr/>
          </p:nvSpPr>
          <p:spPr>
            <a:xfrm>
              <a:off x="1167607" y="5351681"/>
              <a:ext cx="2072641" cy="584775"/>
            </a:xfrm>
            <a:prstGeom prst="rect">
              <a:avLst/>
            </a:prstGeom>
            <a:noFill/>
          </p:spPr>
          <p:txBody>
            <a:bodyPr wrap="square" rtlCol="0">
              <a:spAutoFit/>
            </a:bodyPr>
            <a:lstStyle/>
            <a:p>
              <a:pPr algn="ctr"/>
              <a:r>
                <a:rPr lang="pt-BR" sz="1600" b="1" dirty="0">
                  <a:solidFill>
                    <a:schemeClr val="accent2"/>
                  </a:solidFill>
                </a:rPr>
                <a:t>Dispositivo Sensor</a:t>
              </a:r>
            </a:p>
            <a:p>
              <a:pPr algn="ctr"/>
              <a:r>
                <a:rPr lang="pt-BR" sz="1600" b="1" dirty="0">
                  <a:solidFill>
                    <a:schemeClr val="accent2"/>
                  </a:solidFill>
                </a:rPr>
                <a:t>(Fixo ou Móvel)</a:t>
              </a:r>
            </a:p>
          </p:txBody>
        </p:sp>
      </p:grpSp>
      <p:grpSp>
        <p:nvGrpSpPr>
          <p:cNvPr id="78" name="Grupo 77"/>
          <p:cNvGrpSpPr/>
          <p:nvPr/>
        </p:nvGrpSpPr>
        <p:grpSpPr>
          <a:xfrm>
            <a:off x="5735435" y="3966533"/>
            <a:ext cx="2348691" cy="1957223"/>
            <a:chOff x="5735435" y="3966533"/>
            <a:chExt cx="2348691" cy="1957223"/>
          </a:xfrm>
        </p:grpSpPr>
        <p:pic>
          <p:nvPicPr>
            <p:cNvPr id="79" name="Imagem 78"/>
            <p:cNvPicPr>
              <a:picLocks noChangeAspect="1"/>
            </p:cNvPicPr>
            <p:nvPr/>
          </p:nvPicPr>
          <p:blipFill>
            <a:blip r:embed="rId4"/>
            <a:stretch>
              <a:fillRect/>
            </a:stretch>
          </p:blipFill>
          <p:spPr>
            <a:xfrm rot="20552159">
              <a:off x="6722051" y="4079657"/>
              <a:ext cx="1362075" cy="1362075"/>
            </a:xfrm>
            <a:prstGeom prst="rect">
              <a:avLst/>
            </a:prstGeom>
          </p:spPr>
        </p:pic>
        <p:pic>
          <p:nvPicPr>
            <p:cNvPr id="80" name="Imagem 79" descr="Arduino Uno - R3.jpg"/>
            <p:cNvPicPr/>
            <p:nvPr/>
          </p:nvPicPr>
          <p:blipFill>
            <a:blip r:embed="rId6" cstate="print"/>
            <a:srcRect t="10000" b="11667"/>
            <a:stretch>
              <a:fillRect/>
            </a:stretch>
          </p:blipFill>
          <p:spPr bwMode="auto">
            <a:xfrm rot="20640000">
              <a:off x="5735435" y="4509271"/>
              <a:ext cx="956767" cy="898772"/>
            </a:xfrm>
            <a:prstGeom prst="rect">
              <a:avLst/>
            </a:prstGeom>
            <a:noFill/>
            <a:ln w="9525">
              <a:noFill/>
              <a:miter lim="800000"/>
              <a:headEnd/>
              <a:tailEnd/>
            </a:ln>
            <a:scene3d>
              <a:camera prst="orthographicFront">
                <a:rot lat="2400000" lon="0" rev="0"/>
              </a:camera>
              <a:lightRig rig="threePt" dir="t"/>
            </a:scene3d>
          </p:spPr>
        </p:pic>
        <p:cxnSp>
          <p:nvCxnSpPr>
            <p:cNvPr id="81" name="Conector de seta reta 80"/>
            <p:cNvCxnSpPr/>
            <p:nvPr/>
          </p:nvCxnSpPr>
          <p:spPr>
            <a:xfrm rot="600000">
              <a:off x="6586278" y="4982889"/>
              <a:ext cx="288000" cy="95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de seta reta 81"/>
            <p:cNvCxnSpPr/>
            <p:nvPr/>
          </p:nvCxnSpPr>
          <p:spPr>
            <a:xfrm rot="600000" flipH="1">
              <a:off x="6517797" y="5085890"/>
              <a:ext cx="28800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3" name="Retângulo de cantos arredondados 82"/>
            <p:cNvSpPr/>
            <p:nvPr/>
          </p:nvSpPr>
          <p:spPr>
            <a:xfrm>
              <a:off x="5742147" y="3966533"/>
              <a:ext cx="2177150" cy="1941982"/>
            </a:xfrm>
            <a:prstGeom prst="roundRect">
              <a:avLst/>
            </a:prstGeom>
            <a:noFill/>
            <a:ln w="25400">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sp>
          <p:nvSpPr>
            <p:cNvPr id="84" name="CaixaDeTexto 83"/>
            <p:cNvSpPr txBox="1"/>
            <p:nvPr/>
          </p:nvSpPr>
          <p:spPr>
            <a:xfrm>
              <a:off x="5742147" y="5338981"/>
              <a:ext cx="2072641" cy="584775"/>
            </a:xfrm>
            <a:prstGeom prst="rect">
              <a:avLst/>
            </a:prstGeom>
            <a:noFill/>
          </p:spPr>
          <p:txBody>
            <a:bodyPr wrap="square" rtlCol="0">
              <a:spAutoFit/>
            </a:bodyPr>
            <a:lstStyle/>
            <a:p>
              <a:pPr algn="ctr"/>
              <a:r>
                <a:rPr lang="pt-BR" sz="1600" b="1" dirty="0">
                  <a:solidFill>
                    <a:schemeClr val="accent2"/>
                  </a:solidFill>
                </a:rPr>
                <a:t>Dispositivo Sensor</a:t>
              </a:r>
            </a:p>
            <a:p>
              <a:pPr algn="ctr"/>
              <a:r>
                <a:rPr lang="pt-BR" sz="1600" b="1" dirty="0">
                  <a:solidFill>
                    <a:schemeClr val="accent2"/>
                  </a:solidFill>
                </a:rPr>
                <a:t>(Fixo ou Móvel)</a:t>
              </a:r>
            </a:p>
          </p:txBody>
        </p:sp>
      </p:grpSp>
      <p:grpSp>
        <p:nvGrpSpPr>
          <p:cNvPr id="85" name="Grupo 84"/>
          <p:cNvGrpSpPr/>
          <p:nvPr/>
        </p:nvGrpSpPr>
        <p:grpSpPr>
          <a:xfrm>
            <a:off x="2468086" y="1943125"/>
            <a:ext cx="5247228" cy="3019319"/>
            <a:chOff x="2468086" y="1943125"/>
            <a:chExt cx="5247228" cy="3019319"/>
          </a:xfrm>
        </p:grpSpPr>
        <p:sp>
          <p:nvSpPr>
            <p:cNvPr id="86" name="Forma livre 85"/>
            <p:cNvSpPr/>
            <p:nvPr/>
          </p:nvSpPr>
          <p:spPr>
            <a:xfrm>
              <a:off x="2468086" y="3235801"/>
              <a:ext cx="121920" cy="739140"/>
            </a:xfrm>
            <a:custGeom>
              <a:avLst/>
              <a:gdLst>
                <a:gd name="connsiteX0" fmla="*/ 0 w 121920"/>
                <a:gd name="connsiteY0" fmla="*/ 0 h 739140"/>
                <a:gd name="connsiteX1" fmla="*/ 7620 w 121920"/>
                <a:gd name="connsiteY1" fmla="*/ 38100 h 739140"/>
                <a:gd name="connsiteX2" fmla="*/ 38100 w 121920"/>
                <a:gd name="connsiteY2" fmla="*/ 83820 h 739140"/>
                <a:gd name="connsiteX3" fmla="*/ 53340 w 121920"/>
                <a:gd name="connsiteY3" fmla="*/ 106680 h 739140"/>
                <a:gd name="connsiteX4" fmla="*/ 68580 w 121920"/>
                <a:gd name="connsiteY4" fmla="*/ 160020 h 739140"/>
                <a:gd name="connsiteX5" fmla="*/ 76200 w 121920"/>
                <a:gd name="connsiteY5" fmla="*/ 213360 h 739140"/>
                <a:gd name="connsiteX6" fmla="*/ 83820 w 121920"/>
                <a:gd name="connsiteY6" fmla="*/ 350520 h 739140"/>
                <a:gd name="connsiteX7" fmla="*/ 99060 w 121920"/>
                <a:gd name="connsiteY7" fmla="*/ 518160 h 739140"/>
                <a:gd name="connsiteX8" fmla="*/ 91440 w 121920"/>
                <a:gd name="connsiteY8" fmla="*/ 548640 h 739140"/>
                <a:gd name="connsiteX9" fmla="*/ 91440 w 121920"/>
                <a:gd name="connsiteY9" fmla="*/ 685800 h 739140"/>
                <a:gd name="connsiteX10" fmla="*/ 99060 w 121920"/>
                <a:gd name="connsiteY10" fmla="*/ 708660 h 739140"/>
                <a:gd name="connsiteX11" fmla="*/ 121920 w 121920"/>
                <a:gd name="connsiteY11" fmla="*/ 739140 h 7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 h="739140">
                  <a:moveTo>
                    <a:pt x="0" y="0"/>
                  </a:moveTo>
                  <a:cubicBezTo>
                    <a:pt x="2540" y="12700"/>
                    <a:pt x="2261" y="26309"/>
                    <a:pt x="7620" y="38100"/>
                  </a:cubicBezTo>
                  <a:cubicBezTo>
                    <a:pt x="15199" y="54774"/>
                    <a:pt x="27940" y="68580"/>
                    <a:pt x="38100" y="83820"/>
                  </a:cubicBezTo>
                  <a:cubicBezTo>
                    <a:pt x="43180" y="91440"/>
                    <a:pt x="50444" y="97992"/>
                    <a:pt x="53340" y="106680"/>
                  </a:cubicBezTo>
                  <a:cubicBezTo>
                    <a:pt x="59869" y="126266"/>
                    <a:pt x="64753" y="138970"/>
                    <a:pt x="68580" y="160020"/>
                  </a:cubicBezTo>
                  <a:cubicBezTo>
                    <a:pt x="71793" y="177691"/>
                    <a:pt x="73660" y="195580"/>
                    <a:pt x="76200" y="213360"/>
                  </a:cubicBezTo>
                  <a:cubicBezTo>
                    <a:pt x="78740" y="259080"/>
                    <a:pt x="80774" y="304831"/>
                    <a:pt x="83820" y="350520"/>
                  </a:cubicBezTo>
                  <a:cubicBezTo>
                    <a:pt x="87716" y="408959"/>
                    <a:pt x="93274" y="460299"/>
                    <a:pt x="99060" y="518160"/>
                  </a:cubicBezTo>
                  <a:cubicBezTo>
                    <a:pt x="96520" y="528320"/>
                    <a:pt x="93032" y="538289"/>
                    <a:pt x="91440" y="548640"/>
                  </a:cubicBezTo>
                  <a:cubicBezTo>
                    <a:pt x="81686" y="612038"/>
                    <a:pt x="80874" y="622402"/>
                    <a:pt x="91440" y="685800"/>
                  </a:cubicBezTo>
                  <a:cubicBezTo>
                    <a:pt x="92760" y="693723"/>
                    <a:pt x="95468" y="701476"/>
                    <a:pt x="99060" y="708660"/>
                  </a:cubicBezTo>
                  <a:cubicBezTo>
                    <a:pt x="107676" y="725893"/>
                    <a:pt x="111204" y="728424"/>
                    <a:pt x="121920" y="739140"/>
                  </a:cubicBezTo>
                </a:path>
              </a:pathLst>
            </a:custGeom>
            <a:noFill/>
            <a:ln w="25400">
              <a:solidFill>
                <a:schemeClr val="accent6"/>
              </a:solidFill>
              <a:prstDash val="sysDot"/>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Forma livre 86"/>
            <p:cNvSpPr/>
            <p:nvPr/>
          </p:nvSpPr>
          <p:spPr>
            <a:xfrm>
              <a:off x="2574766" y="3982561"/>
              <a:ext cx="670560" cy="518160"/>
            </a:xfrm>
            <a:custGeom>
              <a:avLst/>
              <a:gdLst>
                <a:gd name="connsiteX0" fmla="*/ 0 w 670560"/>
                <a:gd name="connsiteY0" fmla="*/ 0 h 518160"/>
                <a:gd name="connsiteX1" fmla="*/ 129540 w 670560"/>
                <a:gd name="connsiteY1" fmla="*/ 419100 h 518160"/>
                <a:gd name="connsiteX2" fmla="*/ 670560 w 670560"/>
                <a:gd name="connsiteY2" fmla="*/ 518160 h 518160"/>
              </a:gdLst>
              <a:ahLst/>
              <a:cxnLst>
                <a:cxn ang="0">
                  <a:pos x="connsiteX0" y="connsiteY0"/>
                </a:cxn>
                <a:cxn ang="0">
                  <a:pos x="connsiteX1" y="connsiteY1"/>
                </a:cxn>
                <a:cxn ang="0">
                  <a:pos x="connsiteX2" y="connsiteY2"/>
                </a:cxn>
              </a:cxnLst>
              <a:rect l="l" t="t" r="r" b="b"/>
              <a:pathLst>
                <a:path w="670560" h="518160">
                  <a:moveTo>
                    <a:pt x="0" y="0"/>
                  </a:moveTo>
                  <a:cubicBezTo>
                    <a:pt x="8890" y="166370"/>
                    <a:pt x="17780" y="332740"/>
                    <a:pt x="129540" y="419100"/>
                  </a:cubicBezTo>
                  <a:cubicBezTo>
                    <a:pt x="241300" y="505460"/>
                    <a:pt x="455930" y="511810"/>
                    <a:pt x="670560" y="518160"/>
                  </a:cubicBezTo>
                </a:path>
              </a:pathLst>
            </a:custGeom>
            <a:noFill/>
            <a:ln w="25400" cmpd="thickThi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Forma livre 87"/>
            <p:cNvSpPr/>
            <p:nvPr/>
          </p:nvSpPr>
          <p:spPr>
            <a:xfrm>
              <a:off x="5734526" y="3964781"/>
              <a:ext cx="1211580" cy="658445"/>
            </a:xfrm>
            <a:custGeom>
              <a:avLst/>
              <a:gdLst>
                <a:gd name="connsiteX0" fmla="*/ 0 w 1211580"/>
                <a:gd name="connsiteY0" fmla="*/ 624840 h 624840"/>
                <a:gd name="connsiteX1" fmla="*/ 289560 w 1211580"/>
                <a:gd name="connsiteY1" fmla="*/ 396240 h 624840"/>
                <a:gd name="connsiteX2" fmla="*/ 792480 w 1211580"/>
                <a:gd name="connsiteY2" fmla="*/ 320040 h 624840"/>
                <a:gd name="connsiteX3" fmla="*/ 1211580 w 1211580"/>
                <a:gd name="connsiteY3" fmla="*/ 0 h 624840"/>
              </a:gdLst>
              <a:ahLst/>
              <a:cxnLst>
                <a:cxn ang="0">
                  <a:pos x="connsiteX0" y="connsiteY0"/>
                </a:cxn>
                <a:cxn ang="0">
                  <a:pos x="connsiteX1" y="connsiteY1"/>
                </a:cxn>
                <a:cxn ang="0">
                  <a:pos x="connsiteX2" y="connsiteY2"/>
                </a:cxn>
                <a:cxn ang="0">
                  <a:pos x="connsiteX3" y="connsiteY3"/>
                </a:cxn>
              </a:cxnLst>
              <a:rect l="l" t="t" r="r" b="b"/>
              <a:pathLst>
                <a:path w="1211580" h="624840">
                  <a:moveTo>
                    <a:pt x="0" y="624840"/>
                  </a:moveTo>
                  <a:cubicBezTo>
                    <a:pt x="78740" y="535940"/>
                    <a:pt x="157480" y="447040"/>
                    <a:pt x="289560" y="396240"/>
                  </a:cubicBezTo>
                  <a:cubicBezTo>
                    <a:pt x="421640" y="345440"/>
                    <a:pt x="638810" y="386080"/>
                    <a:pt x="792480" y="320040"/>
                  </a:cubicBezTo>
                  <a:cubicBezTo>
                    <a:pt x="946150" y="254000"/>
                    <a:pt x="1078865" y="127000"/>
                    <a:pt x="1211580" y="0"/>
                  </a:cubicBezTo>
                </a:path>
              </a:pathLst>
            </a:cu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Forma livre 88"/>
            <p:cNvSpPr/>
            <p:nvPr/>
          </p:nvSpPr>
          <p:spPr>
            <a:xfrm>
              <a:off x="6946107" y="3058001"/>
              <a:ext cx="769207" cy="899160"/>
            </a:xfrm>
            <a:custGeom>
              <a:avLst/>
              <a:gdLst>
                <a:gd name="connsiteX0" fmla="*/ 0 w 769207"/>
                <a:gd name="connsiteY0" fmla="*/ 899160 h 899160"/>
                <a:gd name="connsiteX1" fmla="*/ 228600 w 769207"/>
                <a:gd name="connsiteY1" fmla="*/ 655320 h 899160"/>
                <a:gd name="connsiteX2" fmla="*/ 655320 w 769207"/>
                <a:gd name="connsiteY2" fmla="*/ 525780 h 899160"/>
                <a:gd name="connsiteX3" fmla="*/ 762000 w 769207"/>
                <a:gd name="connsiteY3" fmla="*/ 289560 h 899160"/>
                <a:gd name="connsiteX4" fmla="*/ 502920 w 769207"/>
                <a:gd name="connsiteY4" fmla="*/ 0 h 89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07" h="899160">
                  <a:moveTo>
                    <a:pt x="0" y="899160"/>
                  </a:moveTo>
                  <a:cubicBezTo>
                    <a:pt x="59690" y="808355"/>
                    <a:pt x="119380" y="717550"/>
                    <a:pt x="228600" y="655320"/>
                  </a:cubicBezTo>
                  <a:cubicBezTo>
                    <a:pt x="337820" y="593090"/>
                    <a:pt x="566420" y="586740"/>
                    <a:pt x="655320" y="525780"/>
                  </a:cubicBezTo>
                  <a:cubicBezTo>
                    <a:pt x="744220" y="464820"/>
                    <a:pt x="787400" y="377190"/>
                    <a:pt x="762000" y="289560"/>
                  </a:cubicBezTo>
                  <a:cubicBezTo>
                    <a:pt x="736600" y="201930"/>
                    <a:pt x="548640" y="48260"/>
                    <a:pt x="502920" y="0"/>
                  </a:cubicBezTo>
                </a:path>
              </a:pathLst>
            </a:custGeom>
            <a:noFill/>
            <a:ln w="254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a:off x="6443186" y="2515893"/>
              <a:ext cx="1005840" cy="542109"/>
            </a:xfrm>
            <a:custGeom>
              <a:avLst/>
              <a:gdLst>
                <a:gd name="connsiteX0" fmla="*/ 1005840 w 1005840"/>
                <a:gd name="connsiteY0" fmla="*/ 542109 h 542109"/>
                <a:gd name="connsiteX1" fmla="*/ 876300 w 1005840"/>
                <a:gd name="connsiteY1" fmla="*/ 465909 h 542109"/>
                <a:gd name="connsiteX2" fmla="*/ 800100 w 1005840"/>
                <a:gd name="connsiteY2" fmla="*/ 260169 h 542109"/>
                <a:gd name="connsiteX3" fmla="*/ 685800 w 1005840"/>
                <a:gd name="connsiteY3" fmla="*/ 100149 h 542109"/>
                <a:gd name="connsiteX4" fmla="*/ 480060 w 1005840"/>
                <a:gd name="connsiteY4" fmla="*/ 1089 h 542109"/>
                <a:gd name="connsiteX5" fmla="*/ 289560 w 1005840"/>
                <a:gd name="connsiteY5" fmla="*/ 46809 h 542109"/>
                <a:gd name="connsiteX6" fmla="*/ 0 w 1005840"/>
                <a:gd name="connsiteY6" fmla="*/ 39189 h 54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840" h="542109">
                  <a:moveTo>
                    <a:pt x="1005840" y="542109"/>
                  </a:moveTo>
                  <a:cubicBezTo>
                    <a:pt x="958215" y="527504"/>
                    <a:pt x="910590" y="512899"/>
                    <a:pt x="876300" y="465909"/>
                  </a:cubicBezTo>
                  <a:cubicBezTo>
                    <a:pt x="842010" y="418919"/>
                    <a:pt x="831850" y="321129"/>
                    <a:pt x="800100" y="260169"/>
                  </a:cubicBezTo>
                  <a:cubicBezTo>
                    <a:pt x="768350" y="199209"/>
                    <a:pt x="739140" y="143329"/>
                    <a:pt x="685800" y="100149"/>
                  </a:cubicBezTo>
                  <a:cubicBezTo>
                    <a:pt x="632460" y="56969"/>
                    <a:pt x="546100" y="9979"/>
                    <a:pt x="480060" y="1089"/>
                  </a:cubicBezTo>
                  <a:cubicBezTo>
                    <a:pt x="414020" y="-7801"/>
                    <a:pt x="369570" y="40459"/>
                    <a:pt x="289560" y="46809"/>
                  </a:cubicBezTo>
                  <a:cubicBezTo>
                    <a:pt x="209550" y="53159"/>
                    <a:pt x="0" y="39189"/>
                    <a:pt x="0" y="39189"/>
                  </a:cubicBezTo>
                </a:path>
              </a:pathLst>
            </a:cu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Forma livre 90"/>
            <p:cNvSpPr/>
            <p:nvPr/>
          </p:nvSpPr>
          <p:spPr>
            <a:xfrm>
              <a:off x="3847305" y="1943125"/>
              <a:ext cx="2593341" cy="621407"/>
            </a:xfrm>
            <a:custGeom>
              <a:avLst/>
              <a:gdLst>
                <a:gd name="connsiteX0" fmla="*/ 1173480 w 1173480"/>
                <a:gd name="connsiteY0" fmla="*/ 604337 h 621407"/>
                <a:gd name="connsiteX1" fmla="*/ 792480 w 1173480"/>
                <a:gd name="connsiteY1" fmla="*/ 573857 h 621407"/>
                <a:gd name="connsiteX2" fmla="*/ 670560 w 1173480"/>
                <a:gd name="connsiteY2" fmla="*/ 200477 h 621407"/>
                <a:gd name="connsiteX3" fmla="*/ 358140 w 1173480"/>
                <a:gd name="connsiteY3" fmla="*/ 17597 h 621407"/>
                <a:gd name="connsiteX4" fmla="*/ 0 w 1173480"/>
                <a:gd name="connsiteY4" fmla="*/ 17597 h 62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480" h="621407">
                  <a:moveTo>
                    <a:pt x="1173480" y="604337"/>
                  </a:moveTo>
                  <a:cubicBezTo>
                    <a:pt x="1024890" y="622752"/>
                    <a:pt x="876300" y="641167"/>
                    <a:pt x="792480" y="573857"/>
                  </a:cubicBezTo>
                  <a:cubicBezTo>
                    <a:pt x="708660" y="506547"/>
                    <a:pt x="742950" y="293187"/>
                    <a:pt x="670560" y="200477"/>
                  </a:cubicBezTo>
                  <a:cubicBezTo>
                    <a:pt x="598170" y="107767"/>
                    <a:pt x="469900" y="48077"/>
                    <a:pt x="358140" y="17597"/>
                  </a:cubicBezTo>
                  <a:cubicBezTo>
                    <a:pt x="246380" y="-12883"/>
                    <a:pt x="123190" y="2357"/>
                    <a:pt x="0" y="17597"/>
                  </a:cubicBezTo>
                </a:path>
              </a:pathLst>
            </a:custGeom>
            <a:noFill/>
            <a:ln w="25400">
              <a:solidFill>
                <a:schemeClr val="accent6"/>
              </a:solidFill>
              <a:prstDash val="sysDot"/>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a:off x="3213100" y="4345492"/>
              <a:ext cx="2514600" cy="616952"/>
            </a:xfrm>
            <a:custGeom>
              <a:avLst/>
              <a:gdLst>
                <a:gd name="connsiteX0" fmla="*/ 0 w 2514600"/>
                <a:gd name="connsiteY0" fmla="*/ 150308 h 616952"/>
                <a:gd name="connsiteX1" fmla="*/ 508000 w 2514600"/>
                <a:gd name="connsiteY1" fmla="*/ 10608 h 616952"/>
                <a:gd name="connsiteX2" fmla="*/ 1092200 w 2514600"/>
                <a:gd name="connsiteY2" fmla="*/ 74108 h 616952"/>
                <a:gd name="connsiteX3" fmla="*/ 1714500 w 2514600"/>
                <a:gd name="connsiteY3" fmla="*/ 582108 h 616952"/>
                <a:gd name="connsiteX4" fmla="*/ 2235200 w 2514600"/>
                <a:gd name="connsiteY4" fmla="*/ 544008 h 616952"/>
                <a:gd name="connsiteX5" fmla="*/ 2514600 w 2514600"/>
                <a:gd name="connsiteY5" fmla="*/ 315408 h 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616952">
                  <a:moveTo>
                    <a:pt x="0" y="150308"/>
                  </a:moveTo>
                  <a:cubicBezTo>
                    <a:pt x="162983" y="86808"/>
                    <a:pt x="325967" y="23308"/>
                    <a:pt x="508000" y="10608"/>
                  </a:cubicBezTo>
                  <a:cubicBezTo>
                    <a:pt x="690033" y="-2092"/>
                    <a:pt x="891117" y="-21142"/>
                    <a:pt x="1092200" y="74108"/>
                  </a:cubicBezTo>
                  <a:cubicBezTo>
                    <a:pt x="1293283" y="169358"/>
                    <a:pt x="1524000" y="503791"/>
                    <a:pt x="1714500" y="582108"/>
                  </a:cubicBezTo>
                  <a:cubicBezTo>
                    <a:pt x="1905000" y="660425"/>
                    <a:pt x="2101850" y="588458"/>
                    <a:pt x="2235200" y="544008"/>
                  </a:cubicBezTo>
                  <a:cubicBezTo>
                    <a:pt x="2368550" y="499558"/>
                    <a:pt x="2441575" y="407483"/>
                    <a:pt x="2514600" y="315408"/>
                  </a:cubicBezTo>
                </a:path>
              </a:pathLst>
            </a:cu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3" name="Forma livre 92"/>
          <p:cNvSpPr/>
          <p:nvPr/>
        </p:nvSpPr>
        <p:spPr>
          <a:xfrm>
            <a:off x="2463800" y="1955800"/>
            <a:ext cx="5270500" cy="2997200"/>
          </a:xfrm>
          <a:custGeom>
            <a:avLst/>
            <a:gdLst>
              <a:gd name="connsiteX0" fmla="*/ 0 w 5270500"/>
              <a:gd name="connsiteY0" fmla="*/ 1270000 h 2997200"/>
              <a:gd name="connsiteX1" fmla="*/ 1104900 w 5270500"/>
              <a:gd name="connsiteY1" fmla="*/ 1295400 h 2997200"/>
              <a:gd name="connsiteX2" fmla="*/ 1181100 w 5270500"/>
              <a:gd name="connsiteY2" fmla="*/ 1282700 h 2997200"/>
              <a:gd name="connsiteX3" fmla="*/ 1333500 w 5270500"/>
              <a:gd name="connsiteY3" fmla="*/ 1193800 h 2997200"/>
              <a:gd name="connsiteX4" fmla="*/ 1409700 w 5270500"/>
              <a:gd name="connsiteY4" fmla="*/ 939800 h 2997200"/>
              <a:gd name="connsiteX5" fmla="*/ 1384300 w 5270500"/>
              <a:gd name="connsiteY5" fmla="*/ 431800 h 2997200"/>
              <a:gd name="connsiteX6" fmla="*/ 1384300 w 5270500"/>
              <a:gd name="connsiteY6" fmla="*/ 12700 h 2997200"/>
              <a:gd name="connsiteX7" fmla="*/ 1981200 w 5270500"/>
              <a:gd name="connsiteY7" fmla="*/ 0 h 2997200"/>
              <a:gd name="connsiteX8" fmla="*/ 2349500 w 5270500"/>
              <a:gd name="connsiteY8" fmla="*/ 38100 h 2997200"/>
              <a:gd name="connsiteX9" fmla="*/ 2667000 w 5270500"/>
              <a:gd name="connsiteY9" fmla="*/ 101600 h 2997200"/>
              <a:gd name="connsiteX10" fmla="*/ 2908300 w 5270500"/>
              <a:gd name="connsiteY10" fmla="*/ 215900 h 2997200"/>
              <a:gd name="connsiteX11" fmla="*/ 3035300 w 5270500"/>
              <a:gd name="connsiteY11" fmla="*/ 482600 h 2997200"/>
              <a:gd name="connsiteX12" fmla="*/ 3098800 w 5270500"/>
              <a:gd name="connsiteY12" fmla="*/ 584200 h 2997200"/>
              <a:gd name="connsiteX13" fmla="*/ 3314700 w 5270500"/>
              <a:gd name="connsiteY13" fmla="*/ 609600 h 2997200"/>
              <a:gd name="connsiteX14" fmla="*/ 3530600 w 5270500"/>
              <a:gd name="connsiteY14" fmla="*/ 635000 h 2997200"/>
              <a:gd name="connsiteX15" fmla="*/ 3733800 w 5270500"/>
              <a:gd name="connsiteY15" fmla="*/ 622300 h 2997200"/>
              <a:gd name="connsiteX16" fmla="*/ 3911600 w 5270500"/>
              <a:gd name="connsiteY16" fmla="*/ 584200 h 2997200"/>
              <a:gd name="connsiteX17" fmla="*/ 3975100 w 5270500"/>
              <a:gd name="connsiteY17" fmla="*/ 609600 h 2997200"/>
              <a:gd name="connsiteX18" fmla="*/ 3962400 w 5270500"/>
              <a:gd name="connsiteY18" fmla="*/ 787400 h 2997200"/>
              <a:gd name="connsiteX19" fmla="*/ 4013200 w 5270500"/>
              <a:gd name="connsiteY19" fmla="*/ 901700 h 2997200"/>
              <a:gd name="connsiteX20" fmla="*/ 4051300 w 5270500"/>
              <a:gd name="connsiteY20" fmla="*/ 977900 h 2997200"/>
              <a:gd name="connsiteX21" fmla="*/ 4140200 w 5270500"/>
              <a:gd name="connsiteY21" fmla="*/ 1079500 h 2997200"/>
              <a:gd name="connsiteX22" fmla="*/ 4279900 w 5270500"/>
              <a:gd name="connsiteY22" fmla="*/ 1117600 h 2997200"/>
              <a:gd name="connsiteX23" fmla="*/ 4445000 w 5270500"/>
              <a:gd name="connsiteY23" fmla="*/ 1117600 h 2997200"/>
              <a:gd name="connsiteX24" fmla="*/ 4953000 w 5270500"/>
              <a:gd name="connsiteY24" fmla="*/ 1104900 h 2997200"/>
              <a:gd name="connsiteX25" fmla="*/ 5168900 w 5270500"/>
              <a:gd name="connsiteY25" fmla="*/ 1257300 h 2997200"/>
              <a:gd name="connsiteX26" fmla="*/ 5270500 w 5270500"/>
              <a:gd name="connsiteY26" fmla="*/ 1358900 h 2997200"/>
              <a:gd name="connsiteX27" fmla="*/ 5270500 w 5270500"/>
              <a:gd name="connsiteY27" fmla="*/ 1435100 h 2997200"/>
              <a:gd name="connsiteX28" fmla="*/ 5219700 w 5270500"/>
              <a:gd name="connsiteY28" fmla="*/ 1574800 h 2997200"/>
              <a:gd name="connsiteX29" fmla="*/ 5143500 w 5270500"/>
              <a:gd name="connsiteY29" fmla="*/ 1663700 h 2997200"/>
              <a:gd name="connsiteX30" fmla="*/ 4953000 w 5270500"/>
              <a:gd name="connsiteY30" fmla="*/ 1676400 h 2997200"/>
              <a:gd name="connsiteX31" fmla="*/ 4838700 w 5270500"/>
              <a:gd name="connsiteY31" fmla="*/ 1714500 h 2997200"/>
              <a:gd name="connsiteX32" fmla="*/ 4686300 w 5270500"/>
              <a:gd name="connsiteY32" fmla="*/ 1765300 h 2997200"/>
              <a:gd name="connsiteX33" fmla="*/ 4546600 w 5270500"/>
              <a:gd name="connsiteY33" fmla="*/ 1892300 h 2997200"/>
              <a:gd name="connsiteX34" fmla="*/ 4521200 w 5270500"/>
              <a:gd name="connsiteY34" fmla="*/ 1981200 h 2997200"/>
              <a:gd name="connsiteX35" fmla="*/ 4495800 w 5270500"/>
              <a:gd name="connsiteY35" fmla="*/ 2006600 h 2997200"/>
              <a:gd name="connsiteX36" fmla="*/ 3556000 w 5270500"/>
              <a:gd name="connsiteY36" fmla="*/ 2006600 h 2997200"/>
              <a:gd name="connsiteX37" fmla="*/ 3556000 w 5270500"/>
              <a:gd name="connsiteY37" fmla="*/ 2006600 h 2997200"/>
              <a:gd name="connsiteX38" fmla="*/ 3378200 w 5270500"/>
              <a:gd name="connsiteY38" fmla="*/ 2070100 h 2997200"/>
              <a:gd name="connsiteX39" fmla="*/ 3289300 w 5270500"/>
              <a:gd name="connsiteY39" fmla="*/ 2209800 h 2997200"/>
              <a:gd name="connsiteX40" fmla="*/ 3289300 w 5270500"/>
              <a:gd name="connsiteY40" fmla="*/ 2209800 h 2997200"/>
              <a:gd name="connsiteX41" fmla="*/ 3263900 w 5270500"/>
              <a:gd name="connsiteY41" fmla="*/ 2387600 h 2997200"/>
              <a:gd name="connsiteX42" fmla="*/ 3263900 w 5270500"/>
              <a:gd name="connsiteY42" fmla="*/ 2603500 h 2997200"/>
              <a:gd name="connsiteX43" fmla="*/ 3263900 w 5270500"/>
              <a:gd name="connsiteY43" fmla="*/ 2692400 h 2997200"/>
              <a:gd name="connsiteX44" fmla="*/ 3162300 w 5270500"/>
              <a:gd name="connsiteY44" fmla="*/ 2832100 h 2997200"/>
              <a:gd name="connsiteX45" fmla="*/ 3022600 w 5270500"/>
              <a:gd name="connsiteY45" fmla="*/ 2921000 h 2997200"/>
              <a:gd name="connsiteX46" fmla="*/ 2895600 w 5270500"/>
              <a:gd name="connsiteY46" fmla="*/ 2971800 h 2997200"/>
              <a:gd name="connsiteX47" fmla="*/ 2743200 w 5270500"/>
              <a:gd name="connsiteY47" fmla="*/ 2997200 h 2997200"/>
              <a:gd name="connsiteX48" fmla="*/ 2603500 w 5270500"/>
              <a:gd name="connsiteY48" fmla="*/ 2997200 h 2997200"/>
              <a:gd name="connsiteX49" fmla="*/ 2476500 w 5270500"/>
              <a:gd name="connsiteY49" fmla="*/ 2959100 h 2997200"/>
              <a:gd name="connsiteX50" fmla="*/ 2247900 w 5270500"/>
              <a:gd name="connsiteY50" fmla="*/ 2832100 h 2997200"/>
              <a:gd name="connsiteX51" fmla="*/ 1955800 w 5270500"/>
              <a:gd name="connsiteY51" fmla="*/ 2540000 h 2997200"/>
              <a:gd name="connsiteX52" fmla="*/ 1803400 w 5270500"/>
              <a:gd name="connsiteY52" fmla="*/ 2425700 h 2997200"/>
              <a:gd name="connsiteX53" fmla="*/ 1676400 w 5270500"/>
              <a:gd name="connsiteY53" fmla="*/ 2400300 h 2997200"/>
              <a:gd name="connsiteX54" fmla="*/ 1460500 w 5270500"/>
              <a:gd name="connsiteY54" fmla="*/ 2362200 h 2997200"/>
              <a:gd name="connsiteX55" fmla="*/ 1346200 w 5270500"/>
              <a:gd name="connsiteY55" fmla="*/ 2374900 h 2997200"/>
              <a:gd name="connsiteX56" fmla="*/ 1206500 w 5270500"/>
              <a:gd name="connsiteY56" fmla="*/ 2387600 h 2997200"/>
              <a:gd name="connsiteX57" fmla="*/ 1066800 w 5270500"/>
              <a:gd name="connsiteY57" fmla="*/ 2413000 h 2997200"/>
              <a:gd name="connsiteX58" fmla="*/ 977900 w 5270500"/>
              <a:gd name="connsiteY58" fmla="*/ 2451100 h 2997200"/>
              <a:gd name="connsiteX59" fmla="*/ 774700 w 5270500"/>
              <a:gd name="connsiteY59" fmla="*/ 2501900 h 2997200"/>
              <a:gd name="connsiteX60" fmla="*/ 787400 w 5270500"/>
              <a:gd name="connsiteY60" fmla="*/ 2247900 h 2997200"/>
              <a:gd name="connsiteX61" fmla="*/ 723900 w 5270500"/>
              <a:gd name="connsiteY61" fmla="*/ 2159000 h 2997200"/>
              <a:gd name="connsiteX62" fmla="*/ 685800 w 5270500"/>
              <a:gd name="connsiteY62" fmla="*/ 2108200 h 2997200"/>
              <a:gd name="connsiteX63" fmla="*/ 609600 w 5270500"/>
              <a:gd name="connsiteY63" fmla="*/ 2032000 h 2997200"/>
              <a:gd name="connsiteX64" fmla="*/ 469900 w 5270500"/>
              <a:gd name="connsiteY64" fmla="*/ 2006600 h 2997200"/>
              <a:gd name="connsiteX65" fmla="*/ 114300 w 5270500"/>
              <a:gd name="connsiteY65" fmla="*/ 1993900 h 2997200"/>
              <a:gd name="connsiteX66" fmla="*/ 101600 w 5270500"/>
              <a:gd name="connsiteY66" fmla="*/ 1689100 h 2997200"/>
              <a:gd name="connsiteX67" fmla="*/ 101600 w 5270500"/>
              <a:gd name="connsiteY67" fmla="*/ 1562100 h 2997200"/>
              <a:gd name="connsiteX68" fmla="*/ 101600 w 5270500"/>
              <a:gd name="connsiteY68" fmla="*/ 1460500 h 2997200"/>
              <a:gd name="connsiteX69" fmla="*/ 101600 w 5270500"/>
              <a:gd name="connsiteY69" fmla="*/ 1384300 h 2997200"/>
              <a:gd name="connsiteX70" fmla="*/ 0 w 5270500"/>
              <a:gd name="connsiteY70" fmla="*/ 1270000 h 29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270500" h="2997200">
                <a:moveTo>
                  <a:pt x="0" y="1270000"/>
                </a:moveTo>
                <a:lnTo>
                  <a:pt x="1104900" y="1295400"/>
                </a:lnTo>
                <a:lnTo>
                  <a:pt x="1181100" y="1282700"/>
                </a:lnTo>
                <a:lnTo>
                  <a:pt x="1333500" y="1193800"/>
                </a:lnTo>
                <a:lnTo>
                  <a:pt x="1409700" y="939800"/>
                </a:lnTo>
                <a:lnTo>
                  <a:pt x="1384300" y="431800"/>
                </a:lnTo>
                <a:lnTo>
                  <a:pt x="1384300" y="12700"/>
                </a:lnTo>
                <a:lnTo>
                  <a:pt x="1981200" y="0"/>
                </a:lnTo>
                <a:lnTo>
                  <a:pt x="2349500" y="38100"/>
                </a:lnTo>
                <a:lnTo>
                  <a:pt x="2667000" y="101600"/>
                </a:lnTo>
                <a:lnTo>
                  <a:pt x="2908300" y="215900"/>
                </a:lnTo>
                <a:lnTo>
                  <a:pt x="3035300" y="482600"/>
                </a:lnTo>
                <a:lnTo>
                  <a:pt x="3098800" y="584200"/>
                </a:lnTo>
                <a:lnTo>
                  <a:pt x="3314700" y="609600"/>
                </a:lnTo>
                <a:lnTo>
                  <a:pt x="3530600" y="635000"/>
                </a:lnTo>
                <a:lnTo>
                  <a:pt x="3733800" y="622300"/>
                </a:lnTo>
                <a:lnTo>
                  <a:pt x="3911600" y="584200"/>
                </a:lnTo>
                <a:lnTo>
                  <a:pt x="3975100" y="609600"/>
                </a:lnTo>
                <a:lnTo>
                  <a:pt x="3962400" y="787400"/>
                </a:lnTo>
                <a:lnTo>
                  <a:pt x="4013200" y="901700"/>
                </a:lnTo>
                <a:lnTo>
                  <a:pt x="4051300" y="977900"/>
                </a:lnTo>
                <a:lnTo>
                  <a:pt x="4140200" y="1079500"/>
                </a:lnTo>
                <a:lnTo>
                  <a:pt x="4279900" y="1117600"/>
                </a:lnTo>
                <a:lnTo>
                  <a:pt x="4445000" y="1117600"/>
                </a:lnTo>
                <a:lnTo>
                  <a:pt x="4953000" y="1104900"/>
                </a:lnTo>
                <a:lnTo>
                  <a:pt x="5168900" y="1257300"/>
                </a:lnTo>
                <a:lnTo>
                  <a:pt x="5270500" y="1358900"/>
                </a:lnTo>
                <a:lnTo>
                  <a:pt x="5270500" y="1435100"/>
                </a:lnTo>
                <a:lnTo>
                  <a:pt x="5219700" y="1574800"/>
                </a:lnTo>
                <a:lnTo>
                  <a:pt x="5143500" y="1663700"/>
                </a:lnTo>
                <a:lnTo>
                  <a:pt x="4953000" y="1676400"/>
                </a:lnTo>
                <a:lnTo>
                  <a:pt x="4838700" y="1714500"/>
                </a:lnTo>
                <a:lnTo>
                  <a:pt x="4686300" y="1765300"/>
                </a:lnTo>
                <a:lnTo>
                  <a:pt x="4546600" y="1892300"/>
                </a:lnTo>
                <a:lnTo>
                  <a:pt x="4521200" y="1981200"/>
                </a:lnTo>
                <a:lnTo>
                  <a:pt x="4495800" y="2006600"/>
                </a:lnTo>
                <a:lnTo>
                  <a:pt x="3556000" y="2006600"/>
                </a:lnTo>
                <a:lnTo>
                  <a:pt x="3556000" y="2006600"/>
                </a:lnTo>
                <a:lnTo>
                  <a:pt x="3378200" y="2070100"/>
                </a:lnTo>
                <a:lnTo>
                  <a:pt x="3289300" y="2209800"/>
                </a:lnTo>
                <a:lnTo>
                  <a:pt x="3289300" y="2209800"/>
                </a:lnTo>
                <a:lnTo>
                  <a:pt x="3263900" y="2387600"/>
                </a:lnTo>
                <a:lnTo>
                  <a:pt x="3263900" y="2603500"/>
                </a:lnTo>
                <a:lnTo>
                  <a:pt x="3263900" y="2692400"/>
                </a:lnTo>
                <a:lnTo>
                  <a:pt x="3162300" y="2832100"/>
                </a:lnTo>
                <a:lnTo>
                  <a:pt x="3022600" y="2921000"/>
                </a:lnTo>
                <a:lnTo>
                  <a:pt x="2895600" y="2971800"/>
                </a:lnTo>
                <a:lnTo>
                  <a:pt x="2743200" y="2997200"/>
                </a:lnTo>
                <a:lnTo>
                  <a:pt x="2603500" y="2997200"/>
                </a:lnTo>
                <a:lnTo>
                  <a:pt x="2476500" y="2959100"/>
                </a:lnTo>
                <a:lnTo>
                  <a:pt x="2247900" y="2832100"/>
                </a:lnTo>
                <a:lnTo>
                  <a:pt x="1955800" y="2540000"/>
                </a:lnTo>
                <a:lnTo>
                  <a:pt x="1803400" y="2425700"/>
                </a:lnTo>
                <a:lnTo>
                  <a:pt x="1676400" y="2400300"/>
                </a:lnTo>
                <a:lnTo>
                  <a:pt x="1460500" y="2362200"/>
                </a:lnTo>
                <a:lnTo>
                  <a:pt x="1346200" y="2374900"/>
                </a:lnTo>
                <a:lnTo>
                  <a:pt x="1206500" y="2387600"/>
                </a:lnTo>
                <a:lnTo>
                  <a:pt x="1066800" y="2413000"/>
                </a:lnTo>
                <a:lnTo>
                  <a:pt x="977900" y="2451100"/>
                </a:lnTo>
                <a:lnTo>
                  <a:pt x="774700" y="2501900"/>
                </a:lnTo>
                <a:lnTo>
                  <a:pt x="787400" y="2247900"/>
                </a:lnTo>
                <a:lnTo>
                  <a:pt x="723900" y="2159000"/>
                </a:lnTo>
                <a:lnTo>
                  <a:pt x="685800" y="2108200"/>
                </a:lnTo>
                <a:lnTo>
                  <a:pt x="609600" y="2032000"/>
                </a:lnTo>
                <a:lnTo>
                  <a:pt x="469900" y="2006600"/>
                </a:lnTo>
                <a:lnTo>
                  <a:pt x="114300" y="1993900"/>
                </a:lnTo>
                <a:lnTo>
                  <a:pt x="101600" y="1689100"/>
                </a:lnTo>
                <a:lnTo>
                  <a:pt x="101600" y="1562100"/>
                </a:lnTo>
                <a:lnTo>
                  <a:pt x="101600" y="1460500"/>
                </a:lnTo>
                <a:lnTo>
                  <a:pt x="101600" y="1384300"/>
                </a:lnTo>
                <a:lnTo>
                  <a:pt x="0" y="1270000"/>
                </a:lnTo>
                <a:close/>
              </a:path>
            </a:pathLst>
          </a:cu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2578100" y="3962400"/>
            <a:ext cx="647700" cy="546100"/>
          </a:xfrm>
          <a:custGeom>
            <a:avLst/>
            <a:gdLst>
              <a:gd name="connsiteX0" fmla="*/ 0 w 647700"/>
              <a:gd name="connsiteY0" fmla="*/ 12700 h 546100"/>
              <a:gd name="connsiteX1" fmla="*/ 12700 w 647700"/>
              <a:gd name="connsiteY1" fmla="*/ 215900 h 546100"/>
              <a:gd name="connsiteX2" fmla="*/ 63500 w 647700"/>
              <a:gd name="connsiteY2" fmla="*/ 342900 h 546100"/>
              <a:gd name="connsiteX3" fmla="*/ 127000 w 647700"/>
              <a:gd name="connsiteY3" fmla="*/ 431800 h 546100"/>
              <a:gd name="connsiteX4" fmla="*/ 215900 w 647700"/>
              <a:gd name="connsiteY4" fmla="*/ 508000 h 546100"/>
              <a:gd name="connsiteX5" fmla="*/ 444500 w 647700"/>
              <a:gd name="connsiteY5" fmla="*/ 533400 h 546100"/>
              <a:gd name="connsiteX6" fmla="*/ 647700 w 647700"/>
              <a:gd name="connsiteY6" fmla="*/ 546100 h 546100"/>
              <a:gd name="connsiteX7" fmla="*/ 647700 w 647700"/>
              <a:gd name="connsiteY7" fmla="*/ 381000 h 546100"/>
              <a:gd name="connsiteX8" fmla="*/ 635000 w 647700"/>
              <a:gd name="connsiteY8" fmla="*/ 254000 h 546100"/>
              <a:gd name="connsiteX9" fmla="*/ 596900 w 647700"/>
              <a:gd name="connsiteY9" fmla="*/ 165100 h 546100"/>
              <a:gd name="connsiteX10" fmla="*/ 596900 w 647700"/>
              <a:gd name="connsiteY10" fmla="*/ 165100 h 546100"/>
              <a:gd name="connsiteX11" fmla="*/ 444500 w 647700"/>
              <a:gd name="connsiteY11" fmla="*/ 38100 h 546100"/>
              <a:gd name="connsiteX12" fmla="*/ 330200 w 647700"/>
              <a:gd name="connsiteY12" fmla="*/ 12700 h 546100"/>
              <a:gd name="connsiteX13" fmla="*/ 152400 w 647700"/>
              <a:gd name="connsiteY13" fmla="*/ 0 h 546100"/>
              <a:gd name="connsiteX14" fmla="*/ 0 w 647700"/>
              <a:gd name="connsiteY14" fmla="*/ 127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546100">
                <a:moveTo>
                  <a:pt x="0" y="12700"/>
                </a:moveTo>
                <a:lnTo>
                  <a:pt x="12700" y="215900"/>
                </a:lnTo>
                <a:lnTo>
                  <a:pt x="63500" y="342900"/>
                </a:lnTo>
                <a:lnTo>
                  <a:pt x="127000" y="431800"/>
                </a:lnTo>
                <a:lnTo>
                  <a:pt x="215900" y="508000"/>
                </a:lnTo>
                <a:lnTo>
                  <a:pt x="444500" y="533400"/>
                </a:lnTo>
                <a:lnTo>
                  <a:pt x="647700" y="546100"/>
                </a:lnTo>
                <a:lnTo>
                  <a:pt x="647700" y="381000"/>
                </a:lnTo>
                <a:lnTo>
                  <a:pt x="635000" y="254000"/>
                </a:lnTo>
                <a:lnTo>
                  <a:pt x="596900" y="165100"/>
                </a:lnTo>
                <a:lnTo>
                  <a:pt x="596900" y="165100"/>
                </a:lnTo>
                <a:lnTo>
                  <a:pt x="444500" y="38100"/>
                </a:lnTo>
                <a:lnTo>
                  <a:pt x="330200" y="12700"/>
                </a:lnTo>
                <a:lnTo>
                  <a:pt x="152400" y="0"/>
                </a:lnTo>
                <a:lnTo>
                  <a:pt x="0" y="12700"/>
                </a:lnTo>
                <a:close/>
              </a:path>
            </a:pathLst>
          </a:custGeom>
          <a:gradFill flip="none" rotWithShape="1">
            <a:gsLst>
              <a:gs pos="0">
                <a:schemeClr val="accent6">
                  <a:lumMod val="5000"/>
                  <a:lumOff val="95000"/>
                </a:schemeClr>
              </a:gs>
              <a:gs pos="74000">
                <a:schemeClr val="accent6">
                  <a:lumMod val="45000"/>
                  <a:lumOff val="55000"/>
                  <a:alpha val="50000"/>
                </a:schemeClr>
              </a:gs>
              <a:gs pos="83000">
                <a:schemeClr val="accent6">
                  <a:lumMod val="45000"/>
                  <a:lumOff val="55000"/>
                  <a:alpha val="50000"/>
                </a:schemeClr>
              </a:gs>
              <a:gs pos="100000">
                <a:schemeClr val="accent6">
                  <a:lumMod val="30000"/>
                  <a:lumOff val="70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a:off x="5740400" y="3949700"/>
            <a:ext cx="1219200" cy="685800"/>
          </a:xfrm>
          <a:custGeom>
            <a:avLst/>
            <a:gdLst>
              <a:gd name="connsiteX0" fmla="*/ 0 w 1219200"/>
              <a:gd name="connsiteY0" fmla="*/ 685800 h 685800"/>
              <a:gd name="connsiteX1" fmla="*/ 25400 w 1219200"/>
              <a:gd name="connsiteY1" fmla="*/ 254000 h 685800"/>
              <a:gd name="connsiteX2" fmla="*/ 63500 w 1219200"/>
              <a:gd name="connsiteY2" fmla="*/ 165100 h 685800"/>
              <a:gd name="connsiteX3" fmla="*/ 152400 w 1219200"/>
              <a:gd name="connsiteY3" fmla="*/ 76200 h 685800"/>
              <a:gd name="connsiteX4" fmla="*/ 241300 w 1219200"/>
              <a:gd name="connsiteY4" fmla="*/ 12700 h 685800"/>
              <a:gd name="connsiteX5" fmla="*/ 419100 w 1219200"/>
              <a:gd name="connsiteY5" fmla="*/ 0 h 685800"/>
              <a:gd name="connsiteX6" fmla="*/ 673100 w 1219200"/>
              <a:gd name="connsiteY6" fmla="*/ 25400 h 685800"/>
              <a:gd name="connsiteX7" fmla="*/ 863600 w 1219200"/>
              <a:gd name="connsiteY7" fmla="*/ 25400 h 685800"/>
              <a:gd name="connsiteX8" fmla="*/ 1193800 w 1219200"/>
              <a:gd name="connsiteY8" fmla="*/ 0 h 685800"/>
              <a:gd name="connsiteX9" fmla="*/ 1219200 w 1219200"/>
              <a:gd name="connsiteY9" fmla="*/ 0 h 685800"/>
              <a:gd name="connsiteX10" fmla="*/ 1003300 w 1219200"/>
              <a:gd name="connsiteY10" fmla="*/ 228600 h 685800"/>
              <a:gd name="connsiteX11" fmla="*/ 838200 w 1219200"/>
              <a:gd name="connsiteY11" fmla="*/ 330200 h 685800"/>
              <a:gd name="connsiteX12" fmla="*/ 698500 w 1219200"/>
              <a:gd name="connsiteY12" fmla="*/ 393700 h 685800"/>
              <a:gd name="connsiteX13" fmla="*/ 482600 w 1219200"/>
              <a:gd name="connsiteY13" fmla="*/ 406400 h 685800"/>
              <a:gd name="connsiteX14" fmla="*/ 317500 w 1219200"/>
              <a:gd name="connsiteY14" fmla="*/ 419100 h 685800"/>
              <a:gd name="connsiteX15" fmla="*/ 101600 w 1219200"/>
              <a:gd name="connsiteY15" fmla="*/ 533400 h 685800"/>
              <a:gd name="connsiteX16" fmla="*/ 0 w 1219200"/>
              <a:gd name="connsiteY16"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 h="685800">
                <a:moveTo>
                  <a:pt x="0" y="685800"/>
                </a:moveTo>
                <a:lnTo>
                  <a:pt x="25400" y="254000"/>
                </a:lnTo>
                <a:lnTo>
                  <a:pt x="63500" y="165100"/>
                </a:lnTo>
                <a:lnTo>
                  <a:pt x="152400" y="76200"/>
                </a:lnTo>
                <a:lnTo>
                  <a:pt x="241300" y="12700"/>
                </a:lnTo>
                <a:lnTo>
                  <a:pt x="419100" y="0"/>
                </a:lnTo>
                <a:lnTo>
                  <a:pt x="673100" y="25400"/>
                </a:lnTo>
                <a:lnTo>
                  <a:pt x="863600" y="25400"/>
                </a:lnTo>
                <a:lnTo>
                  <a:pt x="1193800" y="0"/>
                </a:lnTo>
                <a:lnTo>
                  <a:pt x="1219200" y="0"/>
                </a:lnTo>
                <a:lnTo>
                  <a:pt x="1003300" y="228600"/>
                </a:lnTo>
                <a:lnTo>
                  <a:pt x="838200" y="330200"/>
                </a:lnTo>
                <a:lnTo>
                  <a:pt x="698500" y="393700"/>
                </a:lnTo>
                <a:lnTo>
                  <a:pt x="482600" y="406400"/>
                </a:lnTo>
                <a:lnTo>
                  <a:pt x="317500" y="419100"/>
                </a:lnTo>
                <a:lnTo>
                  <a:pt x="101600" y="533400"/>
                </a:lnTo>
                <a:lnTo>
                  <a:pt x="0" y="685800"/>
                </a:lnTo>
                <a:close/>
              </a:path>
            </a:pathLst>
          </a:custGeom>
          <a:gradFill flip="none" rotWithShape="1">
            <a:gsLst>
              <a:gs pos="0">
                <a:schemeClr val="accent6">
                  <a:lumMod val="5000"/>
                  <a:lumOff val="95000"/>
                  <a:alpha val="50000"/>
                </a:schemeClr>
              </a:gs>
              <a:gs pos="74000">
                <a:schemeClr val="accent6">
                  <a:lumMod val="45000"/>
                  <a:lumOff val="55000"/>
                  <a:alpha val="50000"/>
                </a:schemeClr>
              </a:gs>
              <a:gs pos="83000">
                <a:schemeClr val="accent6">
                  <a:lumMod val="45000"/>
                  <a:lumOff val="55000"/>
                  <a:alpha val="50000"/>
                </a:schemeClr>
              </a:gs>
              <a:gs pos="100000">
                <a:schemeClr val="accent6">
                  <a:lumMod val="30000"/>
                  <a:lumOff val="70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a:off x="6426200" y="2514600"/>
            <a:ext cx="1003300" cy="546100"/>
          </a:xfrm>
          <a:custGeom>
            <a:avLst/>
            <a:gdLst>
              <a:gd name="connsiteX0" fmla="*/ 1003300 w 1003300"/>
              <a:gd name="connsiteY0" fmla="*/ 546100 h 546100"/>
              <a:gd name="connsiteX1" fmla="*/ 889000 w 1003300"/>
              <a:gd name="connsiteY1" fmla="*/ 482600 h 546100"/>
              <a:gd name="connsiteX2" fmla="*/ 800100 w 1003300"/>
              <a:gd name="connsiteY2" fmla="*/ 241300 h 546100"/>
              <a:gd name="connsiteX3" fmla="*/ 774700 w 1003300"/>
              <a:gd name="connsiteY3" fmla="*/ 152400 h 546100"/>
              <a:gd name="connsiteX4" fmla="*/ 698500 w 1003300"/>
              <a:gd name="connsiteY4" fmla="*/ 76200 h 546100"/>
              <a:gd name="connsiteX5" fmla="*/ 508000 w 1003300"/>
              <a:gd name="connsiteY5" fmla="*/ 0 h 546100"/>
              <a:gd name="connsiteX6" fmla="*/ 457200 w 1003300"/>
              <a:gd name="connsiteY6" fmla="*/ 0 h 546100"/>
              <a:gd name="connsiteX7" fmla="*/ 406400 w 1003300"/>
              <a:gd name="connsiteY7" fmla="*/ 38100 h 546100"/>
              <a:gd name="connsiteX8" fmla="*/ 254000 w 1003300"/>
              <a:gd name="connsiteY8" fmla="*/ 50800 h 546100"/>
              <a:gd name="connsiteX9" fmla="*/ 0 w 1003300"/>
              <a:gd name="connsiteY9" fmla="*/ 38100 h 546100"/>
              <a:gd name="connsiteX10" fmla="*/ 0 w 1003300"/>
              <a:gd name="connsiteY10" fmla="*/ 190500 h 546100"/>
              <a:gd name="connsiteX11" fmla="*/ 25400 w 1003300"/>
              <a:gd name="connsiteY11" fmla="*/ 342900 h 546100"/>
              <a:gd name="connsiteX12" fmla="*/ 88900 w 1003300"/>
              <a:gd name="connsiteY12" fmla="*/ 431800 h 546100"/>
              <a:gd name="connsiteX13" fmla="*/ 177800 w 1003300"/>
              <a:gd name="connsiteY13" fmla="*/ 520700 h 546100"/>
              <a:gd name="connsiteX14" fmla="*/ 342900 w 1003300"/>
              <a:gd name="connsiteY14" fmla="*/ 546100 h 546100"/>
              <a:gd name="connsiteX15" fmla="*/ 711200 w 1003300"/>
              <a:gd name="connsiteY15" fmla="*/ 546100 h 546100"/>
              <a:gd name="connsiteX16" fmla="*/ 1003300 w 1003300"/>
              <a:gd name="connsiteY16" fmla="*/ 5461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3300" h="546100">
                <a:moveTo>
                  <a:pt x="1003300" y="546100"/>
                </a:moveTo>
                <a:lnTo>
                  <a:pt x="889000" y="482600"/>
                </a:lnTo>
                <a:lnTo>
                  <a:pt x="800100" y="241300"/>
                </a:lnTo>
                <a:lnTo>
                  <a:pt x="774700" y="152400"/>
                </a:lnTo>
                <a:lnTo>
                  <a:pt x="698500" y="76200"/>
                </a:lnTo>
                <a:lnTo>
                  <a:pt x="508000" y="0"/>
                </a:lnTo>
                <a:lnTo>
                  <a:pt x="457200" y="0"/>
                </a:lnTo>
                <a:lnTo>
                  <a:pt x="406400" y="38100"/>
                </a:lnTo>
                <a:lnTo>
                  <a:pt x="254000" y="50800"/>
                </a:lnTo>
                <a:lnTo>
                  <a:pt x="0" y="38100"/>
                </a:lnTo>
                <a:lnTo>
                  <a:pt x="0" y="190500"/>
                </a:lnTo>
                <a:lnTo>
                  <a:pt x="25400" y="342900"/>
                </a:lnTo>
                <a:lnTo>
                  <a:pt x="88900" y="431800"/>
                </a:lnTo>
                <a:lnTo>
                  <a:pt x="177800" y="520700"/>
                </a:lnTo>
                <a:lnTo>
                  <a:pt x="342900" y="546100"/>
                </a:lnTo>
                <a:lnTo>
                  <a:pt x="711200" y="546100"/>
                </a:lnTo>
                <a:lnTo>
                  <a:pt x="1003300" y="546100"/>
                </a:lnTo>
                <a:close/>
              </a:path>
            </a:pathLst>
          </a:custGeom>
          <a:gradFill flip="none" rotWithShape="1">
            <a:gsLst>
              <a:gs pos="0">
                <a:schemeClr val="accent6">
                  <a:lumMod val="5000"/>
                  <a:lumOff val="95000"/>
                  <a:alpha val="50000"/>
                </a:schemeClr>
              </a:gs>
              <a:gs pos="74000">
                <a:schemeClr val="accent6">
                  <a:lumMod val="45000"/>
                  <a:lumOff val="55000"/>
                  <a:alpha val="50000"/>
                </a:schemeClr>
              </a:gs>
              <a:gs pos="83000">
                <a:schemeClr val="accent6">
                  <a:lumMod val="45000"/>
                  <a:lumOff val="55000"/>
                  <a:alpha val="50000"/>
                </a:schemeClr>
              </a:gs>
              <a:gs pos="100000">
                <a:schemeClr val="accent6">
                  <a:lumMod val="30000"/>
                  <a:lumOff val="70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CaixaDeTexto 96"/>
          <p:cNvSpPr txBox="1"/>
          <p:nvPr/>
        </p:nvSpPr>
        <p:spPr>
          <a:xfrm>
            <a:off x="3682464" y="3054463"/>
            <a:ext cx="2632452" cy="825098"/>
          </a:xfrm>
          <a:prstGeom prst="rect">
            <a:avLst/>
          </a:prstGeom>
          <a:noFill/>
        </p:spPr>
        <p:txBody>
          <a:bodyPr wrap="none" rtlCol="0">
            <a:spAutoFit/>
          </a:bodyPr>
          <a:lstStyle/>
          <a:p>
            <a:pPr algn="ctr"/>
            <a:r>
              <a:rPr lang="pt-BR" b="1" dirty="0">
                <a:solidFill>
                  <a:schemeClr val="accent6">
                    <a:lumMod val="75000"/>
                  </a:schemeClr>
                </a:solidFill>
              </a:rPr>
              <a:t>Rota do Dispositivo</a:t>
            </a:r>
          </a:p>
          <a:p>
            <a:pPr algn="ctr"/>
            <a:r>
              <a:rPr lang="pt-BR" b="1" dirty="0">
                <a:solidFill>
                  <a:schemeClr val="accent6">
                    <a:lumMod val="75000"/>
                  </a:schemeClr>
                </a:solidFill>
              </a:rPr>
              <a:t>Móvel</a:t>
            </a:r>
          </a:p>
        </p:txBody>
      </p:sp>
    </p:spTree>
    <p:extLst>
      <p:ext uri="{BB962C8B-B14F-4D97-AF65-F5344CB8AC3E}">
        <p14:creationId xmlns:p14="http://schemas.microsoft.com/office/powerpoint/2010/main" val="30159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1"/>
                                        </p:tgtEl>
                                      </p:cBhvr>
                                    </p:animEffect>
                                    <p:set>
                                      <p:cBhvr>
                                        <p:cTn id="23" dur="1" fill="hold">
                                          <p:stCondLst>
                                            <p:cond delay="499"/>
                                          </p:stCondLst>
                                        </p:cTn>
                                        <p:tgtEl>
                                          <p:spTgt spid="61"/>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66"/>
                                        </p:tgtEl>
                                      </p:cBhvr>
                                    </p:animEffect>
                                    <p:set>
                                      <p:cBhvr>
                                        <p:cTn id="26" dur="1" fill="hold">
                                          <p:stCondLst>
                                            <p:cond delay="499"/>
                                          </p:stCondLst>
                                        </p:cTn>
                                        <p:tgtEl>
                                          <p:spTgt spid="66"/>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10"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0" presetClass="entr" presetSubtype="0" fill="hold" nodeType="click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wedge">
                                      <p:cBhvr>
                                        <p:cTn id="44" dur="5000"/>
                                        <p:tgtEl>
                                          <p:spTgt spid="85"/>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500"/>
                                        <p:tgtEl>
                                          <p:spTgt spid="94"/>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4" grpId="0"/>
      <p:bldP spid="64" grpId="1"/>
      <p:bldP spid="66" grpId="0"/>
      <p:bldP spid="67" grpId="0"/>
      <p:bldP spid="67" grpId="1"/>
      <p:bldP spid="69" grpId="0"/>
      <p:bldP spid="70" grpId="0"/>
      <p:bldP spid="93" grpId="0" animBg="1"/>
      <p:bldP spid="94" grpId="0" animBg="1"/>
      <p:bldP spid="95" grpId="0" animBg="1"/>
      <p:bldP spid="96" grpId="0" animBg="1"/>
      <p:bldP spid="9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p:cNvPicPr>
          <p:nvPr/>
        </p:nvPicPr>
        <p:blipFill>
          <a:blip r:embed="rId3">
            <a:extLst>
              <a:ext uri="{28A0092B-C50C-407E-A947-70E740481C1C}">
                <a14:useLocalDpi xmlns:a14="http://schemas.microsoft.com/office/drawing/2010/main" val="0"/>
              </a:ext>
            </a:extLst>
          </a:blip>
          <a:stretch>
            <a:fillRect/>
          </a:stretch>
        </p:blipFill>
        <p:spPr>
          <a:xfrm>
            <a:off x="1800000" y="1440000"/>
            <a:ext cx="6480000" cy="3780000"/>
          </a:xfrm>
          <a:prstGeom prst="rect">
            <a:avLst/>
          </a:prstGeom>
        </p:spPr>
      </p:pic>
      <p:pic>
        <p:nvPicPr>
          <p:cNvPr id="24" name="Imagem 23"/>
          <p:cNvPicPr/>
          <p:nvPr/>
        </p:nvPicPr>
        <p:blipFill>
          <a:blip r:embed="rId4">
            <a:extLst>
              <a:ext uri="{28A0092B-C50C-407E-A947-70E740481C1C}">
                <a14:useLocalDpi xmlns:a14="http://schemas.microsoft.com/office/drawing/2010/main" val="0"/>
              </a:ext>
            </a:extLst>
          </a:blip>
          <a:stretch>
            <a:fillRect/>
          </a:stretch>
        </p:blipFill>
        <p:spPr>
          <a:xfrm>
            <a:off x="1800000" y="1440000"/>
            <a:ext cx="6480000" cy="3780000"/>
          </a:xfrm>
          <a:prstGeom prst="rect">
            <a:avLst/>
          </a:prstGeom>
        </p:spPr>
      </p:pic>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p:cNvPicPr>
            <a:picLocks noChangeAspect="1"/>
          </p:cNvPicPr>
          <p:nvPr/>
        </p:nvPicPr>
        <p:blipFill>
          <a:blip r:embed="rId6"/>
          <a:stretch>
            <a:fillRect/>
          </a:stretch>
        </p:blipFill>
        <p:spPr>
          <a:xfrm>
            <a:off x="336681" y="1463149"/>
            <a:ext cx="1341450" cy="3058051"/>
          </a:xfrm>
          <a:prstGeom prst="rect">
            <a:avLst/>
          </a:prstGeom>
          <a:ln w="19050">
            <a:solidFill>
              <a:srgbClr val="D9D9D9"/>
            </a:solidFill>
          </a:ln>
        </p:spPr>
      </p:pic>
      <p:sp>
        <p:nvSpPr>
          <p:cNvPr id="23" name="CaixaDeTexto 22"/>
          <p:cNvSpPr txBox="1"/>
          <p:nvPr/>
        </p:nvSpPr>
        <p:spPr>
          <a:xfrm>
            <a:off x="252413" y="968390"/>
            <a:ext cx="5625873"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Dispositivo de Aquisição de Dados (ZED)</a:t>
            </a:r>
            <a:endParaRPr lang="pt-BR" b="1" u="sng" dirty="0"/>
          </a:p>
        </p:txBody>
      </p:sp>
      <p:sp>
        <p:nvSpPr>
          <p:cNvPr id="6" name="CaixaDeTexto 5"/>
          <p:cNvSpPr txBox="1"/>
          <p:nvPr/>
        </p:nvSpPr>
        <p:spPr>
          <a:xfrm>
            <a:off x="249534" y="4573669"/>
            <a:ext cx="1428597" cy="646331"/>
          </a:xfrm>
          <a:prstGeom prst="rect">
            <a:avLst/>
          </a:prstGeom>
          <a:noFill/>
        </p:spPr>
        <p:txBody>
          <a:bodyPr wrap="none" rtlCol="0">
            <a:spAutoFit/>
          </a:bodyPr>
          <a:lstStyle/>
          <a:p>
            <a:pPr algn="ctr"/>
            <a:r>
              <a:rPr lang="pt-BR" b="1" dirty="0" smtClean="0"/>
              <a:t>Estrutura</a:t>
            </a:r>
          </a:p>
          <a:p>
            <a:pPr algn="ctr"/>
            <a:r>
              <a:rPr lang="pt-BR" b="1" dirty="0" smtClean="0"/>
              <a:t>Generalizada</a:t>
            </a:r>
            <a:endParaRPr lang="pt-BR" b="1" dirty="0"/>
          </a:p>
        </p:txBody>
      </p:sp>
    </p:spTree>
    <p:extLst>
      <p:ext uri="{BB962C8B-B14F-4D97-AF65-F5344CB8AC3E}">
        <p14:creationId xmlns:p14="http://schemas.microsoft.com/office/powerpoint/2010/main" val="2719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p:cNvSpPr txBox="1"/>
          <p:nvPr/>
        </p:nvSpPr>
        <p:spPr>
          <a:xfrm>
            <a:off x="252413" y="968390"/>
            <a:ext cx="7739062"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Dispositivo de Aquisição de Dados (ZED) – Com Estrutura </a:t>
            </a:r>
            <a:r>
              <a:rPr lang="pt-BR" b="1" u="sng" dirty="0" err="1" smtClean="0"/>
              <a:t>Microcontrolada</a:t>
            </a:r>
            <a:endParaRPr lang="pt-BR" b="1" u="sng" dirty="0"/>
          </a:p>
        </p:txBody>
      </p:sp>
      <p:sp>
        <p:nvSpPr>
          <p:cNvPr id="26" name="Retângulo de cantos arredondados 25"/>
          <p:cNvSpPr/>
          <p:nvPr/>
        </p:nvSpPr>
        <p:spPr>
          <a:xfrm>
            <a:off x="3397366" y="1457447"/>
            <a:ext cx="2009104" cy="324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Modo</a:t>
            </a:r>
            <a:r>
              <a:rPr lang="pt-BR" b="1" i="1" dirty="0">
                <a:solidFill>
                  <a:schemeClr val="tx1"/>
                </a:solidFill>
              </a:rPr>
              <a:t> </a:t>
            </a:r>
            <a:r>
              <a:rPr lang="pt-BR" b="1" i="1" dirty="0" err="1">
                <a:solidFill>
                  <a:schemeClr val="tx1"/>
                </a:solidFill>
              </a:rPr>
              <a:t>Sleep</a:t>
            </a:r>
            <a:endParaRPr lang="pt-BR" b="1" i="1" dirty="0">
              <a:solidFill>
                <a:schemeClr val="tx1"/>
              </a:solidFill>
            </a:endParaRPr>
          </a:p>
        </p:txBody>
      </p:sp>
      <p:sp>
        <p:nvSpPr>
          <p:cNvPr id="27" name="Retângulo de cantos arredondados 26"/>
          <p:cNvSpPr/>
          <p:nvPr/>
        </p:nvSpPr>
        <p:spPr>
          <a:xfrm>
            <a:off x="3397366" y="2149842"/>
            <a:ext cx="2009104" cy="324000"/>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Modo Ativo</a:t>
            </a:r>
          </a:p>
        </p:txBody>
      </p:sp>
      <p:sp>
        <p:nvSpPr>
          <p:cNvPr id="30" name="Fluxograma: Decisão 29"/>
          <p:cNvSpPr/>
          <p:nvPr/>
        </p:nvSpPr>
        <p:spPr>
          <a:xfrm>
            <a:off x="3186399" y="2723137"/>
            <a:ext cx="2430630" cy="1311499"/>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Solicitação de </a:t>
            </a:r>
            <a:r>
              <a:rPr lang="pt-BR" b="1" dirty="0" smtClean="0">
                <a:solidFill>
                  <a:schemeClr val="tx1"/>
                </a:solidFill>
              </a:rPr>
              <a:t>Envio? (</a:t>
            </a:r>
            <a:r>
              <a:rPr lang="pt-BR" b="1" dirty="0">
                <a:solidFill>
                  <a:schemeClr val="tx1"/>
                </a:solidFill>
              </a:rPr>
              <a:t>0x90)</a:t>
            </a:r>
          </a:p>
        </p:txBody>
      </p:sp>
      <p:cxnSp>
        <p:nvCxnSpPr>
          <p:cNvPr id="31" name="Conector de seta reta 30"/>
          <p:cNvCxnSpPr>
            <a:stCxn id="26" idx="2"/>
            <a:endCxn id="27" idx="0"/>
          </p:cNvCxnSpPr>
          <p:nvPr/>
        </p:nvCxnSpPr>
        <p:spPr>
          <a:xfrm>
            <a:off x="4401918" y="1781447"/>
            <a:ext cx="0" cy="368395"/>
          </a:xfrm>
          <a:prstGeom prst="straightConnector1">
            <a:avLst/>
          </a:prstGeom>
          <a:ln w="38100">
            <a:solidFill>
              <a:schemeClr val="tx2"/>
            </a:solidFill>
            <a:prstDash val="sysDot"/>
            <a:headEnd type="oval" w="sm"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onector de seta reta 31"/>
          <p:cNvCxnSpPr>
            <a:stCxn id="27" idx="2"/>
            <a:endCxn id="30" idx="0"/>
          </p:cNvCxnSpPr>
          <p:nvPr/>
        </p:nvCxnSpPr>
        <p:spPr>
          <a:xfrm flipH="1">
            <a:off x="4401714" y="2473842"/>
            <a:ext cx="204" cy="249295"/>
          </a:xfrm>
          <a:prstGeom prst="straightConnector1">
            <a:avLst/>
          </a:prstGeom>
          <a:ln w="38100">
            <a:solidFill>
              <a:schemeClr val="tx2"/>
            </a:solidFill>
            <a:prstDash val="sysDot"/>
            <a:headEnd type="oval" w="sm"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Forma livre 32"/>
          <p:cNvSpPr/>
          <p:nvPr/>
        </p:nvSpPr>
        <p:spPr>
          <a:xfrm>
            <a:off x="5385322" y="1636712"/>
            <a:ext cx="464233" cy="648000"/>
          </a:xfrm>
          <a:custGeom>
            <a:avLst/>
            <a:gdLst>
              <a:gd name="connsiteX0" fmla="*/ 0 w 858129"/>
              <a:gd name="connsiteY0" fmla="*/ 0 h 1519311"/>
              <a:gd name="connsiteX1" fmla="*/ 858129 w 858129"/>
              <a:gd name="connsiteY1" fmla="*/ 0 h 1519311"/>
              <a:gd name="connsiteX2" fmla="*/ 858129 w 858129"/>
              <a:gd name="connsiteY2" fmla="*/ 1519311 h 1519311"/>
              <a:gd name="connsiteX3" fmla="*/ 14067 w 858129"/>
              <a:gd name="connsiteY3" fmla="*/ 1519311 h 1519311"/>
            </a:gdLst>
            <a:ahLst/>
            <a:cxnLst>
              <a:cxn ang="0">
                <a:pos x="connsiteX0" y="connsiteY0"/>
              </a:cxn>
              <a:cxn ang="0">
                <a:pos x="connsiteX1" y="connsiteY1"/>
              </a:cxn>
              <a:cxn ang="0">
                <a:pos x="connsiteX2" y="connsiteY2"/>
              </a:cxn>
              <a:cxn ang="0">
                <a:pos x="connsiteX3" y="connsiteY3"/>
              </a:cxn>
            </a:cxnLst>
            <a:rect l="l" t="t" r="r" b="b"/>
            <a:pathLst>
              <a:path w="858129" h="1519311">
                <a:moveTo>
                  <a:pt x="0" y="0"/>
                </a:moveTo>
                <a:lnTo>
                  <a:pt x="858129" y="0"/>
                </a:lnTo>
                <a:lnTo>
                  <a:pt x="858129" y="1519311"/>
                </a:lnTo>
                <a:lnTo>
                  <a:pt x="14067" y="1519311"/>
                </a:lnTo>
              </a:path>
            </a:pathLst>
          </a:custGeom>
          <a:noFill/>
          <a:ln w="38100">
            <a:solidFill>
              <a:schemeClr val="tx2"/>
            </a:solidFill>
            <a:prstDash val="sysDot"/>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34" name="CaixaDeTexto 33"/>
          <p:cNvSpPr txBox="1"/>
          <p:nvPr/>
        </p:nvSpPr>
        <p:spPr>
          <a:xfrm>
            <a:off x="4472356" y="1764121"/>
            <a:ext cx="793807" cy="369332"/>
          </a:xfrm>
          <a:prstGeom prst="rect">
            <a:avLst/>
          </a:prstGeom>
          <a:noFill/>
          <a:ln>
            <a:noFill/>
          </a:ln>
        </p:spPr>
        <p:txBody>
          <a:bodyPr wrap="none" rtlCol="0">
            <a:spAutoFit/>
          </a:bodyPr>
          <a:lstStyle/>
          <a:p>
            <a:r>
              <a:rPr lang="pt-BR" b="1" dirty="0"/>
              <a:t>SP*SN</a:t>
            </a:r>
          </a:p>
        </p:txBody>
      </p:sp>
      <p:sp>
        <p:nvSpPr>
          <p:cNvPr id="35" name="CaixaDeTexto 34"/>
          <p:cNvSpPr txBox="1"/>
          <p:nvPr/>
        </p:nvSpPr>
        <p:spPr>
          <a:xfrm>
            <a:off x="5852101" y="1928242"/>
            <a:ext cx="1390529" cy="369332"/>
          </a:xfrm>
          <a:prstGeom prst="rect">
            <a:avLst/>
          </a:prstGeom>
          <a:noFill/>
          <a:ln>
            <a:noFill/>
          </a:ln>
        </p:spPr>
        <p:txBody>
          <a:bodyPr wrap="square" rtlCol="0">
            <a:spAutoFit/>
          </a:bodyPr>
          <a:lstStyle/>
          <a:p>
            <a:pPr algn="ctr"/>
            <a:r>
              <a:rPr lang="pt-BR" b="1" i="1" dirty="0" err="1" smtClean="0"/>
              <a:t>Poll</a:t>
            </a:r>
            <a:r>
              <a:rPr lang="pt-BR" b="1" i="1" dirty="0" smtClean="0"/>
              <a:t> </a:t>
            </a:r>
            <a:r>
              <a:rPr lang="pt-BR" b="1" i="1" dirty="0" err="1" smtClean="0"/>
              <a:t>Request</a:t>
            </a:r>
            <a:endParaRPr lang="pt-BR" b="1" i="1" dirty="0"/>
          </a:p>
        </p:txBody>
      </p:sp>
      <p:sp>
        <p:nvSpPr>
          <p:cNvPr id="36" name="Fluxograma: Decisão 35"/>
          <p:cNvSpPr/>
          <p:nvPr/>
        </p:nvSpPr>
        <p:spPr>
          <a:xfrm>
            <a:off x="5976000" y="2720916"/>
            <a:ext cx="2454314" cy="1311499"/>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b="1" dirty="0">
                <a:solidFill>
                  <a:schemeClr val="tx1"/>
                </a:solidFill>
              </a:rPr>
              <a:t>Período de Amostragem?</a:t>
            </a:r>
          </a:p>
          <a:p>
            <a:pPr algn="ctr"/>
            <a:r>
              <a:rPr lang="pt-BR" sz="1400" b="1" dirty="0" smtClean="0">
                <a:solidFill>
                  <a:schemeClr val="tx1"/>
                </a:solidFill>
              </a:rPr>
              <a:t>(IR)</a:t>
            </a:r>
            <a:endParaRPr lang="pt-BR" sz="1400" b="1" dirty="0">
              <a:solidFill>
                <a:schemeClr val="tx1"/>
              </a:solidFill>
            </a:endParaRPr>
          </a:p>
        </p:txBody>
      </p:sp>
      <p:sp>
        <p:nvSpPr>
          <p:cNvPr id="38" name="Fluxograma: Decisão 37"/>
          <p:cNvSpPr/>
          <p:nvPr/>
        </p:nvSpPr>
        <p:spPr>
          <a:xfrm>
            <a:off x="702357" y="2860472"/>
            <a:ext cx="2156958" cy="1036827"/>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Dados na Pilha?</a:t>
            </a:r>
            <a:endParaRPr lang="pt-BR" b="1" dirty="0">
              <a:solidFill>
                <a:schemeClr val="tx1"/>
              </a:solidFill>
            </a:endParaRPr>
          </a:p>
        </p:txBody>
      </p:sp>
      <p:sp>
        <p:nvSpPr>
          <p:cNvPr id="39" name="Retângulo de cantos arredondados 38"/>
          <p:cNvSpPr/>
          <p:nvPr/>
        </p:nvSpPr>
        <p:spPr>
          <a:xfrm>
            <a:off x="5993003" y="4418561"/>
            <a:ext cx="2419642" cy="1204686"/>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Leitura, Processamento e Armazenamento de Dado em Pilha.</a:t>
            </a:r>
            <a:endParaRPr lang="pt-BR" b="1" dirty="0">
              <a:solidFill>
                <a:schemeClr val="tx1"/>
              </a:solidFill>
            </a:endParaRPr>
          </a:p>
        </p:txBody>
      </p:sp>
      <p:sp>
        <p:nvSpPr>
          <p:cNvPr id="40" name="Retângulo de cantos arredondados 39"/>
          <p:cNvSpPr/>
          <p:nvPr/>
        </p:nvSpPr>
        <p:spPr>
          <a:xfrm>
            <a:off x="790836" y="4092695"/>
            <a:ext cx="1980000" cy="540000"/>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Envio de </a:t>
            </a:r>
            <a:r>
              <a:rPr lang="pt-BR" b="1" i="1" dirty="0" smtClean="0">
                <a:solidFill>
                  <a:schemeClr val="tx1"/>
                </a:solidFill>
              </a:rPr>
              <a:t>frame </a:t>
            </a:r>
            <a:r>
              <a:rPr lang="pt-BR" b="1" dirty="0" smtClean="0">
                <a:solidFill>
                  <a:schemeClr val="tx1"/>
                </a:solidFill>
              </a:rPr>
              <a:t>de</a:t>
            </a:r>
          </a:p>
          <a:p>
            <a:pPr algn="ctr"/>
            <a:r>
              <a:rPr lang="pt-BR" b="1" dirty="0" smtClean="0">
                <a:solidFill>
                  <a:schemeClr val="tx1"/>
                </a:solidFill>
              </a:rPr>
              <a:t>dados (0x10)</a:t>
            </a:r>
            <a:endParaRPr lang="pt-BR" b="1" dirty="0">
              <a:solidFill>
                <a:schemeClr val="tx1"/>
              </a:solidFill>
            </a:endParaRPr>
          </a:p>
        </p:txBody>
      </p:sp>
      <p:sp>
        <p:nvSpPr>
          <p:cNvPr id="41" name="Fluxograma: Decisão 40"/>
          <p:cNvSpPr/>
          <p:nvPr/>
        </p:nvSpPr>
        <p:spPr>
          <a:xfrm>
            <a:off x="673998" y="5002262"/>
            <a:ext cx="2232000" cy="1311499"/>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i="1" dirty="0" smtClean="0">
                <a:solidFill>
                  <a:schemeClr val="tx1"/>
                </a:solidFill>
              </a:rPr>
              <a:t>ACK </a:t>
            </a:r>
            <a:r>
              <a:rPr lang="pt-BR" b="1" dirty="0" smtClean="0">
                <a:solidFill>
                  <a:schemeClr val="tx1"/>
                </a:solidFill>
              </a:rPr>
              <a:t>recebido?</a:t>
            </a:r>
          </a:p>
          <a:p>
            <a:pPr algn="ctr"/>
            <a:r>
              <a:rPr lang="pt-BR" b="1" dirty="0" smtClean="0">
                <a:solidFill>
                  <a:schemeClr val="tx1"/>
                </a:solidFill>
              </a:rPr>
              <a:t>(0x8B)</a:t>
            </a:r>
            <a:endParaRPr lang="pt-BR" b="1" dirty="0">
              <a:solidFill>
                <a:schemeClr val="tx1"/>
              </a:solidFill>
            </a:endParaRPr>
          </a:p>
        </p:txBody>
      </p:sp>
      <p:cxnSp>
        <p:nvCxnSpPr>
          <p:cNvPr id="42" name="Conector angulado 41"/>
          <p:cNvCxnSpPr>
            <a:stCxn id="40" idx="2"/>
            <a:endCxn id="41" idx="0"/>
          </p:cNvCxnSpPr>
          <p:nvPr/>
        </p:nvCxnSpPr>
        <p:spPr>
          <a:xfrm rot="16200000" flipH="1">
            <a:off x="1600634" y="4812897"/>
            <a:ext cx="369567" cy="9162"/>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angulado 42"/>
          <p:cNvCxnSpPr>
            <a:stCxn id="30" idx="1"/>
            <a:endCxn id="38" idx="3"/>
          </p:cNvCxnSpPr>
          <p:nvPr/>
        </p:nvCxnSpPr>
        <p:spPr>
          <a:xfrm rot="10800000">
            <a:off x="2859315" y="3378887"/>
            <a:ext cx="327084" cy="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Conector angulado 43"/>
          <p:cNvCxnSpPr>
            <a:stCxn id="30" idx="3"/>
            <a:endCxn id="36" idx="1"/>
          </p:cNvCxnSpPr>
          <p:nvPr/>
        </p:nvCxnSpPr>
        <p:spPr>
          <a:xfrm flipV="1">
            <a:off x="5617029" y="3376666"/>
            <a:ext cx="358971" cy="222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ector angulado 44"/>
          <p:cNvCxnSpPr>
            <a:stCxn id="38" idx="2"/>
            <a:endCxn id="40" idx="0"/>
          </p:cNvCxnSpPr>
          <p:nvPr/>
        </p:nvCxnSpPr>
        <p:spPr>
          <a:xfrm rot="5400000">
            <a:off x="1683138" y="3994997"/>
            <a:ext cx="195396" cy="12700"/>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angulado 45"/>
          <p:cNvCxnSpPr>
            <a:stCxn id="36" idx="0"/>
            <a:endCxn id="33" idx="1"/>
          </p:cNvCxnSpPr>
          <p:nvPr/>
        </p:nvCxnSpPr>
        <p:spPr>
          <a:xfrm rot="16200000" flipV="1">
            <a:off x="5984254" y="1502013"/>
            <a:ext cx="1084204" cy="1353602"/>
          </a:xfrm>
          <a:prstGeom prst="bentConnector2">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angulado 46"/>
          <p:cNvCxnSpPr>
            <a:stCxn id="36" idx="2"/>
            <a:endCxn id="39" idx="0"/>
          </p:cNvCxnSpPr>
          <p:nvPr/>
        </p:nvCxnSpPr>
        <p:spPr>
          <a:xfrm rot="5400000">
            <a:off x="7009918" y="4225322"/>
            <a:ext cx="386146" cy="333"/>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Conector angulado 47"/>
          <p:cNvCxnSpPr>
            <a:stCxn id="39" idx="3"/>
          </p:cNvCxnSpPr>
          <p:nvPr/>
        </p:nvCxnSpPr>
        <p:spPr>
          <a:xfrm flipH="1" flipV="1">
            <a:off x="7202824" y="1636711"/>
            <a:ext cx="1209821" cy="3384193"/>
          </a:xfrm>
          <a:prstGeom prst="bentConnector4">
            <a:avLst>
              <a:gd name="adj1" fmla="val -29692"/>
              <a:gd name="adj2" fmla="val 100072"/>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5506790" y="2943162"/>
            <a:ext cx="600707" cy="369332"/>
          </a:xfrm>
          <a:prstGeom prst="rect">
            <a:avLst/>
          </a:prstGeom>
          <a:noFill/>
          <a:ln>
            <a:noFill/>
          </a:ln>
        </p:spPr>
        <p:txBody>
          <a:bodyPr wrap="square" rtlCol="0">
            <a:spAutoFit/>
          </a:bodyPr>
          <a:lstStyle/>
          <a:p>
            <a:pPr algn="ctr"/>
            <a:r>
              <a:rPr lang="pt-BR" b="1" dirty="0" smtClean="0"/>
              <a:t>Não</a:t>
            </a:r>
            <a:endParaRPr lang="pt-BR" b="1" dirty="0"/>
          </a:p>
        </p:txBody>
      </p:sp>
      <p:sp>
        <p:nvSpPr>
          <p:cNvPr id="50" name="CaixaDeTexto 49"/>
          <p:cNvSpPr txBox="1"/>
          <p:nvPr/>
        </p:nvSpPr>
        <p:spPr>
          <a:xfrm>
            <a:off x="2722504" y="2938262"/>
            <a:ext cx="600707" cy="369332"/>
          </a:xfrm>
          <a:prstGeom prst="rect">
            <a:avLst/>
          </a:prstGeom>
          <a:noFill/>
          <a:ln>
            <a:noFill/>
          </a:ln>
        </p:spPr>
        <p:txBody>
          <a:bodyPr wrap="square" rtlCol="0">
            <a:spAutoFit/>
          </a:bodyPr>
          <a:lstStyle/>
          <a:p>
            <a:pPr algn="ctr"/>
            <a:r>
              <a:rPr lang="pt-BR" b="1" dirty="0" smtClean="0"/>
              <a:t>Sim</a:t>
            </a:r>
            <a:endParaRPr lang="pt-BR" b="1" dirty="0"/>
          </a:p>
        </p:txBody>
      </p:sp>
      <p:sp>
        <p:nvSpPr>
          <p:cNvPr id="51" name="CaixaDeTexto 50"/>
          <p:cNvSpPr txBox="1"/>
          <p:nvPr/>
        </p:nvSpPr>
        <p:spPr>
          <a:xfrm>
            <a:off x="1845803" y="3727144"/>
            <a:ext cx="600707" cy="369332"/>
          </a:xfrm>
          <a:prstGeom prst="rect">
            <a:avLst/>
          </a:prstGeom>
          <a:noFill/>
          <a:ln>
            <a:noFill/>
          </a:ln>
        </p:spPr>
        <p:txBody>
          <a:bodyPr wrap="square" rtlCol="0">
            <a:spAutoFit/>
          </a:bodyPr>
          <a:lstStyle/>
          <a:p>
            <a:pPr algn="ctr"/>
            <a:r>
              <a:rPr lang="pt-BR" b="1" dirty="0" smtClean="0"/>
              <a:t>Sim</a:t>
            </a:r>
            <a:endParaRPr lang="pt-BR" b="1" dirty="0"/>
          </a:p>
        </p:txBody>
      </p:sp>
      <p:cxnSp>
        <p:nvCxnSpPr>
          <p:cNvPr id="52" name="Conector angulado 51"/>
          <p:cNvCxnSpPr>
            <a:stCxn id="38" idx="1"/>
            <a:endCxn id="26" idx="1"/>
          </p:cNvCxnSpPr>
          <p:nvPr/>
        </p:nvCxnSpPr>
        <p:spPr>
          <a:xfrm rot="10800000" flipH="1">
            <a:off x="702356" y="1619448"/>
            <a:ext cx="2695009" cy="1759439"/>
          </a:xfrm>
          <a:prstGeom prst="bentConnector3">
            <a:avLst>
              <a:gd name="adj1" fmla="val -8482"/>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CaixaDeTexto 52"/>
          <p:cNvSpPr txBox="1"/>
          <p:nvPr/>
        </p:nvSpPr>
        <p:spPr>
          <a:xfrm>
            <a:off x="465945" y="2938262"/>
            <a:ext cx="600707" cy="369332"/>
          </a:xfrm>
          <a:prstGeom prst="rect">
            <a:avLst/>
          </a:prstGeom>
          <a:noFill/>
          <a:ln>
            <a:noFill/>
          </a:ln>
        </p:spPr>
        <p:txBody>
          <a:bodyPr wrap="square" rtlCol="0">
            <a:spAutoFit/>
          </a:bodyPr>
          <a:lstStyle/>
          <a:p>
            <a:pPr algn="ctr"/>
            <a:r>
              <a:rPr lang="pt-BR" b="1" dirty="0" smtClean="0"/>
              <a:t>Não</a:t>
            </a:r>
            <a:endParaRPr lang="pt-BR" b="1" dirty="0"/>
          </a:p>
        </p:txBody>
      </p:sp>
      <p:sp>
        <p:nvSpPr>
          <p:cNvPr id="54" name="CaixaDeTexto 53"/>
          <p:cNvSpPr txBox="1"/>
          <p:nvPr/>
        </p:nvSpPr>
        <p:spPr>
          <a:xfrm>
            <a:off x="7185155" y="3962072"/>
            <a:ext cx="600707" cy="369332"/>
          </a:xfrm>
          <a:prstGeom prst="rect">
            <a:avLst/>
          </a:prstGeom>
          <a:noFill/>
          <a:ln>
            <a:noFill/>
          </a:ln>
        </p:spPr>
        <p:txBody>
          <a:bodyPr wrap="square" rtlCol="0">
            <a:spAutoFit/>
          </a:bodyPr>
          <a:lstStyle/>
          <a:p>
            <a:pPr algn="ctr"/>
            <a:r>
              <a:rPr lang="pt-BR" b="1" dirty="0" smtClean="0"/>
              <a:t>Sim</a:t>
            </a:r>
            <a:endParaRPr lang="pt-BR" b="1" dirty="0"/>
          </a:p>
        </p:txBody>
      </p:sp>
      <p:sp>
        <p:nvSpPr>
          <p:cNvPr id="55" name="CaixaDeTexto 54"/>
          <p:cNvSpPr txBox="1"/>
          <p:nvPr/>
        </p:nvSpPr>
        <p:spPr>
          <a:xfrm>
            <a:off x="7236416" y="2382055"/>
            <a:ext cx="600707" cy="369332"/>
          </a:xfrm>
          <a:prstGeom prst="rect">
            <a:avLst/>
          </a:prstGeom>
          <a:noFill/>
          <a:ln>
            <a:noFill/>
          </a:ln>
        </p:spPr>
        <p:txBody>
          <a:bodyPr wrap="square" rtlCol="0">
            <a:spAutoFit/>
          </a:bodyPr>
          <a:lstStyle/>
          <a:p>
            <a:pPr algn="ctr"/>
            <a:r>
              <a:rPr lang="pt-BR" b="1" dirty="0" smtClean="0"/>
              <a:t>Não</a:t>
            </a:r>
            <a:endParaRPr lang="pt-BR" b="1" dirty="0"/>
          </a:p>
        </p:txBody>
      </p:sp>
      <p:cxnSp>
        <p:nvCxnSpPr>
          <p:cNvPr id="56" name="Conector angulado 55"/>
          <p:cNvCxnSpPr>
            <a:stCxn id="41" idx="1"/>
          </p:cNvCxnSpPr>
          <p:nvPr/>
        </p:nvCxnSpPr>
        <p:spPr>
          <a:xfrm rot="10800000" flipH="1">
            <a:off x="673998" y="4775200"/>
            <a:ext cx="1067716" cy="882812"/>
          </a:xfrm>
          <a:prstGeom prst="bentConnector3">
            <a:avLst>
              <a:gd name="adj1" fmla="val -21410"/>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Conector angulado 56"/>
          <p:cNvCxnSpPr>
            <a:stCxn id="41" idx="3"/>
          </p:cNvCxnSpPr>
          <p:nvPr/>
        </p:nvCxnSpPr>
        <p:spPr>
          <a:xfrm flipV="1">
            <a:off x="2905998" y="3451425"/>
            <a:ext cx="204110" cy="2206587"/>
          </a:xfrm>
          <a:prstGeom prst="bentConnector2">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CaixaDeTexto 57"/>
          <p:cNvSpPr txBox="1"/>
          <p:nvPr/>
        </p:nvSpPr>
        <p:spPr>
          <a:xfrm>
            <a:off x="372587" y="5266844"/>
            <a:ext cx="600707" cy="369332"/>
          </a:xfrm>
          <a:prstGeom prst="rect">
            <a:avLst/>
          </a:prstGeom>
          <a:noFill/>
          <a:ln>
            <a:noFill/>
          </a:ln>
        </p:spPr>
        <p:txBody>
          <a:bodyPr wrap="square" rtlCol="0">
            <a:spAutoFit/>
          </a:bodyPr>
          <a:lstStyle/>
          <a:p>
            <a:pPr algn="ctr"/>
            <a:r>
              <a:rPr lang="pt-BR" b="1" dirty="0" smtClean="0"/>
              <a:t>Não</a:t>
            </a:r>
            <a:endParaRPr lang="pt-BR" b="1" dirty="0"/>
          </a:p>
        </p:txBody>
      </p:sp>
      <p:sp>
        <p:nvSpPr>
          <p:cNvPr id="59" name="CaixaDeTexto 58"/>
          <p:cNvSpPr txBox="1"/>
          <p:nvPr/>
        </p:nvSpPr>
        <p:spPr>
          <a:xfrm>
            <a:off x="2512501" y="5210945"/>
            <a:ext cx="600707" cy="369332"/>
          </a:xfrm>
          <a:prstGeom prst="rect">
            <a:avLst/>
          </a:prstGeom>
          <a:noFill/>
          <a:ln>
            <a:noFill/>
          </a:ln>
        </p:spPr>
        <p:txBody>
          <a:bodyPr wrap="square" rtlCol="0">
            <a:spAutoFit/>
          </a:bodyPr>
          <a:lstStyle/>
          <a:p>
            <a:pPr algn="ctr"/>
            <a:r>
              <a:rPr lang="pt-BR" b="1" dirty="0" smtClean="0"/>
              <a:t>Sim</a:t>
            </a:r>
            <a:endParaRPr lang="pt-BR" b="1" dirty="0"/>
          </a:p>
        </p:txBody>
      </p:sp>
    </p:spTree>
    <p:extLst>
      <p:ext uri="{BB962C8B-B14F-4D97-AF65-F5344CB8AC3E}">
        <p14:creationId xmlns:p14="http://schemas.microsoft.com/office/powerpoint/2010/main" val="3607187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p:grpSpPr>
        <p:sp>
          <p:nvSpPr>
            <p:cNvPr id="2" name="Retângulo 1">
              <a:hlinkClick r:id="rId4" action="ppaction://hlinksldjump"/>
            </p:cNvPr>
            <p:cNvSpPr/>
            <p:nvPr/>
          </p:nvSpPr>
          <p:spPr>
            <a:xfrm>
              <a:off x="1010672" y="1010654"/>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167028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8" y="1265444"/>
            <a:ext cx="6849431" cy="4467849"/>
          </a:xfrm>
          <a:prstGeom prst="rect">
            <a:avLst/>
          </a:prstGeom>
        </p:spPr>
      </p:pic>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p:cNvSpPr txBox="1"/>
          <p:nvPr/>
        </p:nvSpPr>
        <p:spPr>
          <a:xfrm>
            <a:off x="252413" y="968390"/>
            <a:ext cx="5625873"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Dispositivo Coletor (ZC)</a:t>
            </a:r>
            <a:endParaRPr lang="pt-BR" b="1" u="sng" dirty="0"/>
          </a:p>
        </p:txBody>
      </p:sp>
      <p:sp>
        <p:nvSpPr>
          <p:cNvPr id="6" name="CaixaDeTexto 5"/>
          <p:cNvSpPr txBox="1"/>
          <p:nvPr/>
        </p:nvSpPr>
        <p:spPr>
          <a:xfrm>
            <a:off x="7269767" y="4388464"/>
            <a:ext cx="1428597" cy="646331"/>
          </a:xfrm>
          <a:prstGeom prst="rect">
            <a:avLst/>
          </a:prstGeom>
          <a:noFill/>
        </p:spPr>
        <p:txBody>
          <a:bodyPr wrap="none" rtlCol="0">
            <a:spAutoFit/>
          </a:bodyPr>
          <a:lstStyle/>
          <a:p>
            <a:pPr algn="ctr"/>
            <a:r>
              <a:rPr lang="pt-BR" b="1" dirty="0" smtClean="0"/>
              <a:t>Estrutura</a:t>
            </a:r>
          </a:p>
          <a:p>
            <a:pPr algn="ctr"/>
            <a:r>
              <a:rPr lang="pt-BR" b="1" dirty="0" smtClean="0"/>
              <a:t>Generalizada</a:t>
            </a:r>
            <a:endParaRPr lang="pt-BR" b="1" dirty="0"/>
          </a:p>
        </p:txBody>
      </p:sp>
      <p:pic>
        <p:nvPicPr>
          <p:cNvPr id="8" name="Imagem 7"/>
          <p:cNvPicPr>
            <a:picLocks noChangeAspect="1"/>
          </p:cNvPicPr>
          <p:nvPr/>
        </p:nvPicPr>
        <p:blipFill>
          <a:blip r:embed="rId5"/>
          <a:stretch>
            <a:fillRect/>
          </a:stretch>
        </p:blipFill>
        <p:spPr>
          <a:xfrm>
            <a:off x="7356914" y="1330413"/>
            <a:ext cx="1341450" cy="3058051"/>
          </a:xfrm>
          <a:prstGeom prst="rect">
            <a:avLst/>
          </a:prstGeom>
          <a:ln w="19050">
            <a:solidFill>
              <a:srgbClr val="D9D9D9"/>
            </a:solidFill>
          </a:ln>
        </p:spPr>
      </p:pic>
    </p:spTree>
    <p:extLst>
      <p:ext uri="{BB962C8B-B14F-4D97-AF65-F5344CB8AC3E}">
        <p14:creationId xmlns:p14="http://schemas.microsoft.com/office/powerpoint/2010/main" val="34513693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p:cNvSpPr txBox="1"/>
          <p:nvPr/>
        </p:nvSpPr>
        <p:spPr>
          <a:xfrm>
            <a:off x="252413" y="968390"/>
            <a:ext cx="7739062"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Dispositivo Coletor (ZC)</a:t>
            </a:r>
            <a:endParaRPr lang="pt-BR" b="1" u="sng" dirty="0"/>
          </a:p>
        </p:txBody>
      </p:sp>
      <p:sp>
        <p:nvSpPr>
          <p:cNvPr id="9" name="Retângulo de cantos arredondados 8"/>
          <p:cNvSpPr/>
          <p:nvPr/>
        </p:nvSpPr>
        <p:spPr>
          <a:xfrm>
            <a:off x="1678838" y="1501504"/>
            <a:ext cx="2009104" cy="274467"/>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Modo Ativo</a:t>
            </a:r>
          </a:p>
        </p:txBody>
      </p:sp>
      <p:sp>
        <p:nvSpPr>
          <p:cNvPr id="20" name="CaixaDeTexto 19"/>
          <p:cNvSpPr txBox="1"/>
          <p:nvPr/>
        </p:nvSpPr>
        <p:spPr>
          <a:xfrm>
            <a:off x="2806137" y="2629763"/>
            <a:ext cx="537327" cy="369332"/>
          </a:xfrm>
          <a:prstGeom prst="rect">
            <a:avLst/>
          </a:prstGeom>
          <a:noFill/>
          <a:ln>
            <a:noFill/>
          </a:ln>
        </p:spPr>
        <p:txBody>
          <a:bodyPr wrap="none" rtlCol="0">
            <a:spAutoFit/>
          </a:bodyPr>
          <a:lstStyle/>
          <a:p>
            <a:r>
              <a:rPr lang="pt-BR" b="1" dirty="0"/>
              <a:t>Sim</a:t>
            </a:r>
          </a:p>
        </p:txBody>
      </p:sp>
      <p:sp>
        <p:nvSpPr>
          <p:cNvPr id="24" name="Fluxograma: Decisão 23"/>
          <p:cNvSpPr/>
          <p:nvPr/>
        </p:nvSpPr>
        <p:spPr>
          <a:xfrm>
            <a:off x="1388100" y="1993971"/>
            <a:ext cx="2588541" cy="700143"/>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i="1" dirty="0" smtClean="0">
                <a:solidFill>
                  <a:schemeClr val="tx1"/>
                </a:solidFill>
              </a:rPr>
              <a:t>Link </a:t>
            </a:r>
            <a:r>
              <a:rPr lang="pt-BR" sz="1600" b="1" dirty="0" smtClean="0">
                <a:solidFill>
                  <a:schemeClr val="tx1"/>
                </a:solidFill>
              </a:rPr>
              <a:t>de comunicação com </a:t>
            </a:r>
            <a:r>
              <a:rPr lang="pt-BR" sz="1600" b="1" i="1" dirty="0" smtClean="0">
                <a:solidFill>
                  <a:schemeClr val="tx1"/>
                </a:solidFill>
              </a:rPr>
              <a:t>ZED?</a:t>
            </a:r>
            <a:endParaRPr lang="pt-BR" sz="1600" b="1" i="1" dirty="0">
              <a:solidFill>
                <a:schemeClr val="tx1"/>
              </a:solidFill>
            </a:endParaRPr>
          </a:p>
        </p:txBody>
      </p:sp>
      <p:cxnSp>
        <p:nvCxnSpPr>
          <p:cNvPr id="4" name="Conector angulado 3"/>
          <p:cNvCxnSpPr>
            <a:stCxn id="9" idx="2"/>
            <a:endCxn id="24" idx="0"/>
          </p:cNvCxnSpPr>
          <p:nvPr/>
        </p:nvCxnSpPr>
        <p:spPr>
          <a:xfrm rot="5400000">
            <a:off x="2573881" y="1884462"/>
            <a:ext cx="218000" cy="1019"/>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7" name="Conector angulado 6"/>
          <p:cNvCxnSpPr>
            <a:stCxn id="24" idx="1"/>
            <a:endCxn id="9" idx="1"/>
          </p:cNvCxnSpPr>
          <p:nvPr/>
        </p:nvCxnSpPr>
        <p:spPr>
          <a:xfrm rot="10800000" flipH="1">
            <a:off x="1388100" y="1638739"/>
            <a:ext cx="290738" cy="705305"/>
          </a:xfrm>
          <a:prstGeom prst="bentConnector3">
            <a:avLst>
              <a:gd name="adj1" fmla="val -78627"/>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Retângulo de cantos arredondados 29"/>
          <p:cNvSpPr/>
          <p:nvPr/>
        </p:nvSpPr>
        <p:spPr>
          <a:xfrm>
            <a:off x="1594460" y="3087415"/>
            <a:ext cx="2178941" cy="443397"/>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Solicitação de Envio de Dados (0x10)</a:t>
            </a:r>
            <a:endParaRPr lang="pt-BR" b="1" dirty="0">
              <a:solidFill>
                <a:schemeClr val="tx1"/>
              </a:solidFill>
            </a:endParaRPr>
          </a:p>
        </p:txBody>
      </p:sp>
      <p:sp>
        <p:nvSpPr>
          <p:cNvPr id="31" name="Fluxograma: Decisão 30"/>
          <p:cNvSpPr/>
          <p:nvPr/>
        </p:nvSpPr>
        <p:spPr>
          <a:xfrm>
            <a:off x="1520262" y="3924509"/>
            <a:ext cx="2329075" cy="807512"/>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i="1" dirty="0" smtClean="0">
                <a:solidFill>
                  <a:schemeClr val="tx1"/>
                </a:solidFill>
              </a:rPr>
              <a:t>ACK r</a:t>
            </a:r>
            <a:r>
              <a:rPr lang="pt-BR" b="1" dirty="0" smtClean="0">
                <a:solidFill>
                  <a:schemeClr val="tx1"/>
                </a:solidFill>
              </a:rPr>
              <a:t>ecebido? (0x8B)</a:t>
            </a:r>
            <a:endParaRPr lang="pt-BR" b="1" dirty="0">
              <a:solidFill>
                <a:schemeClr val="tx1"/>
              </a:solidFill>
            </a:endParaRPr>
          </a:p>
        </p:txBody>
      </p:sp>
      <p:cxnSp>
        <p:nvCxnSpPr>
          <p:cNvPr id="19" name="Conector angulado 18"/>
          <p:cNvCxnSpPr>
            <a:stCxn id="24" idx="2"/>
            <a:endCxn id="30" idx="0"/>
          </p:cNvCxnSpPr>
          <p:nvPr/>
        </p:nvCxnSpPr>
        <p:spPr>
          <a:xfrm rot="16200000" flipH="1">
            <a:off x="2486501" y="2889984"/>
            <a:ext cx="393301" cy="1560"/>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ector angulado 26"/>
          <p:cNvCxnSpPr>
            <a:stCxn id="30" idx="2"/>
            <a:endCxn id="31" idx="0"/>
          </p:cNvCxnSpPr>
          <p:nvPr/>
        </p:nvCxnSpPr>
        <p:spPr>
          <a:xfrm rot="16200000" flipH="1">
            <a:off x="2487517" y="3727225"/>
            <a:ext cx="393697" cy="869"/>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ector angulado 33"/>
          <p:cNvCxnSpPr>
            <a:stCxn id="31" idx="1"/>
          </p:cNvCxnSpPr>
          <p:nvPr/>
        </p:nvCxnSpPr>
        <p:spPr>
          <a:xfrm rot="10800000" flipH="1">
            <a:off x="1520261" y="3819377"/>
            <a:ext cx="1063731" cy="508888"/>
          </a:xfrm>
          <a:prstGeom prst="bentConnector3">
            <a:avLst>
              <a:gd name="adj1" fmla="val -21490"/>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tângulo de cantos arredondados 38"/>
          <p:cNvSpPr/>
          <p:nvPr/>
        </p:nvSpPr>
        <p:spPr>
          <a:xfrm>
            <a:off x="1677818" y="5020586"/>
            <a:ext cx="2009104" cy="434839"/>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Leitura da Serial </a:t>
            </a:r>
            <a:r>
              <a:rPr lang="pt-BR" b="1" i="1" dirty="0" smtClean="0">
                <a:solidFill>
                  <a:schemeClr val="tx1"/>
                </a:solidFill>
              </a:rPr>
              <a:t>UART</a:t>
            </a:r>
            <a:endParaRPr lang="pt-BR" b="1" dirty="0">
              <a:solidFill>
                <a:schemeClr val="tx1"/>
              </a:solidFill>
            </a:endParaRPr>
          </a:p>
        </p:txBody>
      </p:sp>
      <p:sp>
        <p:nvSpPr>
          <p:cNvPr id="40" name="CaixaDeTexto 39"/>
          <p:cNvSpPr txBox="1"/>
          <p:nvPr/>
        </p:nvSpPr>
        <p:spPr>
          <a:xfrm>
            <a:off x="1218417" y="1862168"/>
            <a:ext cx="574196" cy="369332"/>
          </a:xfrm>
          <a:prstGeom prst="rect">
            <a:avLst/>
          </a:prstGeom>
          <a:noFill/>
          <a:ln>
            <a:noFill/>
          </a:ln>
        </p:spPr>
        <p:txBody>
          <a:bodyPr wrap="none" rtlCol="0">
            <a:spAutoFit/>
          </a:bodyPr>
          <a:lstStyle/>
          <a:p>
            <a:r>
              <a:rPr lang="pt-BR" b="1" dirty="0" smtClean="0"/>
              <a:t>Não</a:t>
            </a:r>
            <a:endParaRPr lang="pt-BR" b="1" dirty="0"/>
          </a:p>
        </p:txBody>
      </p:sp>
      <p:cxnSp>
        <p:nvCxnSpPr>
          <p:cNvPr id="41" name="Conector angulado 40"/>
          <p:cNvCxnSpPr>
            <a:stCxn id="31" idx="2"/>
            <a:endCxn id="39" idx="0"/>
          </p:cNvCxnSpPr>
          <p:nvPr/>
        </p:nvCxnSpPr>
        <p:spPr>
          <a:xfrm rot="5400000">
            <a:off x="2539303" y="4875088"/>
            <a:ext cx="288565" cy="2430"/>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5" name="Fluxograma: Decisão 44"/>
          <p:cNvSpPr/>
          <p:nvPr/>
        </p:nvSpPr>
        <p:spPr>
          <a:xfrm>
            <a:off x="1476019" y="5683063"/>
            <a:ext cx="2419642" cy="647193"/>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i="1" dirty="0" smtClean="0">
                <a:solidFill>
                  <a:schemeClr val="tx1"/>
                </a:solidFill>
              </a:rPr>
              <a:t>Frame API </a:t>
            </a:r>
            <a:r>
              <a:rPr lang="pt-BR" b="1" dirty="0" smtClean="0">
                <a:solidFill>
                  <a:schemeClr val="tx1"/>
                </a:solidFill>
              </a:rPr>
              <a:t>0x90?</a:t>
            </a:r>
            <a:endParaRPr lang="pt-BR" b="1" dirty="0">
              <a:solidFill>
                <a:schemeClr val="tx1"/>
              </a:solidFill>
            </a:endParaRPr>
          </a:p>
        </p:txBody>
      </p:sp>
      <p:cxnSp>
        <p:nvCxnSpPr>
          <p:cNvPr id="47" name="Conector angulado 46"/>
          <p:cNvCxnSpPr>
            <a:stCxn id="39" idx="2"/>
            <a:endCxn id="45" idx="0"/>
          </p:cNvCxnSpPr>
          <p:nvPr/>
        </p:nvCxnSpPr>
        <p:spPr>
          <a:xfrm rot="16200000" flipH="1">
            <a:off x="2570286" y="5567509"/>
            <a:ext cx="227638" cy="3470"/>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angulado 49"/>
          <p:cNvCxnSpPr/>
          <p:nvPr/>
        </p:nvCxnSpPr>
        <p:spPr>
          <a:xfrm rot="10800000" flipH="1">
            <a:off x="1490766" y="3668378"/>
            <a:ext cx="1094797" cy="2338283"/>
          </a:xfrm>
          <a:prstGeom prst="bentConnector4">
            <a:avLst>
              <a:gd name="adj1" fmla="val -38394"/>
              <a:gd name="adj2" fmla="val 100441"/>
            </a:avLst>
          </a:prstGeom>
          <a:ln w="25400">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72" name="Retângulo de cantos arredondados 71"/>
          <p:cNvSpPr/>
          <p:nvPr/>
        </p:nvSpPr>
        <p:spPr>
          <a:xfrm>
            <a:off x="7029459" y="5868800"/>
            <a:ext cx="1701545" cy="275717"/>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Processamento</a:t>
            </a:r>
            <a:endParaRPr lang="pt-BR" b="1" dirty="0">
              <a:solidFill>
                <a:schemeClr val="tx1"/>
              </a:solidFill>
            </a:endParaRPr>
          </a:p>
        </p:txBody>
      </p:sp>
      <p:sp>
        <p:nvSpPr>
          <p:cNvPr id="73" name="Fluxograma: Decisão 72"/>
          <p:cNvSpPr/>
          <p:nvPr/>
        </p:nvSpPr>
        <p:spPr>
          <a:xfrm>
            <a:off x="6823587" y="2939126"/>
            <a:ext cx="2113291" cy="729251"/>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Último dado?</a:t>
            </a:r>
            <a:endParaRPr lang="pt-BR" b="1" dirty="0">
              <a:solidFill>
                <a:schemeClr val="tx1"/>
              </a:solidFill>
            </a:endParaRPr>
          </a:p>
        </p:txBody>
      </p:sp>
      <p:sp>
        <p:nvSpPr>
          <p:cNvPr id="74" name="Retângulo de cantos arredondados 73"/>
          <p:cNvSpPr/>
          <p:nvPr/>
        </p:nvSpPr>
        <p:spPr>
          <a:xfrm>
            <a:off x="4343800" y="3170631"/>
            <a:ext cx="2009104" cy="276964"/>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smtClean="0">
                <a:solidFill>
                  <a:schemeClr val="tx1"/>
                </a:solidFill>
              </a:rPr>
              <a:t>Armazenamento</a:t>
            </a:r>
            <a:endParaRPr lang="pt-BR" b="1" dirty="0">
              <a:solidFill>
                <a:schemeClr val="tx1"/>
              </a:solidFill>
            </a:endParaRPr>
          </a:p>
        </p:txBody>
      </p:sp>
      <p:cxnSp>
        <p:nvCxnSpPr>
          <p:cNvPr id="18440" name="Conector angulado 18439"/>
          <p:cNvCxnSpPr>
            <a:stCxn id="45" idx="3"/>
            <a:endCxn id="72" idx="1"/>
          </p:cNvCxnSpPr>
          <p:nvPr/>
        </p:nvCxnSpPr>
        <p:spPr>
          <a:xfrm flipV="1">
            <a:off x="3895661" y="6006659"/>
            <a:ext cx="3133798" cy="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443" name="Conector angulado 18442"/>
          <p:cNvCxnSpPr>
            <a:stCxn id="72" idx="0"/>
            <a:endCxn id="73" idx="2"/>
          </p:cNvCxnSpPr>
          <p:nvPr/>
        </p:nvCxnSpPr>
        <p:spPr>
          <a:xfrm rot="5400000" flipH="1" flipV="1">
            <a:off x="6780021" y="4768589"/>
            <a:ext cx="2200423" cy="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446" name="Conector angulado 18445"/>
          <p:cNvCxnSpPr>
            <a:stCxn id="73" idx="1"/>
            <a:endCxn id="74" idx="3"/>
          </p:cNvCxnSpPr>
          <p:nvPr/>
        </p:nvCxnSpPr>
        <p:spPr>
          <a:xfrm rot="10800000" flipV="1">
            <a:off x="6352905" y="3303751"/>
            <a:ext cx="470683" cy="536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449" name="Conector angulado 18448"/>
          <p:cNvCxnSpPr>
            <a:stCxn id="74" idx="1"/>
            <a:endCxn id="30" idx="3"/>
          </p:cNvCxnSpPr>
          <p:nvPr/>
        </p:nvCxnSpPr>
        <p:spPr>
          <a:xfrm rot="10800000" flipV="1">
            <a:off x="3773402" y="3309112"/>
            <a:ext cx="570399" cy="1"/>
          </a:xfrm>
          <a:prstGeom prst="bentConnector3">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453" name="Conector angulado 18452"/>
          <p:cNvCxnSpPr>
            <a:stCxn id="73" idx="0"/>
            <a:endCxn id="9" idx="3"/>
          </p:cNvCxnSpPr>
          <p:nvPr/>
        </p:nvCxnSpPr>
        <p:spPr>
          <a:xfrm rot="16200000" flipV="1">
            <a:off x="5133894" y="192786"/>
            <a:ext cx="1300388" cy="4192291"/>
          </a:xfrm>
          <a:prstGeom prst="bentConnector2">
            <a:avLst/>
          </a:prstGeom>
          <a:ln w="254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0" name="CaixaDeTexto 99"/>
          <p:cNvSpPr txBox="1"/>
          <p:nvPr/>
        </p:nvSpPr>
        <p:spPr>
          <a:xfrm>
            <a:off x="2096738" y="4663064"/>
            <a:ext cx="537327" cy="369332"/>
          </a:xfrm>
          <a:prstGeom prst="rect">
            <a:avLst/>
          </a:prstGeom>
          <a:noFill/>
          <a:ln>
            <a:noFill/>
          </a:ln>
        </p:spPr>
        <p:txBody>
          <a:bodyPr wrap="none" rtlCol="0">
            <a:spAutoFit/>
          </a:bodyPr>
          <a:lstStyle/>
          <a:p>
            <a:r>
              <a:rPr lang="pt-BR" b="1" dirty="0"/>
              <a:t>Sim</a:t>
            </a:r>
          </a:p>
        </p:txBody>
      </p:sp>
      <p:sp>
        <p:nvSpPr>
          <p:cNvPr id="101" name="CaixaDeTexto 100"/>
          <p:cNvSpPr txBox="1"/>
          <p:nvPr/>
        </p:nvSpPr>
        <p:spPr>
          <a:xfrm>
            <a:off x="1255286" y="3909365"/>
            <a:ext cx="574196" cy="369332"/>
          </a:xfrm>
          <a:prstGeom prst="rect">
            <a:avLst/>
          </a:prstGeom>
          <a:noFill/>
          <a:ln>
            <a:noFill/>
          </a:ln>
        </p:spPr>
        <p:txBody>
          <a:bodyPr wrap="none" rtlCol="0">
            <a:spAutoFit/>
          </a:bodyPr>
          <a:lstStyle/>
          <a:p>
            <a:r>
              <a:rPr lang="pt-BR" b="1" dirty="0" smtClean="0"/>
              <a:t>Não</a:t>
            </a:r>
            <a:endParaRPr lang="pt-BR" b="1" dirty="0"/>
          </a:p>
        </p:txBody>
      </p:sp>
      <p:sp>
        <p:nvSpPr>
          <p:cNvPr id="103" name="CaixaDeTexto 102"/>
          <p:cNvSpPr txBox="1"/>
          <p:nvPr/>
        </p:nvSpPr>
        <p:spPr>
          <a:xfrm>
            <a:off x="7920591" y="2569793"/>
            <a:ext cx="537327" cy="369332"/>
          </a:xfrm>
          <a:prstGeom prst="rect">
            <a:avLst/>
          </a:prstGeom>
          <a:noFill/>
          <a:ln>
            <a:noFill/>
          </a:ln>
        </p:spPr>
        <p:txBody>
          <a:bodyPr wrap="none" rtlCol="0">
            <a:spAutoFit/>
          </a:bodyPr>
          <a:lstStyle/>
          <a:p>
            <a:r>
              <a:rPr lang="pt-BR" b="1" dirty="0" smtClean="0"/>
              <a:t>Sim</a:t>
            </a:r>
            <a:endParaRPr lang="pt-BR" b="1" dirty="0"/>
          </a:p>
        </p:txBody>
      </p:sp>
      <p:sp>
        <p:nvSpPr>
          <p:cNvPr id="104" name="CaixaDeTexto 103"/>
          <p:cNvSpPr txBox="1"/>
          <p:nvPr/>
        </p:nvSpPr>
        <p:spPr>
          <a:xfrm>
            <a:off x="6742361" y="2759820"/>
            <a:ext cx="574196" cy="369332"/>
          </a:xfrm>
          <a:prstGeom prst="rect">
            <a:avLst/>
          </a:prstGeom>
          <a:noFill/>
          <a:ln>
            <a:noFill/>
          </a:ln>
        </p:spPr>
        <p:txBody>
          <a:bodyPr wrap="none" rtlCol="0">
            <a:spAutoFit/>
          </a:bodyPr>
          <a:lstStyle/>
          <a:p>
            <a:r>
              <a:rPr lang="pt-BR" b="1" dirty="0" smtClean="0"/>
              <a:t>Não</a:t>
            </a:r>
            <a:endParaRPr lang="pt-BR" b="1" dirty="0"/>
          </a:p>
        </p:txBody>
      </p:sp>
      <p:sp>
        <p:nvSpPr>
          <p:cNvPr id="106" name="CaixaDeTexto 105"/>
          <p:cNvSpPr txBox="1"/>
          <p:nvPr/>
        </p:nvSpPr>
        <p:spPr>
          <a:xfrm>
            <a:off x="1077513" y="5614461"/>
            <a:ext cx="574196" cy="369332"/>
          </a:xfrm>
          <a:prstGeom prst="rect">
            <a:avLst/>
          </a:prstGeom>
          <a:noFill/>
          <a:ln>
            <a:noFill/>
          </a:ln>
        </p:spPr>
        <p:txBody>
          <a:bodyPr wrap="none" rtlCol="0">
            <a:spAutoFit/>
          </a:bodyPr>
          <a:lstStyle/>
          <a:p>
            <a:r>
              <a:rPr lang="pt-BR" b="1" dirty="0" smtClean="0"/>
              <a:t>Não</a:t>
            </a:r>
            <a:endParaRPr lang="pt-BR" b="1" dirty="0"/>
          </a:p>
        </p:txBody>
      </p:sp>
      <p:sp>
        <p:nvSpPr>
          <p:cNvPr id="107" name="CaixaDeTexto 106"/>
          <p:cNvSpPr txBox="1"/>
          <p:nvPr/>
        </p:nvSpPr>
        <p:spPr>
          <a:xfrm>
            <a:off x="3702822" y="5608131"/>
            <a:ext cx="537327" cy="369332"/>
          </a:xfrm>
          <a:prstGeom prst="rect">
            <a:avLst/>
          </a:prstGeom>
          <a:noFill/>
          <a:ln>
            <a:noFill/>
          </a:ln>
        </p:spPr>
        <p:txBody>
          <a:bodyPr wrap="none" rtlCol="0">
            <a:spAutoFit/>
          </a:bodyPr>
          <a:lstStyle/>
          <a:p>
            <a:r>
              <a:rPr lang="pt-BR" b="1" dirty="0"/>
              <a:t>Sim</a:t>
            </a:r>
          </a:p>
        </p:txBody>
      </p:sp>
    </p:spTree>
    <p:extLst>
      <p:ext uri="{BB962C8B-B14F-4D97-AF65-F5344CB8AC3E}">
        <p14:creationId xmlns:p14="http://schemas.microsoft.com/office/powerpoint/2010/main" val="3106467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3"/>
          <a:stretch>
            <a:fillRect/>
          </a:stretch>
        </p:blipFill>
        <p:spPr>
          <a:xfrm rot="20552159">
            <a:off x="5140367" y="1519235"/>
            <a:ext cx="709200" cy="709200"/>
          </a:xfrm>
          <a:prstGeom prst="rect">
            <a:avLst/>
          </a:prstGeom>
        </p:spPr>
      </p:pic>
      <p:pic>
        <p:nvPicPr>
          <p:cNvPr id="8" name="Imagem 7"/>
          <p:cNvPicPr>
            <a:picLocks noChangeAspect="1"/>
          </p:cNvPicPr>
          <p:nvPr/>
        </p:nvPicPr>
        <p:blipFill>
          <a:blip r:embed="rId3"/>
          <a:stretch>
            <a:fillRect/>
          </a:stretch>
        </p:blipFill>
        <p:spPr>
          <a:xfrm rot="20552159">
            <a:off x="1824891" y="1423360"/>
            <a:ext cx="708452" cy="708452"/>
          </a:xfrm>
          <a:prstGeom prst="rect">
            <a:avLst/>
          </a:prstGeom>
        </p:spPr>
      </p:pic>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p:cNvSpPr txBox="1"/>
          <p:nvPr/>
        </p:nvSpPr>
        <p:spPr>
          <a:xfrm>
            <a:off x="252413" y="968390"/>
            <a:ext cx="7519987"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Diagrama de operação de RDSSF</a:t>
            </a:r>
            <a:endParaRPr lang="pt-BR" b="1" u="sng" dirty="0"/>
          </a:p>
        </p:txBody>
      </p:sp>
      <p:sp>
        <p:nvSpPr>
          <p:cNvPr id="10" name="CaixaDeTexto 9"/>
          <p:cNvSpPr txBox="1"/>
          <p:nvPr/>
        </p:nvSpPr>
        <p:spPr>
          <a:xfrm>
            <a:off x="163097" y="1569188"/>
            <a:ext cx="1795170" cy="584775"/>
          </a:xfrm>
          <a:prstGeom prst="rect">
            <a:avLst/>
          </a:prstGeom>
          <a:noFill/>
        </p:spPr>
        <p:txBody>
          <a:bodyPr wrap="none" rtlCol="0">
            <a:spAutoFit/>
          </a:bodyPr>
          <a:lstStyle/>
          <a:p>
            <a:pPr algn="ctr"/>
            <a:r>
              <a:rPr lang="pt-BR" sz="1600" b="1" dirty="0" smtClean="0">
                <a:solidFill>
                  <a:schemeClr val="accent6">
                    <a:lumMod val="50000"/>
                  </a:schemeClr>
                </a:solidFill>
              </a:rPr>
              <a:t>Dispositivo Coletor</a:t>
            </a:r>
          </a:p>
          <a:p>
            <a:pPr algn="ctr"/>
            <a:r>
              <a:rPr lang="pt-BR" sz="1600" b="1" dirty="0" smtClean="0">
                <a:solidFill>
                  <a:schemeClr val="accent6">
                    <a:lumMod val="50000"/>
                  </a:schemeClr>
                </a:solidFill>
              </a:rPr>
              <a:t>Módulo ZC</a:t>
            </a:r>
            <a:endParaRPr lang="pt-BR" sz="1600" b="1" dirty="0">
              <a:solidFill>
                <a:schemeClr val="accent6">
                  <a:lumMod val="50000"/>
                </a:schemeClr>
              </a:solidFill>
            </a:endParaRPr>
          </a:p>
        </p:txBody>
      </p:sp>
      <p:sp>
        <p:nvSpPr>
          <p:cNvPr id="11" name="CaixaDeTexto 10"/>
          <p:cNvSpPr txBox="1"/>
          <p:nvPr/>
        </p:nvSpPr>
        <p:spPr>
          <a:xfrm>
            <a:off x="4056775" y="1735513"/>
            <a:ext cx="1229825" cy="338554"/>
          </a:xfrm>
          <a:prstGeom prst="rect">
            <a:avLst/>
          </a:prstGeom>
          <a:noFill/>
        </p:spPr>
        <p:txBody>
          <a:bodyPr wrap="none" rtlCol="0">
            <a:spAutoFit/>
          </a:bodyPr>
          <a:lstStyle/>
          <a:p>
            <a:pPr algn="ctr"/>
            <a:r>
              <a:rPr lang="pt-BR" sz="1600" b="1" dirty="0" smtClean="0">
                <a:solidFill>
                  <a:schemeClr val="accent6">
                    <a:lumMod val="50000"/>
                  </a:schemeClr>
                </a:solidFill>
              </a:rPr>
              <a:t>Módulo </a:t>
            </a:r>
            <a:r>
              <a:rPr lang="pt-BR" sz="1600" b="1" i="1" dirty="0" smtClean="0">
                <a:solidFill>
                  <a:schemeClr val="accent6">
                    <a:lumMod val="50000"/>
                  </a:schemeClr>
                </a:solidFill>
              </a:rPr>
              <a:t>ZED</a:t>
            </a:r>
            <a:endParaRPr lang="pt-BR" sz="1600" b="1" dirty="0">
              <a:solidFill>
                <a:schemeClr val="accent6">
                  <a:lumMod val="50000"/>
                </a:schemeClr>
              </a:solidFill>
            </a:endParaRPr>
          </a:p>
        </p:txBody>
      </p:sp>
      <p:cxnSp>
        <p:nvCxnSpPr>
          <p:cNvPr id="12" name="Conector reto 11"/>
          <p:cNvCxnSpPr/>
          <p:nvPr/>
        </p:nvCxnSpPr>
        <p:spPr>
          <a:xfrm>
            <a:off x="971604" y="2084747"/>
            <a:ext cx="12879" cy="37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4671687" y="2083166"/>
            <a:ext cx="12879" cy="37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5" name="Imagem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668" y="1728767"/>
            <a:ext cx="580816" cy="498180"/>
          </a:xfrm>
          <a:prstGeom prst="rect">
            <a:avLst/>
          </a:prstGeom>
        </p:spPr>
      </p:pic>
      <p:sp>
        <p:nvSpPr>
          <p:cNvPr id="38" name="CaixaDeTexto 37"/>
          <p:cNvSpPr txBox="1"/>
          <p:nvPr/>
        </p:nvSpPr>
        <p:spPr>
          <a:xfrm>
            <a:off x="7460809" y="1741467"/>
            <a:ext cx="1365695" cy="338554"/>
          </a:xfrm>
          <a:prstGeom prst="rect">
            <a:avLst/>
          </a:prstGeom>
          <a:noFill/>
        </p:spPr>
        <p:txBody>
          <a:bodyPr wrap="none" rtlCol="0">
            <a:spAutoFit/>
          </a:bodyPr>
          <a:lstStyle/>
          <a:p>
            <a:pPr algn="ctr"/>
            <a:r>
              <a:rPr lang="pt-BR" sz="1600" b="1" dirty="0" err="1" smtClean="0">
                <a:solidFill>
                  <a:schemeClr val="accent6">
                    <a:lumMod val="50000"/>
                  </a:schemeClr>
                </a:solidFill>
              </a:rPr>
              <a:t>Estrutrura</a:t>
            </a:r>
            <a:r>
              <a:rPr lang="pt-BR" sz="1600" b="1" dirty="0" smtClean="0">
                <a:solidFill>
                  <a:schemeClr val="accent6">
                    <a:lumMod val="50000"/>
                  </a:schemeClr>
                </a:solidFill>
              </a:rPr>
              <a:t> </a:t>
            </a:r>
            <a:r>
              <a:rPr lang="pt-BR" sz="1600" b="1" dirty="0" err="1" smtClean="0">
                <a:solidFill>
                  <a:schemeClr val="accent6">
                    <a:lumMod val="50000"/>
                  </a:schemeClr>
                </a:solidFill>
                <a:latin typeface="Symbol" panose="05050102010706020507" pitchFamily="18" charset="2"/>
              </a:rPr>
              <a:t>m</a:t>
            </a:r>
            <a:r>
              <a:rPr lang="pt-BR" sz="1600" b="1" dirty="0" err="1" smtClean="0">
                <a:solidFill>
                  <a:schemeClr val="accent6">
                    <a:lumMod val="50000"/>
                  </a:schemeClr>
                </a:solidFill>
              </a:rPr>
              <a:t>C</a:t>
            </a:r>
            <a:endParaRPr lang="pt-BR" sz="1600" b="1" dirty="0">
              <a:solidFill>
                <a:schemeClr val="accent6">
                  <a:lumMod val="50000"/>
                </a:schemeClr>
              </a:solidFill>
            </a:endParaRPr>
          </a:p>
        </p:txBody>
      </p:sp>
      <p:sp>
        <p:nvSpPr>
          <p:cNvPr id="42" name="CaixaDeTexto 41"/>
          <p:cNvSpPr txBox="1"/>
          <p:nvPr/>
        </p:nvSpPr>
        <p:spPr>
          <a:xfrm>
            <a:off x="4105821" y="1263585"/>
            <a:ext cx="4644479" cy="338554"/>
          </a:xfrm>
          <a:prstGeom prst="rect">
            <a:avLst/>
          </a:prstGeom>
          <a:noFill/>
        </p:spPr>
        <p:txBody>
          <a:bodyPr wrap="square" rtlCol="0">
            <a:spAutoFit/>
          </a:bodyPr>
          <a:lstStyle/>
          <a:p>
            <a:pPr algn="ctr"/>
            <a:r>
              <a:rPr lang="pt-BR" sz="1600" b="1" dirty="0">
                <a:solidFill>
                  <a:schemeClr val="accent6">
                    <a:lumMod val="50000"/>
                  </a:schemeClr>
                </a:solidFill>
              </a:rPr>
              <a:t>Dispositivo Sensor</a:t>
            </a:r>
          </a:p>
        </p:txBody>
      </p:sp>
      <p:cxnSp>
        <p:nvCxnSpPr>
          <p:cNvPr id="43" name="Conector reto 42"/>
          <p:cNvCxnSpPr/>
          <p:nvPr/>
        </p:nvCxnSpPr>
        <p:spPr>
          <a:xfrm>
            <a:off x="8189880" y="2084400"/>
            <a:ext cx="12879" cy="37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Chave esquerda 43"/>
          <p:cNvSpPr/>
          <p:nvPr/>
        </p:nvSpPr>
        <p:spPr>
          <a:xfrm rot="5400000">
            <a:off x="6379113" y="-690308"/>
            <a:ext cx="131479" cy="4610894"/>
          </a:xfrm>
          <a:prstGeom prst="leftBrac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chemeClr val="accent6">
                  <a:lumMod val="50000"/>
                </a:schemeClr>
              </a:solidFill>
            </a:endParaRPr>
          </a:p>
        </p:txBody>
      </p:sp>
      <p:cxnSp>
        <p:nvCxnSpPr>
          <p:cNvPr id="45" name="Conector de seta reta 44"/>
          <p:cNvCxnSpPr/>
          <p:nvPr/>
        </p:nvCxnSpPr>
        <p:spPr>
          <a:xfrm>
            <a:off x="6093716" y="1899235"/>
            <a:ext cx="53683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CaixaDeTexto 46"/>
          <p:cNvSpPr txBox="1"/>
          <p:nvPr/>
        </p:nvSpPr>
        <p:spPr>
          <a:xfrm>
            <a:off x="6036403" y="1595087"/>
            <a:ext cx="651460" cy="338554"/>
          </a:xfrm>
          <a:prstGeom prst="rect">
            <a:avLst/>
          </a:prstGeom>
          <a:noFill/>
        </p:spPr>
        <p:txBody>
          <a:bodyPr wrap="none" rtlCol="0">
            <a:spAutoFit/>
          </a:bodyPr>
          <a:lstStyle/>
          <a:p>
            <a:pPr algn="ctr"/>
            <a:r>
              <a:rPr lang="pt-BR" sz="1600" b="1" i="1" dirty="0" smtClean="0">
                <a:solidFill>
                  <a:schemeClr val="accent2"/>
                </a:solidFill>
              </a:rPr>
              <a:t>UART</a:t>
            </a:r>
            <a:endParaRPr lang="pt-BR" sz="1600" b="1" i="1" dirty="0">
              <a:solidFill>
                <a:schemeClr val="accent2"/>
              </a:solidFill>
            </a:endParaRPr>
          </a:p>
        </p:txBody>
      </p:sp>
      <p:sp>
        <p:nvSpPr>
          <p:cNvPr id="70" name="CaixaDeTexto 69"/>
          <p:cNvSpPr txBox="1"/>
          <p:nvPr/>
        </p:nvSpPr>
        <p:spPr>
          <a:xfrm>
            <a:off x="4798827" y="2447076"/>
            <a:ext cx="3331808" cy="338554"/>
          </a:xfrm>
          <a:prstGeom prst="rect">
            <a:avLst/>
          </a:prstGeom>
          <a:noFill/>
        </p:spPr>
        <p:txBody>
          <a:bodyPr wrap="square" rtlCol="0">
            <a:spAutoFit/>
          </a:bodyPr>
          <a:lstStyle/>
          <a:p>
            <a:pPr algn="ctr"/>
            <a:r>
              <a:rPr lang="pt-BR" sz="1600" b="1" dirty="0">
                <a:solidFill>
                  <a:schemeClr val="accent1"/>
                </a:solidFill>
              </a:rPr>
              <a:t>Dado #1 </a:t>
            </a:r>
            <a:r>
              <a:rPr lang="pt-BR" sz="1600" b="1" i="1" dirty="0">
                <a:solidFill>
                  <a:schemeClr val="accent1"/>
                </a:solidFill>
              </a:rPr>
              <a:t>(UART)</a:t>
            </a:r>
          </a:p>
        </p:txBody>
      </p:sp>
      <p:cxnSp>
        <p:nvCxnSpPr>
          <p:cNvPr id="71" name="Conector reto 70"/>
          <p:cNvCxnSpPr/>
          <p:nvPr/>
        </p:nvCxnSpPr>
        <p:spPr>
          <a:xfrm flipH="1">
            <a:off x="819175" y="2265568"/>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CaixaDeTexto 71"/>
          <p:cNvSpPr txBox="1"/>
          <p:nvPr/>
        </p:nvSpPr>
        <p:spPr>
          <a:xfrm>
            <a:off x="1119637" y="2080247"/>
            <a:ext cx="1973874" cy="338554"/>
          </a:xfrm>
          <a:prstGeom prst="rect">
            <a:avLst/>
          </a:prstGeom>
          <a:noFill/>
        </p:spPr>
        <p:txBody>
          <a:bodyPr wrap="none" rtlCol="0">
            <a:spAutoFit/>
          </a:bodyPr>
          <a:lstStyle/>
          <a:p>
            <a:r>
              <a:rPr lang="pt-BR" sz="1600" b="1" dirty="0" smtClean="0">
                <a:solidFill>
                  <a:schemeClr val="accent1"/>
                </a:solidFill>
              </a:rPr>
              <a:t>Varredura de Energia</a:t>
            </a:r>
            <a:endParaRPr lang="pt-BR" sz="1600" b="1" dirty="0">
              <a:solidFill>
                <a:schemeClr val="accent1"/>
              </a:solidFill>
            </a:endParaRPr>
          </a:p>
        </p:txBody>
      </p:sp>
      <p:cxnSp>
        <p:nvCxnSpPr>
          <p:cNvPr id="73" name="Conector reto 72"/>
          <p:cNvCxnSpPr/>
          <p:nvPr/>
        </p:nvCxnSpPr>
        <p:spPr>
          <a:xfrm flipH="1">
            <a:off x="826432" y="3780498"/>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CaixaDeTexto 73"/>
          <p:cNvSpPr txBox="1"/>
          <p:nvPr/>
        </p:nvSpPr>
        <p:spPr>
          <a:xfrm>
            <a:off x="1128665" y="3630775"/>
            <a:ext cx="1973874" cy="338554"/>
          </a:xfrm>
          <a:prstGeom prst="rect">
            <a:avLst/>
          </a:prstGeom>
          <a:noFill/>
        </p:spPr>
        <p:txBody>
          <a:bodyPr wrap="none" rtlCol="0">
            <a:spAutoFit/>
          </a:bodyPr>
          <a:lstStyle/>
          <a:p>
            <a:r>
              <a:rPr lang="pt-BR" sz="1600" b="1" dirty="0" smtClean="0">
                <a:solidFill>
                  <a:schemeClr val="accent1"/>
                </a:solidFill>
              </a:rPr>
              <a:t>Varredura de Energia</a:t>
            </a:r>
            <a:endParaRPr lang="pt-BR" sz="1600" b="1" dirty="0">
              <a:solidFill>
                <a:schemeClr val="accent1"/>
              </a:solidFill>
            </a:endParaRPr>
          </a:p>
        </p:txBody>
      </p:sp>
      <p:grpSp>
        <p:nvGrpSpPr>
          <p:cNvPr id="75" name="Grupo 74"/>
          <p:cNvGrpSpPr/>
          <p:nvPr/>
        </p:nvGrpSpPr>
        <p:grpSpPr>
          <a:xfrm>
            <a:off x="2142197" y="2646941"/>
            <a:ext cx="265811" cy="635304"/>
            <a:chOff x="5470896" y="4904674"/>
            <a:chExt cx="265811" cy="635304"/>
          </a:xfrm>
        </p:grpSpPr>
        <p:sp>
          <p:nvSpPr>
            <p:cNvPr id="76" name="Colchete duplo 75"/>
            <p:cNvSpPr/>
            <p:nvPr/>
          </p:nvSpPr>
          <p:spPr>
            <a:xfrm>
              <a:off x="5470896" y="4904674"/>
              <a:ext cx="265811" cy="63530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b="1" dirty="0">
                <a:solidFill>
                  <a:schemeClr val="accent1"/>
                </a:solidFill>
              </a:endParaRPr>
            </a:p>
          </p:txBody>
        </p:sp>
        <p:sp>
          <p:nvSpPr>
            <p:cNvPr id="77" name="Elipse 76"/>
            <p:cNvSpPr/>
            <p:nvPr/>
          </p:nvSpPr>
          <p:spPr>
            <a:xfrm>
              <a:off x="5586624" y="503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p:cNvSpPr/>
            <p:nvPr/>
          </p:nvSpPr>
          <p:spPr>
            <a:xfrm>
              <a:off x="5586624" y="521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p:cNvSpPr/>
            <p:nvPr/>
          </p:nvSpPr>
          <p:spPr>
            <a:xfrm>
              <a:off x="5586624" y="539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80" name="Conector reto 79"/>
          <p:cNvCxnSpPr/>
          <p:nvPr/>
        </p:nvCxnSpPr>
        <p:spPr>
          <a:xfrm flipH="1">
            <a:off x="826432" y="4175536"/>
            <a:ext cx="3094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CaixaDeTexto 80"/>
          <p:cNvSpPr txBox="1"/>
          <p:nvPr/>
        </p:nvSpPr>
        <p:spPr>
          <a:xfrm>
            <a:off x="1135922" y="3983666"/>
            <a:ext cx="3405748" cy="338554"/>
          </a:xfrm>
          <a:prstGeom prst="rect">
            <a:avLst/>
          </a:prstGeom>
          <a:noFill/>
        </p:spPr>
        <p:txBody>
          <a:bodyPr wrap="square" rtlCol="0">
            <a:spAutoFit/>
          </a:bodyPr>
          <a:lstStyle/>
          <a:p>
            <a:pPr algn="ctr"/>
            <a:r>
              <a:rPr lang="pt-BR" sz="1600" b="1" i="1" dirty="0" smtClean="0">
                <a:solidFill>
                  <a:srgbClr val="FF0000"/>
                </a:solidFill>
              </a:rPr>
              <a:t>- - - - - - - Link </a:t>
            </a:r>
            <a:r>
              <a:rPr lang="pt-BR" sz="1600" b="1" dirty="0" smtClean="0">
                <a:solidFill>
                  <a:srgbClr val="FF0000"/>
                </a:solidFill>
              </a:rPr>
              <a:t>criado</a:t>
            </a:r>
            <a:r>
              <a:rPr lang="pt-BR" sz="1600" b="1" i="1" dirty="0" smtClean="0">
                <a:solidFill>
                  <a:srgbClr val="FF0000"/>
                </a:solidFill>
              </a:rPr>
              <a:t> - - - - - - - -</a:t>
            </a:r>
            <a:endParaRPr lang="pt-BR" sz="1600" b="1" i="1" dirty="0">
              <a:solidFill>
                <a:srgbClr val="FF0000"/>
              </a:solidFill>
            </a:endParaRPr>
          </a:p>
        </p:txBody>
      </p:sp>
      <p:cxnSp>
        <p:nvCxnSpPr>
          <p:cNvPr id="82" name="Conector reto 81"/>
          <p:cNvCxnSpPr/>
          <p:nvPr/>
        </p:nvCxnSpPr>
        <p:spPr>
          <a:xfrm flipH="1">
            <a:off x="4529821" y="4183268"/>
            <a:ext cx="3094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Conector de seta reta 82"/>
          <p:cNvCxnSpPr/>
          <p:nvPr/>
        </p:nvCxnSpPr>
        <p:spPr>
          <a:xfrm>
            <a:off x="974688" y="5027531"/>
            <a:ext cx="1819396" cy="10976"/>
          </a:xfrm>
          <a:prstGeom prst="straightConnector1">
            <a:avLst/>
          </a:prstGeom>
          <a:ln w="22225">
            <a:solidFill>
              <a:srgbClr val="FF0000"/>
            </a:solidFill>
            <a:prstDash val="sysDot"/>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4" name="CaixaDeTexto 83"/>
          <p:cNvSpPr txBox="1"/>
          <p:nvPr/>
        </p:nvSpPr>
        <p:spPr>
          <a:xfrm>
            <a:off x="900375" y="4453732"/>
            <a:ext cx="1930286" cy="584775"/>
          </a:xfrm>
          <a:prstGeom prst="rect">
            <a:avLst/>
          </a:prstGeom>
          <a:noFill/>
        </p:spPr>
        <p:txBody>
          <a:bodyPr wrap="square" rtlCol="0">
            <a:spAutoFit/>
          </a:bodyPr>
          <a:lstStyle/>
          <a:p>
            <a:pPr algn="ctr"/>
            <a:r>
              <a:rPr lang="pt-BR" sz="1600" b="1" dirty="0" smtClean="0">
                <a:solidFill>
                  <a:srgbClr val="FF0000"/>
                </a:solidFill>
              </a:rPr>
              <a:t>Solicitação de Envio de Dados  (</a:t>
            </a:r>
            <a:r>
              <a:rPr lang="pt-BR" sz="1600" b="1" i="1" dirty="0" smtClean="0">
                <a:solidFill>
                  <a:srgbClr val="FF0000"/>
                </a:solidFill>
              </a:rPr>
              <a:t>0x10)</a:t>
            </a:r>
            <a:endParaRPr lang="pt-BR" sz="1600" b="1" i="1" dirty="0">
              <a:solidFill>
                <a:srgbClr val="FF0000"/>
              </a:solidFill>
            </a:endParaRPr>
          </a:p>
        </p:txBody>
      </p:sp>
      <p:cxnSp>
        <p:nvCxnSpPr>
          <p:cNvPr id="85" name="Conector de seta reta 84"/>
          <p:cNvCxnSpPr/>
          <p:nvPr/>
        </p:nvCxnSpPr>
        <p:spPr>
          <a:xfrm flipV="1">
            <a:off x="3137709" y="5026552"/>
            <a:ext cx="1533978" cy="4646"/>
          </a:xfrm>
          <a:prstGeom prst="straightConnector1">
            <a:avLst/>
          </a:prstGeom>
          <a:ln w="22225">
            <a:solidFill>
              <a:srgbClr val="FF0000"/>
            </a:solidFill>
            <a:prstDash val="sysDot"/>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6" name="CaixaDeTexto 85"/>
          <p:cNvSpPr txBox="1"/>
          <p:nvPr/>
        </p:nvSpPr>
        <p:spPr>
          <a:xfrm>
            <a:off x="3047834" y="4455522"/>
            <a:ext cx="1713727" cy="584775"/>
          </a:xfrm>
          <a:prstGeom prst="rect">
            <a:avLst/>
          </a:prstGeom>
          <a:noFill/>
        </p:spPr>
        <p:txBody>
          <a:bodyPr wrap="square" rtlCol="0">
            <a:spAutoFit/>
          </a:bodyPr>
          <a:lstStyle/>
          <a:p>
            <a:pPr algn="ctr"/>
            <a:r>
              <a:rPr lang="pt-BR" sz="1600" b="1" dirty="0" smtClean="0">
                <a:solidFill>
                  <a:srgbClr val="FF0000"/>
                </a:solidFill>
              </a:rPr>
              <a:t>Recebimento de Solicitação </a:t>
            </a:r>
            <a:r>
              <a:rPr lang="pt-BR" sz="1600" b="1" i="1" dirty="0" smtClean="0">
                <a:solidFill>
                  <a:srgbClr val="FF0000"/>
                </a:solidFill>
              </a:rPr>
              <a:t>(0x90)</a:t>
            </a:r>
            <a:endParaRPr lang="pt-BR" sz="1600" b="1" i="1" dirty="0">
              <a:solidFill>
                <a:srgbClr val="FF0000"/>
              </a:solidFill>
            </a:endParaRPr>
          </a:p>
        </p:txBody>
      </p:sp>
      <p:sp>
        <p:nvSpPr>
          <p:cNvPr id="87" name="CaixaDeTexto 86"/>
          <p:cNvSpPr txBox="1"/>
          <p:nvPr/>
        </p:nvSpPr>
        <p:spPr>
          <a:xfrm>
            <a:off x="2758553" y="4857275"/>
            <a:ext cx="449073" cy="338554"/>
          </a:xfrm>
          <a:prstGeom prst="rect">
            <a:avLst/>
          </a:prstGeom>
          <a:noFill/>
        </p:spPr>
        <p:txBody>
          <a:bodyPr wrap="square" rtlCol="0">
            <a:spAutoFit/>
          </a:bodyPr>
          <a:lstStyle/>
          <a:p>
            <a:r>
              <a:rPr lang="pt-BR" sz="1600" b="1" dirty="0" smtClean="0">
                <a:solidFill>
                  <a:srgbClr val="FF0000"/>
                </a:solidFill>
              </a:rPr>
              <a:t>RF</a:t>
            </a:r>
            <a:endParaRPr lang="pt-BR" sz="1600" b="1" dirty="0">
              <a:solidFill>
                <a:srgbClr val="FF0000"/>
              </a:solidFill>
            </a:endParaRPr>
          </a:p>
        </p:txBody>
      </p:sp>
      <p:cxnSp>
        <p:nvCxnSpPr>
          <p:cNvPr id="88" name="Conector de seta reta 87"/>
          <p:cNvCxnSpPr/>
          <p:nvPr/>
        </p:nvCxnSpPr>
        <p:spPr>
          <a:xfrm>
            <a:off x="958904" y="5660636"/>
            <a:ext cx="3717643" cy="18140"/>
          </a:xfrm>
          <a:prstGeom prst="straightConnector1">
            <a:avLst/>
          </a:prstGeom>
          <a:ln w="22225">
            <a:solidFill>
              <a:srgbClr val="FF0000"/>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89" name="CaixaDeTexto 88"/>
          <p:cNvSpPr txBox="1"/>
          <p:nvPr/>
        </p:nvSpPr>
        <p:spPr>
          <a:xfrm>
            <a:off x="797871" y="5332298"/>
            <a:ext cx="3909474" cy="338554"/>
          </a:xfrm>
          <a:prstGeom prst="rect">
            <a:avLst/>
          </a:prstGeom>
          <a:noFill/>
        </p:spPr>
        <p:txBody>
          <a:bodyPr wrap="square" rtlCol="0">
            <a:spAutoFit/>
          </a:bodyPr>
          <a:lstStyle/>
          <a:p>
            <a:pPr algn="ctr"/>
            <a:r>
              <a:rPr lang="pt-BR" sz="1600" b="1" dirty="0" smtClean="0">
                <a:solidFill>
                  <a:srgbClr val="FF0000"/>
                </a:solidFill>
              </a:rPr>
              <a:t>ACK </a:t>
            </a:r>
            <a:r>
              <a:rPr lang="pt-BR" sz="1600" b="1" i="1" dirty="0" smtClean="0">
                <a:solidFill>
                  <a:srgbClr val="FF0000"/>
                </a:solidFill>
              </a:rPr>
              <a:t>(0x8B)</a:t>
            </a:r>
            <a:endParaRPr lang="pt-BR" sz="1600" b="1" i="1" dirty="0">
              <a:solidFill>
                <a:srgbClr val="FF0000"/>
              </a:solidFill>
            </a:endParaRPr>
          </a:p>
        </p:txBody>
      </p:sp>
      <p:cxnSp>
        <p:nvCxnSpPr>
          <p:cNvPr id="90" name="Conector de seta reta 89"/>
          <p:cNvCxnSpPr/>
          <p:nvPr/>
        </p:nvCxnSpPr>
        <p:spPr>
          <a:xfrm>
            <a:off x="6055615" y="2008452"/>
            <a:ext cx="536833" cy="0"/>
          </a:xfrm>
          <a:prstGeom prst="straightConnector1">
            <a:avLst/>
          </a:prstGeom>
          <a:ln w="127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1" name="Conector reto 90"/>
          <p:cNvCxnSpPr/>
          <p:nvPr/>
        </p:nvCxnSpPr>
        <p:spPr>
          <a:xfrm flipH="1">
            <a:off x="4510706" y="2397962"/>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CaixaDeTexto 91"/>
          <p:cNvSpPr txBox="1"/>
          <p:nvPr/>
        </p:nvSpPr>
        <p:spPr>
          <a:xfrm>
            <a:off x="4766718" y="2212641"/>
            <a:ext cx="2020490" cy="338554"/>
          </a:xfrm>
          <a:prstGeom prst="rect">
            <a:avLst/>
          </a:prstGeom>
          <a:noFill/>
        </p:spPr>
        <p:txBody>
          <a:bodyPr wrap="none" rtlCol="0">
            <a:spAutoFit/>
          </a:bodyPr>
          <a:lstStyle/>
          <a:p>
            <a:r>
              <a:rPr lang="pt-BR" sz="1600" b="1" dirty="0">
                <a:solidFill>
                  <a:schemeClr val="accent1"/>
                </a:solidFill>
              </a:rPr>
              <a:t>Aquisição de Dado #1</a:t>
            </a:r>
          </a:p>
        </p:txBody>
      </p:sp>
      <p:sp>
        <p:nvSpPr>
          <p:cNvPr id="93" name="Forma livre 92"/>
          <p:cNvSpPr/>
          <p:nvPr/>
        </p:nvSpPr>
        <p:spPr>
          <a:xfrm>
            <a:off x="4761561" y="2418056"/>
            <a:ext cx="3405540" cy="320856"/>
          </a:xfrm>
          <a:custGeom>
            <a:avLst/>
            <a:gdLst>
              <a:gd name="connsiteX0" fmla="*/ 0 w 2504049"/>
              <a:gd name="connsiteY0" fmla="*/ 0 h 295422"/>
              <a:gd name="connsiteX1" fmla="*/ 0 w 2504049"/>
              <a:gd name="connsiteY1" fmla="*/ 281354 h 295422"/>
              <a:gd name="connsiteX2" fmla="*/ 2504049 w 2504049"/>
              <a:gd name="connsiteY2" fmla="*/ 295422 h 295422"/>
            </a:gdLst>
            <a:ahLst/>
            <a:cxnLst>
              <a:cxn ang="0">
                <a:pos x="connsiteX0" y="connsiteY0"/>
              </a:cxn>
              <a:cxn ang="0">
                <a:pos x="connsiteX1" y="connsiteY1"/>
              </a:cxn>
              <a:cxn ang="0">
                <a:pos x="connsiteX2" y="connsiteY2"/>
              </a:cxn>
            </a:cxnLst>
            <a:rect l="l" t="t" r="r" b="b"/>
            <a:pathLst>
              <a:path w="2504049" h="295422">
                <a:moveTo>
                  <a:pt x="0" y="0"/>
                </a:moveTo>
                <a:lnTo>
                  <a:pt x="0" y="281354"/>
                </a:lnTo>
                <a:lnTo>
                  <a:pt x="2504049" y="295422"/>
                </a:lnTo>
              </a:path>
            </a:pathLst>
          </a:custGeom>
          <a:noFill/>
          <a:ln w="22225">
            <a:prstDash val="sysDot"/>
            <a:headEnd type="diamon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94" name="Grupo 93"/>
          <p:cNvGrpSpPr/>
          <p:nvPr/>
        </p:nvGrpSpPr>
        <p:grpSpPr>
          <a:xfrm>
            <a:off x="6358553" y="2821865"/>
            <a:ext cx="170396" cy="337292"/>
            <a:chOff x="5470896" y="4904674"/>
            <a:chExt cx="265811" cy="635304"/>
          </a:xfrm>
        </p:grpSpPr>
        <p:sp>
          <p:nvSpPr>
            <p:cNvPr id="95" name="Colchete duplo 94"/>
            <p:cNvSpPr/>
            <p:nvPr/>
          </p:nvSpPr>
          <p:spPr>
            <a:xfrm>
              <a:off x="5470896" y="4904674"/>
              <a:ext cx="265811" cy="63530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b="1" dirty="0">
                <a:solidFill>
                  <a:schemeClr val="accent1"/>
                </a:solidFill>
              </a:endParaRPr>
            </a:p>
          </p:txBody>
        </p:sp>
        <p:sp>
          <p:nvSpPr>
            <p:cNvPr id="96" name="Elipse 95"/>
            <p:cNvSpPr/>
            <p:nvPr/>
          </p:nvSpPr>
          <p:spPr>
            <a:xfrm>
              <a:off x="5586624" y="503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Elipse 96"/>
            <p:cNvSpPr/>
            <p:nvPr/>
          </p:nvSpPr>
          <p:spPr>
            <a:xfrm>
              <a:off x="5586624" y="521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Elipse 97"/>
            <p:cNvSpPr/>
            <p:nvPr/>
          </p:nvSpPr>
          <p:spPr>
            <a:xfrm>
              <a:off x="5586624" y="539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9" name="Conector reto 98"/>
          <p:cNvCxnSpPr/>
          <p:nvPr/>
        </p:nvCxnSpPr>
        <p:spPr>
          <a:xfrm flipH="1">
            <a:off x="4501743" y="3347323"/>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CaixaDeTexto 99"/>
          <p:cNvSpPr txBox="1"/>
          <p:nvPr/>
        </p:nvSpPr>
        <p:spPr>
          <a:xfrm>
            <a:off x="4757755" y="3162002"/>
            <a:ext cx="2026902" cy="338554"/>
          </a:xfrm>
          <a:prstGeom prst="rect">
            <a:avLst/>
          </a:prstGeom>
          <a:noFill/>
        </p:spPr>
        <p:txBody>
          <a:bodyPr wrap="none" rtlCol="0">
            <a:spAutoFit/>
          </a:bodyPr>
          <a:lstStyle/>
          <a:p>
            <a:r>
              <a:rPr lang="pt-BR" sz="1600" b="1" dirty="0">
                <a:solidFill>
                  <a:schemeClr val="accent1"/>
                </a:solidFill>
              </a:rPr>
              <a:t>Aquisição de Dado </a:t>
            </a:r>
            <a:r>
              <a:rPr lang="pt-BR" sz="1600" b="1" dirty="0" smtClean="0">
                <a:solidFill>
                  <a:schemeClr val="accent1"/>
                </a:solidFill>
              </a:rPr>
              <a:t>#n</a:t>
            </a:r>
            <a:endParaRPr lang="pt-BR" sz="1600" b="1" dirty="0">
              <a:solidFill>
                <a:schemeClr val="accent1"/>
              </a:solidFill>
            </a:endParaRPr>
          </a:p>
        </p:txBody>
      </p:sp>
      <p:sp>
        <p:nvSpPr>
          <p:cNvPr id="101" name="CaixaDeTexto 100"/>
          <p:cNvSpPr txBox="1"/>
          <p:nvPr/>
        </p:nvSpPr>
        <p:spPr>
          <a:xfrm>
            <a:off x="4789864" y="3371037"/>
            <a:ext cx="3331808" cy="338554"/>
          </a:xfrm>
          <a:prstGeom prst="rect">
            <a:avLst/>
          </a:prstGeom>
          <a:noFill/>
        </p:spPr>
        <p:txBody>
          <a:bodyPr wrap="square" rtlCol="0">
            <a:spAutoFit/>
          </a:bodyPr>
          <a:lstStyle/>
          <a:p>
            <a:pPr algn="ctr"/>
            <a:r>
              <a:rPr lang="pt-BR" sz="1600" b="1" dirty="0">
                <a:solidFill>
                  <a:schemeClr val="accent1"/>
                </a:solidFill>
              </a:rPr>
              <a:t>Dado </a:t>
            </a:r>
            <a:r>
              <a:rPr lang="pt-BR" sz="1600" b="1" dirty="0" smtClean="0">
                <a:solidFill>
                  <a:schemeClr val="accent1"/>
                </a:solidFill>
              </a:rPr>
              <a:t>#n </a:t>
            </a:r>
            <a:r>
              <a:rPr lang="pt-BR" sz="1600" b="1" i="1" dirty="0">
                <a:solidFill>
                  <a:schemeClr val="accent1"/>
                </a:solidFill>
              </a:rPr>
              <a:t>(UART)</a:t>
            </a:r>
          </a:p>
        </p:txBody>
      </p:sp>
      <p:sp>
        <p:nvSpPr>
          <p:cNvPr id="102" name="Forma livre 101"/>
          <p:cNvSpPr/>
          <p:nvPr/>
        </p:nvSpPr>
        <p:spPr>
          <a:xfrm>
            <a:off x="4750236" y="3357863"/>
            <a:ext cx="3405540" cy="320856"/>
          </a:xfrm>
          <a:custGeom>
            <a:avLst/>
            <a:gdLst>
              <a:gd name="connsiteX0" fmla="*/ 0 w 2504049"/>
              <a:gd name="connsiteY0" fmla="*/ 0 h 295422"/>
              <a:gd name="connsiteX1" fmla="*/ 0 w 2504049"/>
              <a:gd name="connsiteY1" fmla="*/ 281354 h 295422"/>
              <a:gd name="connsiteX2" fmla="*/ 2504049 w 2504049"/>
              <a:gd name="connsiteY2" fmla="*/ 295422 h 295422"/>
            </a:gdLst>
            <a:ahLst/>
            <a:cxnLst>
              <a:cxn ang="0">
                <a:pos x="connsiteX0" y="connsiteY0"/>
              </a:cxn>
              <a:cxn ang="0">
                <a:pos x="connsiteX1" y="connsiteY1"/>
              </a:cxn>
              <a:cxn ang="0">
                <a:pos x="connsiteX2" y="connsiteY2"/>
              </a:cxn>
            </a:cxnLst>
            <a:rect l="l" t="t" r="r" b="b"/>
            <a:pathLst>
              <a:path w="2504049" h="295422">
                <a:moveTo>
                  <a:pt x="0" y="0"/>
                </a:moveTo>
                <a:lnTo>
                  <a:pt x="0" y="281354"/>
                </a:lnTo>
                <a:lnTo>
                  <a:pt x="2504049" y="295422"/>
                </a:lnTo>
              </a:path>
            </a:pathLst>
          </a:custGeom>
          <a:noFill/>
          <a:ln w="22225">
            <a:prstDash val="sysDot"/>
            <a:headEnd type="diamon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cxnSp>
        <p:nvCxnSpPr>
          <p:cNvPr id="103" name="Conector de seta reta 102"/>
          <p:cNvCxnSpPr/>
          <p:nvPr/>
        </p:nvCxnSpPr>
        <p:spPr>
          <a:xfrm flipV="1">
            <a:off x="4703770" y="5357143"/>
            <a:ext cx="3498989" cy="11550"/>
          </a:xfrm>
          <a:prstGeom prst="straightConnector1">
            <a:avLst/>
          </a:prstGeom>
          <a:ln w="22225">
            <a:solidFill>
              <a:srgbClr val="FF0000"/>
            </a:solidFill>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CaixaDeTexto 103"/>
          <p:cNvSpPr txBox="1"/>
          <p:nvPr/>
        </p:nvSpPr>
        <p:spPr>
          <a:xfrm>
            <a:off x="4675749" y="5052858"/>
            <a:ext cx="3509450" cy="338554"/>
          </a:xfrm>
          <a:prstGeom prst="rect">
            <a:avLst/>
          </a:prstGeom>
          <a:noFill/>
        </p:spPr>
        <p:txBody>
          <a:bodyPr wrap="square" rtlCol="0">
            <a:spAutoFit/>
          </a:bodyPr>
          <a:lstStyle/>
          <a:p>
            <a:pPr algn="ctr"/>
            <a:r>
              <a:rPr lang="pt-BR" sz="1600" b="1" dirty="0" smtClean="0">
                <a:solidFill>
                  <a:srgbClr val="FF0000"/>
                </a:solidFill>
              </a:rPr>
              <a:t>Solicitação de Dados (</a:t>
            </a:r>
            <a:r>
              <a:rPr lang="pt-BR" sz="1600" b="1" i="1" dirty="0" smtClean="0">
                <a:solidFill>
                  <a:srgbClr val="FF0000"/>
                </a:solidFill>
              </a:rPr>
              <a:t>UART</a:t>
            </a:r>
            <a:r>
              <a:rPr lang="pt-BR" sz="1600" b="1" dirty="0" smtClean="0">
                <a:solidFill>
                  <a:srgbClr val="FF0000"/>
                </a:solidFill>
              </a:rPr>
              <a:t>)</a:t>
            </a:r>
            <a:endParaRPr lang="pt-BR" sz="1600" b="1" i="1" dirty="0">
              <a:solidFill>
                <a:srgbClr val="FF0000"/>
              </a:solidFill>
            </a:endParaRPr>
          </a:p>
        </p:txBody>
      </p:sp>
      <p:cxnSp>
        <p:nvCxnSpPr>
          <p:cNvPr id="105" name="Conector de seta reta 104"/>
          <p:cNvCxnSpPr/>
          <p:nvPr/>
        </p:nvCxnSpPr>
        <p:spPr>
          <a:xfrm>
            <a:off x="958904" y="2460236"/>
            <a:ext cx="3717643" cy="18140"/>
          </a:xfrm>
          <a:prstGeom prst="straightConnector1">
            <a:avLst/>
          </a:prstGeom>
          <a:ln w="22225">
            <a:solidFill>
              <a:srgbClr val="FF0000"/>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106" name="CaixaDeTexto 105"/>
          <p:cNvSpPr txBox="1"/>
          <p:nvPr/>
        </p:nvSpPr>
        <p:spPr>
          <a:xfrm>
            <a:off x="797871" y="2131898"/>
            <a:ext cx="3909474" cy="338554"/>
          </a:xfrm>
          <a:prstGeom prst="rect">
            <a:avLst/>
          </a:prstGeom>
          <a:noFill/>
        </p:spPr>
        <p:txBody>
          <a:bodyPr wrap="square" rtlCol="0">
            <a:spAutoFit/>
          </a:bodyPr>
          <a:lstStyle/>
          <a:p>
            <a:pPr algn="ctr"/>
            <a:r>
              <a:rPr lang="pt-BR" sz="1600" b="1" dirty="0" smtClean="0">
                <a:solidFill>
                  <a:srgbClr val="FF0000"/>
                </a:solidFill>
              </a:rPr>
              <a:t>ACK </a:t>
            </a:r>
            <a:r>
              <a:rPr lang="pt-BR" sz="1600" b="1" i="1" dirty="0" smtClean="0">
                <a:solidFill>
                  <a:srgbClr val="FF0000"/>
                </a:solidFill>
              </a:rPr>
              <a:t>(0x8B)</a:t>
            </a:r>
            <a:endParaRPr lang="pt-BR" sz="1600" b="1" i="1" dirty="0">
              <a:solidFill>
                <a:srgbClr val="FF0000"/>
              </a:solidFill>
            </a:endParaRPr>
          </a:p>
        </p:txBody>
      </p:sp>
      <p:cxnSp>
        <p:nvCxnSpPr>
          <p:cNvPr id="107" name="Conector de seta reta 106"/>
          <p:cNvCxnSpPr/>
          <p:nvPr/>
        </p:nvCxnSpPr>
        <p:spPr>
          <a:xfrm flipV="1">
            <a:off x="4686669" y="3736254"/>
            <a:ext cx="3528000" cy="6817"/>
          </a:xfrm>
          <a:prstGeom prst="straightConnector1">
            <a:avLst/>
          </a:prstGeom>
          <a:ln w="22225">
            <a:solidFill>
              <a:schemeClr val="accent4"/>
            </a:solidFill>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8" name="Conector de seta reta 107"/>
          <p:cNvCxnSpPr/>
          <p:nvPr/>
        </p:nvCxnSpPr>
        <p:spPr>
          <a:xfrm flipV="1">
            <a:off x="4655827" y="2789629"/>
            <a:ext cx="3528000" cy="6817"/>
          </a:xfrm>
          <a:prstGeom prst="straightConnector1">
            <a:avLst/>
          </a:prstGeom>
          <a:ln w="22225">
            <a:solidFill>
              <a:schemeClr val="accent4"/>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09" name="Conector de seta reta 108"/>
          <p:cNvCxnSpPr/>
          <p:nvPr/>
        </p:nvCxnSpPr>
        <p:spPr>
          <a:xfrm flipV="1">
            <a:off x="976539" y="3109692"/>
            <a:ext cx="3708000" cy="3407"/>
          </a:xfrm>
          <a:prstGeom prst="straightConnector1">
            <a:avLst/>
          </a:prstGeom>
          <a:ln w="22225">
            <a:solidFill>
              <a:schemeClr val="accent4"/>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p:nvPr/>
        </p:nvCxnSpPr>
        <p:spPr>
          <a:xfrm flipV="1">
            <a:off x="978954" y="3496562"/>
            <a:ext cx="3672000" cy="32003"/>
          </a:xfrm>
          <a:prstGeom prst="straightConnector1">
            <a:avLst/>
          </a:prstGeom>
          <a:ln w="22225">
            <a:solidFill>
              <a:schemeClr val="accent4"/>
            </a:solidFill>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11" name="CaixaDeTexto 110"/>
          <p:cNvSpPr txBox="1"/>
          <p:nvPr/>
        </p:nvSpPr>
        <p:spPr>
          <a:xfrm>
            <a:off x="4681043" y="2464279"/>
            <a:ext cx="3525561" cy="369332"/>
          </a:xfrm>
          <a:prstGeom prst="rect">
            <a:avLst/>
          </a:prstGeom>
          <a:noFill/>
        </p:spPr>
        <p:txBody>
          <a:bodyPr wrap="square" rtlCol="0">
            <a:spAutoFit/>
          </a:bodyPr>
          <a:lstStyle/>
          <a:p>
            <a:pPr algn="ctr"/>
            <a:r>
              <a:rPr lang="pt-BR" sz="1800" b="1" dirty="0" smtClean="0">
                <a:solidFill>
                  <a:schemeClr val="accent4"/>
                </a:solidFill>
              </a:rPr>
              <a:t>Dado #1 (</a:t>
            </a:r>
            <a:r>
              <a:rPr lang="pt-BR" sz="1800" b="1" i="1" dirty="0" smtClean="0">
                <a:solidFill>
                  <a:schemeClr val="accent4"/>
                </a:solidFill>
              </a:rPr>
              <a:t>UART</a:t>
            </a:r>
            <a:r>
              <a:rPr lang="pt-BR" sz="1800" b="1" dirty="0" smtClean="0">
                <a:solidFill>
                  <a:schemeClr val="accent4"/>
                </a:solidFill>
              </a:rPr>
              <a:t>)</a:t>
            </a:r>
            <a:endParaRPr lang="pt-BR" sz="1800" b="1" i="1" dirty="0">
              <a:solidFill>
                <a:schemeClr val="accent4"/>
              </a:solidFill>
            </a:endParaRPr>
          </a:p>
        </p:txBody>
      </p:sp>
      <p:sp>
        <p:nvSpPr>
          <p:cNvPr id="112" name="CaixaDeTexto 111"/>
          <p:cNvSpPr txBox="1"/>
          <p:nvPr/>
        </p:nvSpPr>
        <p:spPr>
          <a:xfrm>
            <a:off x="981813" y="2777401"/>
            <a:ext cx="3667096" cy="369332"/>
          </a:xfrm>
          <a:prstGeom prst="rect">
            <a:avLst/>
          </a:prstGeom>
          <a:noFill/>
        </p:spPr>
        <p:txBody>
          <a:bodyPr wrap="square" rtlCol="0">
            <a:spAutoFit/>
          </a:bodyPr>
          <a:lstStyle/>
          <a:p>
            <a:pPr algn="ctr"/>
            <a:r>
              <a:rPr lang="pt-BR" sz="1800" b="1" dirty="0" smtClean="0">
                <a:solidFill>
                  <a:schemeClr val="accent4"/>
                </a:solidFill>
              </a:rPr>
              <a:t>Dado #C_1 (</a:t>
            </a:r>
            <a:r>
              <a:rPr lang="pt-BR" sz="1800" b="1" i="1" dirty="0" smtClean="0">
                <a:solidFill>
                  <a:schemeClr val="accent4"/>
                </a:solidFill>
              </a:rPr>
              <a:t>0x90</a:t>
            </a:r>
            <a:r>
              <a:rPr lang="pt-BR" sz="1800" b="1" dirty="0" smtClean="0">
                <a:solidFill>
                  <a:schemeClr val="accent4"/>
                </a:solidFill>
              </a:rPr>
              <a:t>)</a:t>
            </a:r>
            <a:endParaRPr lang="pt-BR" sz="1800" b="1" i="1" dirty="0">
              <a:solidFill>
                <a:schemeClr val="accent4"/>
              </a:solidFill>
            </a:endParaRPr>
          </a:p>
        </p:txBody>
      </p:sp>
      <p:sp>
        <p:nvSpPr>
          <p:cNvPr id="113" name="CaixaDeTexto 112"/>
          <p:cNvSpPr txBox="1"/>
          <p:nvPr/>
        </p:nvSpPr>
        <p:spPr>
          <a:xfrm>
            <a:off x="981812" y="3168047"/>
            <a:ext cx="3674015" cy="369332"/>
          </a:xfrm>
          <a:prstGeom prst="rect">
            <a:avLst/>
          </a:prstGeom>
          <a:noFill/>
        </p:spPr>
        <p:txBody>
          <a:bodyPr wrap="square" rtlCol="0">
            <a:spAutoFit/>
          </a:bodyPr>
          <a:lstStyle/>
          <a:p>
            <a:pPr algn="ctr"/>
            <a:r>
              <a:rPr lang="pt-BR" sz="1800" b="1" i="1" dirty="0" smtClean="0">
                <a:solidFill>
                  <a:schemeClr val="accent4"/>
                </a:solidFill>
              </a:rPr>
              <a:t>ACK</a:t>
            </a:r>
            <a:r>
              <a:rPr lang="pt-BR" sz="1800" b="1" dirty="0" smtClean="0">
                <a:solidFill>
                  <a:schemeClr val="accent4"/>
                </a:solidFill>
              </a:rPr>
              <a:t> Dado #C_1 (</a:t>
            </a:r>
            <a:r>
              <a:rPr lang="pt-BR" sz="1800" b="1" i="1" dirty="0" smtClean="0">
                <a:solidFill>
                  <a:schemeClr val="accent4"/>
                </a:solidFill>
              </a:rPr>
              <a:t>0x8B</a:t>
            </a:r>
            <a:r>
              <a:rPr lang="pt-BR" sz="1800" b="1" dirty="0" smtClean="0">
                <a:solidFill>
                  <a:schemeClr val="accent4"/>
                </a:solidFill>
              </a:rPr>
              <a:t>)</a:t>
            </a:r>
            <a:endParaRPr lang="pt-BR" sz="1800" b="1" i="1" dirty="0">
              <a:solidFill>
                <a:schemeClr val="accent4"/>
              </a:solidFill>
            </a:endParaRPr>
          </a:p>
        </p:txBody>
      </p:sp>
      <p:sp>
        <p:nvSpPr>
          <p:cNvPr id="114" name="CaixaDeTexto 113"/>
          <p:cNvSpPr txBox="1"/>
          <p:nvPr/>
        </p:nvSpPr>
        <p:spPr>
          <a:xfrm>
            <a:off x="4711967" y="3386439"/>
            <a:ext cx="3484560" cy="369332"/>
          </a:xfrm>
          <a:prstGeom prst="rect">
            <a:avLst/>
          </a:prstGeom>
          <a:noFill/>
        </p:spPr>
        <p:txBody>
          <a:bodyPr wrap="square" rtlCol="0">
            <a:spAutoFit/>
          </a:bodyPr>
          <a:lstStyle/>
          <a:p>
            <a:pPr algn="ctr"/>
            <a:r>
              <a:rPr lang="pt-BR" sz="1800" b="1" i="1" dirty="0" smtClean="0">
                <a:solidFill>
                  <a:schemeClr val="accent4"/>
                </a:solidFill>
              </a:rPr>
              <a:t>ACK</a:t>
            </a:r>
            <a:r>
              <a:rPr lang="pt-BR" sz="1800" b="1" dirty="0" smtClean="0">
                <a:solidFill>
                  <a:schemeClr val="accent4"/>
                </a:solidFill>
              </a:rPr>
              <a:t> Dado #C_1 (</a:t>
            </a:r>
            <a:r>
              <a:rPr lang="pt-BR" sz="1800" b="1" i="1" dirty="0" smtClean="0">
                <a:solidFill>
                  <a:schemeClr val="accent4"/>
                </a:solidFill>
              </a:rPr>
              <a:t>UART</a:t>
            </a:r>
            <a:r>
              <a:rPr lang="pt-BR" sz="1800" b="1" dirty="0" smtClean="0">
                <a:solidFill>
                  <a:schemeClr val="accent4"/>
                </a:solidFill>
              </a:rPr>
              <a:t>)</a:t>
            </a:r>
            <a:endParaRPr lang="pt-BR" sz="1800" b="1" i="1" dirty="0">
              <a:solidFill>
                <a:schemeClr val="accent4"/>
              </a:solidFill>
            </a:endParaRPr>
          </a:p>
        </p:txBody>
      </p:sp>
      <p:grpSp>
        <p:nvGrpSpPr>
          <p:cNvPr id="115" name="Grupo 114"/>
          <p:cNvGrpSpPr/>
          <p:nvPr/>
        </p:nvGrpSpPr>
        <p:grpSpPr>
          <a:xfrm>
            <a:off x="2563165" y="3858972"/>
            <a:ext cx="216000" cy="432000"/>
            <a:chOff x="5470896" y="4904674"/>
            <a:chExt cx="265811" cy="635304"/>
          </a:xfrm>
        </p:grpSpPr>
        <p:sp>
          <p:nvSpPr>
            <p:cNvPr id="116" name="Colchete duplo 115"/>
            <p:cNvSpPr/>
            <p:nvPr/>
          </p:nvSpPr>
          <p:spPr>
            <a:xfrm>
              <a:off x="5470896" y="4904674"/>
              <a:ext cx="265811" cy="635304"/>
            </a:xfrm>
            <a:prstGeom prst="bracketPair">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b="1" dirty="0">
                <a:solidFill>
                  <a:schemeClr val="accent1"/>
                </a:solidFill>
              </a:endParaRPr>
            </a:p>
          </p:txBody>
        </p:sp>
        <p:sp>
          <p:nvSpPr>
            <p:cNvPr id="117" name="Elipse 116"/>
            <p:cNvSpPr/>
            <p:nvPr/>
          </p:nvSpPr>
          <p:spPr>
            <a:xfrm>
              <a:off x="5586624" y="503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Elipse 117"/>
            <p:cNvSpPr/>
            <p:nvPr/>
          </p:nvSpPr>
          <p:spPr>
            <a:xfrm>
              <a:off x="5586624" y="521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p:cNvSpPr/>
            <p:nvPr/>
          </p:nvSpPr>
          <p:spPr>
            <a:xfrm>
              <a:off x="5586624" y="539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0" name="Grupo 119"/>
          <p:cNvGrpSpPr/>
          <p:nvPr/>
        </p:nvGrpSpPr>
        <p:grpSpPr>
          <a:xfrm>
            <a:off x="6346459" y="3844380"/>
            <a:ext cx="216000" cy="432000"/>
            <a:chOff x="5470896" y="4904674"/>
            <a:chExt cx="265811" cy="635304"/>
          </a:xfrm>
        </p:grpSpPr>
        <p:sp>
          <p:nvSpPr>
            <p:cNvPr id="121" name="Colchete duplo 120"/>
            <p:cNvSpPr/>
            <p:nvPr/>
          </p:nvSpPr>
          <p:spPr>
            <a:xfrm>
              <a:off x="5470896" y="4904674"/>
              <a:ext cx="265811" cy="635304"/>
            </a:xfrm>
            <a:prstGeom prst="bracketPair">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b="1" dirty="0">
                <a:solidFill>
                  <a:schemeClr val="accent1"/>
                </a:solidFill>
              </a:endParaRPr>
            </a:p>
          </p:txBody>
        </p:sp>
        <p:sp>
          <p:nvSpPr>
            <p:cNvPr id="122" name="Elipse 121"/>
            <p:cNvSpPr/>
            <p:nvPr/>
          </p:nvSpPr>
          <p:spPr>
            <a:xfrm>
              <a:off x="5586624" y="503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Elipse 122"/>
            <p:cNvSpPr/>
            <p:nvPr/>
          </p:nvSpPr>
          <p:spPr>
            <a:xfrm>
              <a:off x="5586624" y="521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Elipse 123"/>
            <p:cNvSpPr/>
            <p:nvPr/>
          </p:nvSpPr>
          <p:spPr>
            <a:xfrm>
              <a:off x="5586624" y="5394453"/>
              <a:ext cx="36000" cy="36000"/>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5" name="Conector de seta reta 124"/>
          <p:cNvCxnSpPr/>
          <p:nvPr/>
        </p:nvCxnSpPr>
        <p:spPr>
          <a:xfrm flipV="1">
            <a:off x="4686669" y="5514254"/>
            <a:ext cx="3528000" cy="6817"/>
          </a:xfrm>
          <a:prstGeom prst="straightConnector1">
            <a:avLst/>
          </a:prstGeom>
          <a:ln w="22225">
            <a:solidFill>
              <a:schemeClr val="accent4"/>
            </a:solidFill>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6" name="Conector de seta reta 125"/>
          <p:cNvCxnSpPr/>
          <p:nvPr/>
        </p:nvCxnSpPr>
        <p:spPr>
          <a:xfrm flipV="1">
            <a:off x="4655827" y="4567629"/>
            <a:ext cx="3528000" cy="6817"/>
          </a:xfrm>
          <a:prstGeom prst="straightConnector1">
            <a:avLst/>
          </a:prstGeom>
          <a:ln w="22225">
            <a:solidFill>
              <a:schemeClr val="accent4"/>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p:nvPr/>
        </p:nvCxnSpPr>
        <p:spPr>
          <a:xfrm flipV="1">
            <a:off x="976539" y="4887692"/>
            <a:ext cx="3708000" cy="3407"/>
          </a:xfrm>
          <a:prstGeom prst="straightConnector1">
            <a:avLst/>
          </a:prstGeom>
          <a:ln w="22225">
            <a:solidFill>
              <a:schemeClr val="accent4"/>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28" name="Conector de seta reta 127"/>
          <p:cNvCxnSpPr/>
          <p:nvPr/>
        </p:nvCxnSpPr>
        <p:spPr>
          <a:xfrm flipV="1">
            <a:off x="1004354" y="5274562"/>
            <a:ext cx="3672000" cy="32003"/>
          </a:xfrm>
          <a:prstGeom prst="straightConnector1">
            <a:avLst/>
          </a:prstGeom>
          <a:ln w="22225">
            <a:solidFill>
              <a:schemeClr val="accent4"/>
            </a:solidFill>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29" name="CaixaDeTexto 128"/>
          <p:cNvSpPr txBox="1"/>
          <p:nvPr/>
        </p:nvSpPr>
        <p:spPr>
          <a:xfrm>
            <a:off x="4681043" y="4242279"/>
            <a:ext cx="3525561" cy="369332"/>
          </a:xfrm>
          <a:prstGeom prst="rect">
            <a:avLst/>
          </a:prstGeom>
          <a:noFill/>
        </p:spPr>
        <p:txBody>
          <a:bodyPr wrap="square" rtlCol="0">
            <a:spAutoFit/>
          </a:bodyPr>
          <a:lstStyle/>
          <a:p>
            <a:pPr algn="ctr"/>
            <a:r>
              <a:rPr lang="pt-BR" sz="1800" b="1" dirty="0" smtClean="0">
                <a:solidFill>
                  <a:schemeClr val="accent4"/>
                </a:solidFill>
              </a:rPr>
              <a:t>Dado #n (</a:t>
            </a:r>
            <a:r>
              <a:rPr lang="pt-BR" sz="1800" b="1" i="1" dirty="0" smtClean="0">
                <a:solidFill>
                  <a:schemeClr val="accent4"/>
                </a:solidFill>
              </a:rPr>
              <a:t>UART</a:t>
            </a:r>
            <a:r>
              <a:rPr lang="pt-BR" sz="1800" b="1" dirty="0" smtClean="0">
                <a:solidFill>
                  <a:schemeClr val="accent4"/>
                </a:solidFill>
              </a:rPr>
              <a:t>)</a:t>
            </a:r>
            <a:endParaRPr lang="pt-BR" sz="1800" b="1" i="1" dirty="0">
              <a:solidFill>
                <a:schemeClr val="accent4"/>
              </a:solidFill>
            </a:endParaRPr>
          </a:p>
        </p:txBody>
      </p:sp>
      <p:sp>
        <p:nvSpPr>
          <p:cNvPr id="130" name="CaixaDeTexto 129"/>
          <p:cNvSpPr txBox="1"/>
          <p:nvPr/>
        </p:nvSpPr>
        <p:spPr>
          <a:xfrm>
            <a:off x="981813" y="4555401"/>
            <a:ext cx="3667096" cy="369332"/>
          </a:xfrm>
          <a:prstGeom prst="rect">
            <a:avLst/>
          </a:prstGeom>
          <a:noFill/>
        </p:spPr>
        <p:txBody>
          <a:bodyPr wrap="square" rtlCol="0">
            <a:spAutoFit/>
          </a:bodyPr>
          <a:lstStyle/>
          <a:p>
            <a:pPr algn="ctr"/>
            <a:r>
              <a:rPr lang="pt-BR" sz="1800" b="1" dirty="0" smtClean="0">
                <a:solidFill>
                  <a:schemeClr val="accent4"/>
                </a:solidFill>
              </a:rPr>
              <a:t>Dado #</a:t>
            </a:r>
            <a:r>
              <a:rPr lang="pt-BR" b="1" dirty="0">
                <a:solidFill>
                  <a:schemeClr val="accent4"/>
                </a:solidFill>
              </a:rPr>
              <a:t>n</a:t>
            </a:r>
            <a:r>
              <a:rPr lang="pt-BR" sz="1800" b="1" dirty="0" smtClean="0">
                <a:solidFill>
                  <a:schemeClr val="accent4"/>
                </a:solidFill>
              </a:rPr>
              <a:t> (</a:t>
            </a:r>
            <a:r>
              <a:rPr lang="pt-BR" sz="1800" b="1" i="1" dirty="0" smtClean="0">
                <a:solidFill>
                  <a:schemeClr val="accent4"/>
                </a:solidFill>
              </a:rPr>
              <a:t>0x90</a:t>
            </a:r>
            <a:r>
              <a:rPr lang="pt-BR" sz="1800" b="1" dirty="0" smtClean="0">
                <a:solidFill>
                  <a:schemeClr val="accent4"/>
                </a:solidFill>
              </a:rPr>
              <a:t>)</a:t>
            </a:r>
            <a:endParaRPr lang="pt-BR" sz="1800" b="1" i="1" dirty="0">
              <a:solidFill>
                <a:schemeClr val="accent4"/>
              </a:solidFill>
            </a:endParaRPr>
          </a:p>
        </p:txBody>
      </p:sp>
      <p:sp>
        <p:nvSpPr>
          <p:cNvPr id="131" name="CaixaDeTexto 130"/>
          <p:cNvSpPr txBox="1"/>
          <p:nvPr/>
        </p:nvSpPr>
        <p:spPr>
          <a:xfrm>
            <a:off x="981812" y="4958747"/>
            <a:ext cx="3674015" cy="369332"/>
          </a:xfrm>
          <a:prstGeom prst="rect">
            <a:avLst/>
          </a:prstGeom>
          <a:noFill/>
        </p:spPr>
        <p:txBody>
          <a:bodyPr wrap="square" rtlCol="0">
            <a:spAutoFit/>
          </a:bodyPr>
          <a:lstStyle/>
          <a:p>
            <a:pPr algn="ctr"/>
            <a:r>
              <a:rPr lang="pt-BR" sz="1800" b="1" i="1" dirty="0" smtClean="0">
                <a:solidFill>
                  <a:schemeClr val="accent4"/>
                </a:solidFill>
              </a:rPr>
              <a:t>ACK</a:t>
            </a:r>
            <a:r>
              <a:rPr lang="pt-BR" sz="1800" b="1" dirty="0" smtClean="0">
                <a:solidFill>
                  <a:schemeClr val="accent4"/>
                </a:solidFill>
              </a:rPr>
              <a:t> Dado #</a:t>
            </a:r>
            <a:r>
              <a:rPr lang="pt-BR" b="1" dirty="0">
                <a:solidFill>
                  <a:schemeClr val="accent4"/>
                </a:solidFill>
              </a:rPr>
              <a:t>n</a:t>
            </a:r>
            <a:r>
              <a:rPr lang="pt-BR" sz="1800" b="1" dirty="0" smtClean="0">
                <a:solidFill>
                  <a:schemeClr val="accent4"/>
                </a:solidFill>
              </a:rPr>
              <a:t> (</a:t>
            </a:r>
            <a:r>
              <a:rPr lang="pt-BR" sz="1800" b="1" i="1" dirty="0" smtClean="0">
                <a:solidFill>
                  <a:schemeClr val="accent4"/>
                </a:solidFill>
              </a:rPr>
              <a:t>0x8B</a:t>
            </a:r>
            <a:r>
              <a:rPr lang="pt-BR" sz="1800" b="1" dirty="0" smtClean="0">
                <a:solidFill>
                  <a:schemeClr val="accent4"/>
                </a:solidFill>
              </a:rPr>
              <a:t>)</a:t>
            </a:r>
            <a:endParaRPr lang="pt-BR" sz="1800" b="1" i="1" dirty="0">
              <a:solidFill>
                <a:schemeClr val="accent4"/>
              </a:solidFill>
            </a:endParaRPr>
          </a:p>
        </p:txBody>
      </p:sp>
      <p:sp>
        <p:nvSpPr>
          <p:cNvPr id="132" name="CaixaDeTexto 131"/>
          <p:cNvSpPr txBox="1"/>
          <p:nvPr/>
        </p:nvSpPr>
        <p:spPr>
          <a:xfrm>
            <a:off x="4711967" y="5164439"/>
            <a:ext cx="3484560" cy="369332"/>
          </a:xfrm>
          <a:prstGeom prst="rect">
            <a:avLst/>
          </a:prstGeom>
          <a:noFill/>
        </p:spPr>
        <p:txBody>
          <a:bodyPr wrap="square" rtlCol="0">
            <a:spAutoFit/>
          </a:bodyPr>
          <a:lstStyle/>
          <a:p>
            <a:pPr algn="ctr"/>
            <a:r>
              <a:rPr lang="pt-BR" sz="1800" b="1" i="1" dirty="0" smtClean="0">
                <a:solidFill>
                  <a:schemeClr val="accent4"/>
                </a:solidFill>
              </a:rPr>
              <a:t>ACK</a:t>
            </a:r>
            <a:r>
              <a:rPr lang="pt-BR" sz="1800" b="1" dirty="0" smtClean="0">
                <a:solidFill>
                  <a:schemeClr val="accent4"/>
                </a:solidFill>
              </a:rPr>
              <a:t> Dado #</a:t>
            </a:r>
            <a:r>
              <a:rPr lang="pt-BR" b="1" dirty="0">
                <a:solidFill>
                  <a:schemeClr val="accent4"/>
                </a:solidFill>
              </a:rPr>
              <a:t>n</a:t>
            </a:r>
            <a:r>
              <a:rPr lang="pt-BR" sz="1800" b="1" dirty="0" smtClean="0">
                <a:solidFill>
                  <a:schemeClr val="accent4"/>
                </a:solidFill>
              </a:rPr>
              <a:t> (</a:t>
            </a:r>
            <a:r>
              <a:rPr lang="pt-BR" sz="1800" b="1" i="1" dirty="0" smtClean="0">
                <a:solidFill>
                  <a:schemeClr val="accent4"/>
                </a:solidFill>
              </a:rPr>
              <a:t>UART</a:t>
            </a:r>
            <a:r>
              <a:rPr lang="pt-BR" sz="1800" b="1" dirty="0" smtClean="0">
                <a:solidFill>
                  <a:schemeClr val="accent4"/>
                </a:solidFill>
              </a:rPr>
              <a:t>)</a:t>
            </a:r>
            <a:endParaRPr lang="pt-BR" sz="1800" b="1" i="1" dirty="0">
              <a:solidFill>
                <a:schemeClr val="accent4"/>
              </a:solidFill>
            </a:endParaRPr>
          </a:p>
        </p:txBody>
      </p:sp>
    </p:spTree>
    <p:extLst>
      <p:ext uri="{BB962C8B-B14F-4D97-AF65-F5344CB8AC3E}">
        <p14:creationId xmlns:p14="http://schemas.microsoft.com/office/powerpoint/2010/main" val="3865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par>
                                <p:cTn id="47" presetID="10"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500"/>
                                        <p:tgtEl>
                                          <p:spTgt spid="81"/>
                                        </p:tgtEl>
                                      </p:cBhvr>
                                    </p:animEffect>
                                  </p:childTnLst>
                                </p:cTn>
                              </p:par>
                              <p:par>
                                <p:cTn id="61" presetID="10"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500"/>
                                        <p:tgtEl>
                                          <p:spTgt spid="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fade">
                                      <p:cBhvr>
                                        <p:cTn id="93" dur="500"/>
                                        <p:tgtEl>
                                          <p:spTgt spid="88"/>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71"/>
                                        </p:tgtEl>
                                      </p:cBhvr>
                                    </p:animEffect>
                                    <p:set>
                                      <p:cBhvr>
                                        <p:cTn id="101" dur="1" fill="hold">
                                          <p:stCondLst>
                                            <p:cond delay="499"/>
                                          </p:stCondLst>
                                        </p:cTn>
                                        <p:tgtEl>
                                          <p:spTgt spid="7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2"/>
                                        </p:tgtEl>
                                      </p:cBhvr>
                                    </p:animEffect>
                                    <p:set>
                                      <p:cBhvr>
                                        <p:cTn id="104" dur="1" fill="hold">
                                          <p:stCondLst>
                                            <p:cond delay="499"/>
                                          </p:stCondLst>
                                        </p:cTn>
                                        <p:tgtEl>
                                          <p:spTgt spid="72"/>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91"/>
                                        </p:tgtEl>
                                      </p:cBhvr>
                                    </p:animEffect>
                                    <p:set>
                                      <p:cBhvr>
                                        <p:cTn id="107" dur="1" fill="hold">
                                          <p:stCondLst>
                                            <p:cond delay="499"/>
                                          </p:stCondLst>
                                        </p:cTn>
                                        <p:tgtEl>
                                          <p:spTgt spid="9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92"/>
                                        </p:tgtEl>
                                      </p:cBhvr>
                                    </p:animEffect>
                                    <p:set>
                                      <p:cBhvr>
                                        <p:cTn id="110" dur="1" fill="hold">
                                          <p:stCondLst>
                                            <p:cond delay="499"/>
                                          </p:stCondLst>
                                        </p:cTn>
                                        <p:tgtEl>
                                          <p:spTgt spid="92"/>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93"/>
                                        </p:tgtEl>
                                      </p:cBhvr>
                                    </p:animEffect>
                                    <p:set>
                                      <p:cBhvr>
                                        <p:cTn id="116" dur="1" fill="hold">
                                          <p:stCondLst>
                                            <p:cond delay="499"/>
                                          </p:stCondLst>
                                        </p:cTn>
                                        <p:tgtEl>
                                          <p:spTgt spid="93"/>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75"/>
                                        </p:tgtEl>
                                      </p:cBhvr>
                                    </p:animEffect>
                                    <p:set>
                                      <p:cBhvr>
                                        <p:cTn id="119" dur="1" fill="hold">
                                          <p:stCondLst>
                                            <p:cond delay="499"/>
                                          </p:stCondLst>
                                        </p:cTn>
                                        <p:tgtEl>
                                          <p:spTgt spid="75"/>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94"/>
                                        </p:tgtEl>
                                      </p:cBhvr>
                                    </p:animEffect>
                                    <p:set>
                                      <p:cBhvr>
                                        <p:cTn id="122" dur="1" fill="hold">
                                          <p:stCondLst>
                                            <p:cond delay="499"/>
                                          </p:stCondLst>
                                        </p:cTn>
                                        <p:tgtEl>
                                          <p:spTgt spid="94"/>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99"/>
                                        </p:tgtEl>
                                      </p:cBhvr>
                                    </p:animEffect>
                                    <p:set>
                                      <p:cBhvr>
                                        <p:cTn id="125" dur="1" fill="hold">
                                          <p:stCondLst>
                                            <p:cond delay="499"/>
                                          </p:stCondLst>
                                        </p:cTn>
                                        <p:tgtEl>
                                          <p:spTgt spid="9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100"/>
                                        </p:tgtEl>
                                      </p:cBhvr>
                                    </p:animEffect>
                                    <p:set>
                                      <p:cBhvr>
                                        <p:cTn id="128" dur="1" fill="hold">
                                          <p:stCondLst>
                                            <p:cond delay="499"/>
                                          </p:stCondLst>
                                        </p:cTn>
                                        <p:tgtEl>
                                          <p:spTgt spid="100"/>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02"/>
                                        </p:tgtEl>
                                      </p:cBhvr>
                                    </p:animEffect>
                                    <p:set>
                                      <p:cBhvr>
                                        <p:cTn id="131" dur="1" fill="hold">
                                          <p:stCondLst>
                                            <p:cond delay="499"/>
                                          </p:stCondLst>
                                        </p:cTn>
                                        <p:tgtEl>
                                          <p:spTgt spid="102"/>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01"/>
                                        </p:tgtEl>
                                      </p:cBhvr>
                                    </p:animEffect>
                                    <p:set>
                                      <p:cBhvr>
                                        <p:cTn id="134" dur="1" fill="hold">
                                          <p:stCondLst>
                                            <p:cond delay="499"/>
                                          </p:stCondLst>
                                        </p:cTn>
                                        <p:tgtEl>
                                          <p:spTgt spid="101"/>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73"/>
                                        </p:tgtEl>
                                      </p:cBhvr>
                                    </p:animEffect>
                                    <p:set>
                                      <p:cBhvr>
                                        <p:cTn id="137" dur="1" fill="hold">
                                          <p:stCondLst>
                                            <p:cond delay="499"/>
                                          </p:stCondLst>
                                        </p:cTn>
                                        <p:tgtEl>
                                          <p:spTgt spid="73"/>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74"/>
                                        </p:tgtEl>
                                      </p:cBhvr>
                                    </p:animEffect>
                                    <p:set>
                                      <p:cBhvr>
                                        <p:cTn id="140" dur="1" fill="hold">
                                          <p:stCondLst>
                                            <p:cond delay="499"/>
                                          </p:stCondLst>
                                        </p:cTn>
                                        <p:tgtEl>
                                          <p:spTgt spid="74"/>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80"/>
                                        </p:tgtEl>
                                      </p:cBhvr>
                                    </p:animEffect>
                                    <p:set>
                                      <p:cBhvr>
                                        <p:cTn id="143" dur="1" fill="hold">
                                          <p:stCondLst>
                                            <p:cond delay="499"/>
                                          </p:stCondLst>
                                        </p:cTn>
                                        <p:tgtEl>
                                          <p:spTgt spid="80"/>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82"/>
                                        </p:tgtEl>
                                      </p:cBhvr>
                                    </p:animEffect>
                                    <p:set>
                                      <p:cBhvr>
                                        <p:cTn id="149" dur="1" fill="hold">
                                          <p:stCondLst>
                                            <p:cond delay="499"/>
                                          </p:stCondLst>
                                        </p:cTn>
                                        <p:tgtEl>
                                          <p:spTgt spid="8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83"/>
                                        </p:tgtEl>
                                      </p:cBhvr>
                                    </p:animEffect>
                                    <p:set>
                                      <p:cBhvr>
                                        <p:cTn id="152" dur="1" fill="hold">
                                          <p:stCondLst>
                                            <p:cond delay="499"/>
                                          </p:stCondLst>
                                        </p:cTn>
                                        <p:tgtEl>
                                          <p:spTgt spid="83"/>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84"/>
                                        </p:tgtEl>
                                      </p:cBhvr>
                                    </p:animEffect>
                                    <p:set>
                                      <p:cBhvr>
                                        <p:cTn id="155" dur="1" fill="hold">
                                          <p:stCondLst>
                                            <p:cond delay="499"/>
                                          </p:stCondLst>
                                        </p:cTn>
                                        <p:tgtEl>
                                          <p:spTgt spid="84"/>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85"/>
                                        </p:tgtEl>
                                      </p:cBhvr>
                                    </p:animEffect>
                                    <p:set>
                                      <p:cBhvr>
                                        <p:cTn id="158" dur="1" fill="hold">
                                          <p:stCondLst>
                                            <p:cond delay="499"/>
                                          </p:stCondLst>
                                        </p:cTn>
                                        <p:tgtEl>
                                          <p:spTgt spid="85"/>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87"/>
                                        </p:tgtEl>
                                      </p:cBhvr>
                                    </p:animEffect>
                                    <p:set>
                                      <p:cBhvr>
                                        <p:cTn id="164" dur="1" fill="hold">
                                          <p:stCondLst>
                                            <p:cond delay="499"/>
                                          </p:stCondLst>
                                        </p:cTn>
                                        <p:tgtEl>
                                          <p:spTgt spid="87"/>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03"/>
                                        </p:tgtEl>
                                      </p:cBhvr>
                                    </p:animEffect>
                                    <p:set>
                                      <p:cBhvr>
                                        <p:cTn id="167" dur="1" fill="hold">
                                          <p:stCondLst>
                                            <p:cond delay="499"/>
                                          </p:stCondLst>
                                        </p:cTn>
                                        <p:tgtEl>
                                          <p:spTgt spid="103"/>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04"/>
                                        </p:tgtEl>
                                      </p:cBhvr>
                                    </p:animEffect>
                                    <p:set>
                                      <p:cBhvr>
                                        <p:cTn id="170" dur="1" fill="hold">
                                          <p:stCondLst>
                                            <p:cond delay="499"/>
                                          </p:stCondLst>
                                        </p:cTn>
                                        <p:tgtEl>
                                          <p:spTgt spid="104"/>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88"/>
                                        </p:tgtEl>
                                      </p:cBhvr>
                                    </p:animEffect>
                                    <p:set>
                                      <p:cBhvr>
                                        <p:cTn id="173" dur="1" fill="hold">
                                          <p:stCondLst>
                                            <p:cond delay="499"/>
                                          </p:stCondLst>
                                        </p:cTn>
                                        <p:tgtEl>
                                          <p:spTgt spid="88"/>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500"/>
                                        <p:tgtEl>
                                          <p:spTgt spid="89"/>
                                        </p:tgtEl>
                                      </p:cBhvr>
                                    </p:animEffect>
                                    <p:set>
                                      <p:cBhvr>
                                        <p:cTn id="176" dur="1" fill="hold">
                                          <p:stCondLst>
                                            <p:cond delay="499"/>
                                          </p:stCondLst>
                                        </p:cTn>
                                        <p:tgtEl>
                                          <p:spTgt spid="89"/>
                                        </p:tgtEl>
                                        <p:attrNameLst>
                                          <p:attrName>style.visibility</p:attrName>
                                        </p:attrNameLst>
                                      </p:cBhvr>
                                      <p:to>
                                        <p:strVal val="hidden"/>
                                      </p:to>
                                    </p:set>
                                  </p:childTnLst>
                                </p:cTn>
                              </p:par>
                              <p:par>
                                <p:cTn id="177" presetID="2" presetClass="entr" presetSubtype="4" fill="hold" nodeType="withEffect">
                                  <p:stCondLst>
                                    <p:cond delay="0"/>
                                  </p:stCondLst>
                                  <p:childTnLst>
                                    <p:set>
                                      <p:cBhvr>
                                        <p:cTn id="178" dur="1" fill="hold">
                                          <p:stCondLst>
                                            <p:cond delay="0"/>
                                          </p:stCondLst>
                                        </p:cTn>
                                        <p:tgtEl>
                                          <p:spTgt spid="105"/>
                                        </p:tgtEl>
                                        <p:attrNameLst>
                                          <p:attrName>style.visibility</p:attrName>
                                        </p:attrNameLst>
                                      </p:cBhvr>
                                      <p:to>
                                        <p:strVal val="visible"/>
                                      </p:to>
                                    </p:set>
                                    <p:anim calcmode="lin" valueType="num">
                                      <p:cBhvr additive="base">
                                        <p:cTn id="179" dur="500" fill="hold"/>
                                        <p:tgtEl>
                                          <p:spTgt spid="105"/>
                                        </p:tgtEl>
                                        <p:attrNameLst>
                                          <p:attrName>ppt_x</p:attrName>
                                        </p:attrNameLst>
                                      </p:cBhvr>
                                      <p:tavLst>
                                        <p:tav tm="0">
                                          <p:val>
                                            <p:strVal val="#ppt_x"/>
                                          </p:val>
                                        </p:tav>
                                        <p:tav tm="100000">
                                          <p:val>
                                            <p:strVal val="#ppt_x"/>
                                          </p:val>
                                        </p:tav>
                                      </p:tavLst>
                                    </p:anim>
                                    <p:anim calcmode="lin" valueType="num">
                                      <p:cBhvr additive="base">
                                        <p:cTn id="180" dur="500" fill="hold"/>
                                        <p:tgtEl>
                                          <p:spTgt spid="105"/>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06"/>
                                        </p:tgtEl>
                                        <p:attrNameLst>
                                          <p:attrName>style.visibility</p:attrName>
                                        </p:attrNameLst>
                                      </p:cBhvr>
                                      <p:to>
                                        <p:strVal val="visible"/>
                                      </p:to>
                                    </p:set>
                                    <p:anim calcmode="lin" valueType="num">
                                      <p:cBhvr additive="base">
                                        <p:cTn id="183" dur="500" fill="hold"/>
                                        <p:tgtEl>
                                          <p:spTgt spid="106"/>
                                        </p:tgtEl>
                                        <p:attrNameLst>
                                          <p:attrName>ppt_x</p:attrName>
                                        </p:attrNameLst>
                                      </p:cBhvr>
                                      <p:tavLst>
                                        <p:tav tm="0">
                                          <p:val>
                                            <p:strVal val="#ppt_x"/>
                                          </p:val>
                                        </p:tav>
                                        <p:tav tm="100000">
                                          <p:val>
                                            <p:strVal val="#ppt_x"/>
                                          </p:val>
                                        </p:tav>
                                      </p:tavLst>
                                    </p:anim>
                                    <p:anim calcmode="lin" valueType="num">
                                      <p:cBhvr additive="base">
                                        <p:cTn id="18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11"/>
                                        </p:tgtEl>
                                        <p:attrNameLst>
                                          <p:attrName>style.visibility</p:attrName>
                                        </p:attrNameLst>
                                      </p:cBhvr>
                                      <p:to>
                                        <p:strVal val="visible"/>
                                      </p:to>
                                    </p:set>
                                    <p:animEffect transition="in" filter="fade">
                                      <p:cBhvr>
                                        <p:cTn id="189" dur="500"/>
                                        <p:tgtEl>
                                          <p:spTgt spid="111"/>
                                        </p:tgtEl>
                                      </p:cBhvr>
                                    </p:animEffect>
                                  </p:childTnLst>
                                </p:cTn>
                              </p:par>
                              <p:par>
                                <p:cTn id="190" presetID="10" presetClass="entr" presetSubtype="0" fill="hold" nodeType="withEffect">
                                  <p:stCondLst>
                                    <p:cond delay="0"/>
                                  </p:stCondLst>
                                  <p:childTnLst>
                                    <p:set>
                                      <p:cBhvr>
                                        <p:cTn id="191" dur="1" fill="hold">
                                          <p:stCondLst>
                                            <p:cond delay="0"/>
                                          </p:stCondLst>
                                        </p:cTn>
                                        <p:tgtEl>
                                          <p:spTgt spid="108"/>
                                        </p:tgtEl>
                                        <p:attrNameLst>
                                          <p:attrName>style.visibility</p:attrName>
                                        </p:attrNameLst>
                                      </p:cBhvr>
                                      <p:to>
                                        <p:strVal val="visible"/>
                                      </p:to>
                                    </p:set>
                                    <p:animEffect transition="in" filter="fade">
                                      <p:cBhvr>
                                        <p:cTn id="192" dur="500"/>
                                        <p:tgtEl>
                                          <p:spTgt spid="10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09"/>
                                        </p:tgtEl>
                                        <p:attrNameLst>
                                          <p:attrName>style.visibility</p:attrName>
                                        </p:attrNameLst>
                                      </p:cBhvr>
                                      <p:to>
                                        <p:strVal val="visible"/>
                                      </p:to>
                                    </p:set>
                                    <p:animEffect transition="in" filter="fade">
                                      <p:cBhvr>
                                        <p:cTn id="197" dur="500"/>
                                        <p:tgtEl>
                                          <p:spTgt spid="10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12"/>
                                        </p:tgtEl>
                                        <p:attrNameLst>
                                          <p:attrName>style.visibility</p:attrName>
                                        </p:attrNameLst>
                                      </p:cBhvr>
                                      <p:to>
                                        <p:strVal val="visible"/>
                                      </p:to>
                                    </p:set>
                                    <p:animEffect transition="in" filter="fade">
                                      <p:cBhvr>
                                        <p:cTn id="200" dur="500"/>
                                        <p:tgtEl>
                                          <p:spTgt spid="112"/>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110"/>
                                        </p:tgtEl>
                                        <p:attrNameLst>
                                          <p:attrName>style.visibility</p:attrName>
                                        </p:attrNameLst>
                                      </p:cBhvr>
                                      <p:to>
                                        <p:strVal val="visible"/>
                                      </p:to>
                                    </p:set>
                                    <p:animEffect transition="in" filter="fade">
                                      <p:cBhvr>
                                        <p:cTn id="205" dur="500"/>
                                        <p:tgtEl>
                                          <p:spTgt spid="110"/>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13"/>
                                        </p:tgtEl>
                                        <p:attrNameLst>
                                          <p:attrName>style.visibility</p:attrName>
                                        </p:attrNameLst>
                                      </p:cBhvr>
                                      <p:to>
                                        <p:strVal val="visible"/>
                                      </p:to>
                                    </p:set>
                                    <p:animEffect transition="in" filter="fade">
                                      <p:cBhvr>
                                        <p:cTn id="208" dur="500"/>
                                        <p:tgtEl>
                                          <p:spTgt spid="113"/>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107"/>
                                        </p:tgtEl>
                                        <p:attrNameLst>
                                          <p:attrName>style.visibility</p:attrName>
                                        </p:attrNameLst>
                                      </p:cBhvr>
                                      <p:to>
                                        <p:strVal val="visible"/>
                                      </p:to>
                                    </p:set>
                                    <p:animEffect transition="in" filter="fade">
                                      <p:cBhvr>
                                        <p:cTn id="213" dur="500"/>
                                        <p:tgtEl>
                                          <p:spTgt spid="107"/>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14"/>
                                        </p:tgtEl>
                                        <p:attrNameLst>
                                          <p:attrName>style.visibility</p:attrName>
                                        </p:attrNameLst>
                                      </p:cBhvr>
                                      <p:to>
                                        <p:strVal val="visible"/>
                                      </p:to>
                                    </p:set>
                                    <p:animEffect transition="in" filter="fade">
                                      <p:cBhvr>
                                        <p:cTn id="216" dur="500"/>
                                        <p:tgtEl>
                                          <p:spTgt spid="114"/>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115"/>
                                        </p:tgtEl>
                                        <p:attrNameLst>
                                          <p:attrName>style.visibility</p:attrName>
                                        </p:attrNameLst>
                                      </p:cBhvr>
                                      <p:to>
                                        <p:strVal val="visible"/>
                                      </p:to>
                                    </p:set>
                                    <p:animEffect transition="in" filter="fade">
                                      <p:cBhvr>
                                        <p:cTn id="221" dur="500"/>
                                        <p:tgtEl>
                                          <p:spTgt spid="115"/>
                                        </p:tgtEl>
                                      </p:cBhvr>
                                    </p:animEffect>
                                  </p:childTnLst>
                                </p:cTn>
                              </p:par>
                              <p:par>
                                <p:cTn id="222" presetID="10" presetClass="entr" presetSubtype="0" fill="hold" nodeType="withEffect">
                                  <p:stCondLst>
                                    <p:cond delay="0"/>
                                  </p:stCondLst>
                                  <p:childTnLst>
                                    <p:set>
                                      <p:cBhvr>
                                        <p:cTn id="223" dur="1" fill="hold">
                                          <p:stCondLst>
                                            <p:cond delay="0"/>
                                          </p:stCondLst>
                                        </p:cTn>
                                        <p:tgtEl>
                                          <p:spTgt spid="120"/>
                                        </p:tgtEl>
                                        <p:attrNameLst>
                                          <p:attrName>style.visibility</p:attrName>
                                        </p:attrNameLst>
                                      </p:cBhvr>
                                      <p:to>
                                        <p:strVal val="visible"/>
                                      </p:to>
                                    </p:set>
                                    <p:animEffect transition="in" filter="fade">
                                      <p:cBhvr>
                                        <p:cTn id="224" dur="500"/>
                                        <p:tgtEl>
                                          <p:spTgt spid="120"/>
                                        </p:tgtEl>
                                      </p:cBhvr>
                                    </p:animEffect>
                                  </p:childTnLst>
                                </p:cTn>
                              </p:par>
                              <p:par>
                                <p:cTn id="225" presetID="10" presetClass="entr" presetSubtype="0" fill="hold" nodeType="withEffect">
                                  <p:stCondLst>
                                    <p:cond delay="0"/>
                                  </p:stCondLst>
                                  <p:childTnLst>
                                    <p:set>
                                      <p:cBhvr>
                                        <p:cTn id="226" dur="1" fill="hold">
                                          <p:stCondLst>
                                            <p:cond delay="0"/>
                                          </p:stCondLst>
                                        </p:cTn>
                                        <p:tgtEl>
                                          <p:spTgt spid="125"/>
                                        </p:tgtEl>
                                        <p:attrNameLst>
                                          <p:attrName>style.visibility</p:attrName>
                                        </p:attrNameLst>
                                      </p:cBhvr>
                                      <p:to>
                                        <p:strVal val="visible"/>
                                      </p:to>
                                    </p:set>
                                    <p:animEffect transition="in" filter="fade">
                                      <p:cBhvr>
                                        <p:cTn id="227" dur="500"/>
                                        <p:tgtEl>
                                          <p:spTgt spid="125"/>
                                        </p:tgtEl>
                                      </p:cBhvr>
                                    </p:animEffect>
                                  </p:childTnLst>
                                </p:cTn>
                              </p:par>
                              <p:par>
                                <p:cTn id="228" presetID="10" presetClass="entr" presetSubtype="0" fill="hold" nodeType="withEffect">
                                  <p:stCondLst>
                                    <p:cond delay="0"/>
                                  </p:stCondLst>
                                  <p:childTnLst>
                                    <p:set>
                                      <p:cBhvr>
                                        <p:cTn id="229" dur="1" fill="hold">
                                          <p:stCondLst>
                                            <p:cond delay="0"/>
                                          </p:stCondLst>
                                        </p:cTn>
                                        <p:tgtEl>
                                          <p:spTgt spid="126"/>
                                        </p:tgtEl>
                                        <p:attrNameLst>
                                          <p:attrName>style.visibility</p:attrName>
                                        </p:attrNameLst>
                                      </p:cBhvr>
                                      <p:to>
                                        <p:strVal val="visible"/>
                                      </p:to>
                                    </p:set>
                                    <p:animEffect transition="in" filter="fade">
                                      <p:cBhvr>
                                        <p:cTn id="230" dur="500"/>
                                        <p:tgtEl>
                                          <p:spTgt spid="126"/>
                                        </p:tgtEl>
                                      </p:cBhvr>
                                    </p:animEffect>
                                  </p:childTnLst>
                                </p:cTn>
                              </p:par>
                              <p:par>
                                <p:cTn id="231" presetID="10" presetClass="entr" presetSubtype="0" fill="hold" nodeType="withEffect">
                                  <p:stCondLst>
                                    <p:cond delay="0"/>
                                  </p:stCondLst>
                                  <p:childTnLst>
                                    <p:set>
                                      <p:cBhvr>
                                        <p:cTn id="232" dur="1" fill="hold">
                                          <p:stCondLst>
                                            <p:cond delay="0"/>
                                          </p:stCondLst>
                                        </p:cTn>
                                        <p:tgtEl>
                                          <p:spTgt spid="127"/>
                                        </p:tgtEl>
                                        <p:attrNameLst>
                                          <p:attrName>style.visibility</p:attrName>
                                        </p:attrNameLst>
                                      </p:cBhvr>
                                      <p:to>
                                        <p:strVal val="visible"/>
                                      </p:to>
                                    </p:set>
                                    <p:animEffect transition="in" filter="fade">
                                      <p:cBhvr>
                                        <p:cTn id="233" dur="500"/>
                                        <p:tgtEl>
                                          <p:spTgt spid="127"/>
                                        </p:tgtEl>
                                      </p:cBhvr>
                                    </p:animEffect>
                                  </p:childTnLst>
                                </p:cTn>
                              </p:par>
                              <p:par>
                                <p:cTn id="234" presetID="10" presetClass="entr" presetSubtype="0" fill="hold" nodeType="withEffect">
                                  <p:stCondLst>
                                    <p:cond delay="0"/>
                                  </p:stCondLst>
                                  <p:childTnLst>
                                    <p:set>
                                      <p:cBhvr>
                                        <p:cTn id="235" dur="1" fill="hold">
                                          <p:stCondLst>
                                            <p:cond delay="0"/>
                                          </p:stCondLst>
                                        </p:cTn>
                                        <p:tgtEl>
                                          <p:spTgt spid="128"/>
                                        </p:tgtEl>
                                        <p:attrNameLst>
                                          <p:attrName>style.visibility</p:attrName>
                                        </p:attrNameLst>
                                      </p:cBhvr>
                                      <p:to>
                                        <p:strVal val="visible"/>
                                      </p:to>
                                    </p:set>
                                    <p:animEffect transition="in" filter="fade">
                                      <p:cBhvr>
                                        <p:cTn id="236" dur="500"/>
                                        <p:tgtEl>
                                          <p:spTgt spid="128"/>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9"/>
                                        </p:tgtEl>
                                        <p:attrNameLst>
                                          <p:attrName>style.visibility</p:attrName>
                                        </p:attrNameLst>
                                      </p:cBhvr>
                                      <p:to>
                                        <p:strVal val="visible"/>
                                      </p:to>
                                    </p:set>
                                    <p:animEffect transition="in" filter="fade">
                                      <p:cBhvr>
                                        <p:cTn id="239" dur="500"/>
                                        <p:tgtEl>
                                          <p:spTgt spid="12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30"/>
                                        </p:tgtEl>
                                        <p:attrNameLst>
                                          <p:attrName>style.visibility</p:attrName>
                                        </p:attrNameLst>
                                      </p:cBhvr>
                                      <p:to>
                                        <p:strVal val="visible"/>
                                      </p:to>
                                    </p:set>
                                    <p:animEffect transition="in" filter="fade">
                                      <p:cBhvr>
                                        <p:cTn id="242" dur="500"/>
                                        <p:tgtEl>
                                          <p:spTgt spid="130"/>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31"/>
                                        </p:tgtEl>
                                        <p:attrNameLst>
                                          <p:attrName>style.visibility</p:attrName>
                                        </p:attrNameLst>
                                      </p:cBhvr>
                                      <p:to>
                                        <p:strVal val="visible"/>
                                      </p:to>
                                    </p:set>
                                    <p:animEffect transition="in" filter="fade">
                                      <p:cBhvr>
                                        <p:cTn id="245" dur="500"/>
                                        <p:tgtEl>
                                          <p:spTgt spid="131"/>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132"/>
                                        </p:tgtEl>
                                        <p:attrNameLst>
                                          <p:attrName>style.visibility</p:attrName>
                                        </p:attrNameLst>
                                      </p:cBhvr>
                                      <p:to>
                                        <p:strVal val="visible"/>
                                      </p:to>
                                    </p:set>
                                    <p:animEffect transition="in" filter="fade">
                                      <p:cBhvr>
                                        <p:cTn id="248"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2" grpId="0"/>
      <p:bldP spid="72" grpId="1"/>
      <p:bldP spid="74" grpId="0"/>
      <p:bldP spid="74" grpId="1"/>
      <p:bldP spid="81" grpId="0"/>
      <p:bldP spid="81" grpId="1"/>
      <p:bldP spid="84" grpId="0"/>
      <p:bldP spid="84" grpId="1"/>
      <p:bldP spid="86" grpId="0"/>
      <p:bldP spid="86" grpId="1"/>
      <p:bldP spid="87" grpId="0"/>
      <p:bldP spid="87" grpId="1"/>
      <p:bldP spid="89" grpId="0"/>
      <p:bldP spid="89" grpId="1"/>
      <p:bldP spid="92" grpId="0"/>
      <p:bldP spid="92" grpId="1"/>
      <p:bldP spid="93" grpId="0" animBg="1"/>
      <p:bldP spid="93" grpId="1" animBg="1"/>
      <p:bldP spid="100" grpId="0"/>
      <p:bldP spid="100" grpId="1"/>
      <p:bldP spid="101" grpId="0"/>
      <p:bldP spid="101" grpId="1"/>
      <p:bldP spid="102" grpId="0" animBg="1"/>
      <p:bldP spid="102" grpId="1" animBg="1"/>
      <p:bldP spid="104" grpId="0"/>
      <p:bldP spid="104" grpId="1"/>
      <p:bldP spid="106" grpId="0"/>
      <p:bldP spid="111" grpId="0"/>
      <p:bldP spid="112" grpId="0"/>
      <p:bldP spid="113" grpId="0"/>
      <p:bldP spid="114" grpId="0"/>
      <p:bldP spid="129" grpId="0"/>
      <p:bldP spid="130" grpId="0"/>
      <p:bldP spid="131" grpId="0"/>
      <p:bldP spid="1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p:grpSpPr>
        <p:sp>
          <p:nvSpPr>
            <p:cNvPr id="10" name="Retângulo 9">
              <a:hlinkClick r:id="rId9" action="ppaction://hlinksldjump"/>
            </p:cNvPr>
            <p:cNvSpPr/>
            <p:nvPr/>
          </p:nvSpPr>
          <p:spPr>
            <a:xfrm>
              <a:off x="1003117" y="41730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1509763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Desenvolvimento Experimental</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pPr algn="just">
              <a:buFont typeface="Wingdings" panose="05000000000000000000" pitchFamily="2" charset="2"/>
              <a:buChar char="Ø"/>
            </a:pPr>
            <a:r>
              <a:rPr lang="pt-BR" altLang="pt-BR" sz="2000" dirty="0"/>
              <a:t> </a:t>
            </a:r>
            <a:r>
              <a:rPr lang="pt-BR" altLang="pt-BR" sz="2000" dirty="0" smtClean="0"/>
              <a:t>Validação experimental: </a:t>
            </a:r>
            <a:r>
              <a:rPr lang="pt-BR" altLang="pt-BR" sz="2000" b="1" dirty="0" smtClean="0"/>
              <a:t>Rede Inteligente de Coleta de Leituras Residenciais</a:t>
            </a:r>
            <a:endParaRPr lang="pt-BR" altLang="pt-BR" sz="2000" b="1" dirty="0"/>
          </a:p>
        </p:txBody>
      </p:sp>
      <p:pic>
        <p:nvPicPr>
          <p:cNvPr id="5" name="Imagem 4"/>
          <p:cNvPicPr/>
          <p:nvPr/>
        </p:nvPicPr>
        <p:blipFill>
          <a:blip r:embed="rId4">
            <a:extLst>
              <a:ext uri="{28A0092B-C50C-407E-A947-70E740481C1C}">
                <a14:useLocalDpi xmlns:a14="http://schemas.microsoft.com/office/drawing/2010/main" val="0"/>
              </a:ext>
            </a:extLst>
          </a:blip>
          <a:stretch>
            <a:fillRect/>
          </a:stretch>
        </p:blipFill>
        <p:spPr>
          <a:xfrm>
            <a:off x="1755376" y="1494761"/>
            <a:ext cx="5633245" cy="2480339"/>
          </a:xfrm>
          <a:prstGeom prst="rect">
            <a:avLst/>
          </a:prstGeom>
        </p:spPr>
      </p:pic>
      <p:sp>
        <p:nvSpPr>
          <p:cNvPr id="6" name="Retângulo 5"/>
          <p:cNvSpPr/>
          <p:nvPr/>
        </p:nvSpPr>
        <p:spPr>
          <a:xfrm>
            <a:off x="252410" y="4175155"/>
            <a:ext cx="8639175" cy="1015663"/>
          </a:xfrm>
          <a:prstGeom prst="rect">
            <a:avLst/>
          </a:prstGeom>
        </p:spPr>
        <p:txBody>
          <a:bodyPr wrap="square">
            <a:spAutoFit/>
          </a:bodyPr>
          <a:lstStyle/>
          <a:p>
            <a:pPr marL="342900" indent="-342900" algn="just">
              <a:buFont typeface="Wingdings" panose="05000000000000000000" pitchFamily="2" charset="2"/>
              <a:buChar char="ü"/>
            </a:pPr>
            <a:r>
              <a:rPr lang="pt-BR" altLang="pt-BR" sz="2000" dirty="0" smtClean="0"/>
              <a:t>Otimização do trabalho realizado por cias. </a:t>
            </a:r>
            <a:r>
              <a:rPr lang="pt-BR" altLang="pt-BR" sz="2000" dirty="0"/>
              <a:t>d</a:t>
            </a:r>
            <a:r>
              <a:rPr lang="pt-BR" altLang="pt-BR" sz="2000" dirty="0" smtClean="0"/>
              <a:t>e eletricidade, água, gás etc.;</a:t>
            </a:r>
          </a:p>
          <a:p>
            <a:pPr marL="342900" indent="-342900" algn="just">
              <a:buFont typeface="Wingdings" panose="05000000000000000000" pitchFamily="2" charset="2"/>
              <a:buChar char="ü"/>
            </a:pPr>
            <a:r>
              <a:rPr lang="pt-BR" altLang="pt-BR" sz="2000" dirty="0" smtClean="0"/>
              <a:t>Visualização de medidores, casa a casa (trabalho obsoleto) -&gt; Rede Inteligente;</a:t>
            </a:r>
          </a:p>
          <a:p>
            <a:pPr marL="342900" indent="-342900" algn="just">
              <a:buFont typeface="Wingdings" panose="05000000000000000000" pitchFamily="2" charset="2"/>
              <a:buChar char="ü"/>
            </a:pPr>
            <a:r>
              <a:rPr lang="pt-BR" altLang="pt-BR" sz="2000" dirty="0" smtClean="0"/>
              <a:t>Utilização de meio de transporte coletivo;</a:t>
            </a:r>
            <a:endParaRPr lang="pt-BR" altLang="pt-BR" sz="2000" dirty="0"/>
          </a:p>
        </p:txBody>
      </p:sp>
    </p:spTree>
    <p:extLst>
      <p:ext uri="{BB962C8B-B14F-4D97-AF65-F5344CB8AC3E}">
        <p14:creationId xmlns:p14="http://schemas.microsoft.com/office/powerpoint/2010/main" val="1614538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955203"/>
          </a:xfrm>
          <a:prstGeom prst="rect">
            <a:avLst/>
          </a:prstGeom>
        </p:spPr>
        <p:txBody>
          <a:bodyPr wrap="square">
            <a:spAutoFit/>
          </a:bodyPr>
          <a:lstStyle/>
          <a:p>
            <a:pPr algn="just"/>
            <a:r>
              <a:rPr lang="pt-BR" altLang="pt-BR" sz="2000" b="1" u="sng" dirty="0" smtClean="0"/>
              <a:t>Dispositivos Sensores</a:t>
            </a:r>
            <a:r>
              <a:rPr lang="pt-BR" altLang="pt-BR" sz="2000" dirty="0" smtClean="0"/>
              <a:t> (3)</a:t>
            </a:r>
          </a:p>
          <a:p>
            <a:pPr algn="just"/>
            <a:endParaRPr lang="pt-BR" altLang="pt-BR" sz="2000" b="1" dirty="0" smtClean="0"/>
          </a:p>
          <a:p>
            <a:pPr marL="342900" indent="-342900" algn="just">
              <a:buFont typeface="Arial" panose="020B0604020202020204" pitchFamily="34" charset="0"/>
              <a:buChar char="•"/>
            </a:pPr>
            <a:r>
              <a:rPr lang="pt-BR" altLang="pt-BR" sz="2000" dirty="0" smtClean="0"/>
              <a:t>Módulo de comunicação sem fio:</a:t>
            </a:r>
          </a:p>
          <a:p>
            <a:pPr algn="just"/>
            <a:r>
              <a:rPr lang="pt-BR" altLang="pt-BR" sz="2000" b="1" i="1" dirty="0" err="1" smtClean="0"/>
              <a:t>XBee</a:t>
            </a:r>
            <a:r>
              <a:rPr lang="pt-BR" altLang="pt-BR" sz="2000" b="1" i="1" dirty="0" smtClean="0"/>
              <a:t> ZB Series 2 PRO (</a:t>
            </a:r>
            <a:r>
              <a:rPr lang="pt-BR" altLang="pt-BR" sz="2000" b="1" i="1" dirty="0" err="1" smtClean="0"/>
              <a:t>Whip</a:t>
            </a:r>
            <a:r>
              <a:rPr lang="pt-BR" altLang="pt-BR" sz="2000" b="1" i="1" dirty="0" smtClean="0"/>
              <a:t>)</a:t>
            </a:r>
            <a:endParaRPr lang="pt-BR" altLang="pt-BR" sz="2000" b="1" dirty="0" smtClean="0"/>
          </a:p>
          <a:p>
            <a:pPr algn="just"/>
            <a:endParaRPr lang="pt-BR" altLang="pt-BR" sz="2000" dirty="0" smtClean="0"/>
          </a:p>
          <a:p>
            <a:pPr marL="342900" indent="-342900" algn="just">
              <a:buFont typeface="Arial" panose="020B0604020202020204" pitchFamily="34" charset="0"/>
              <a:buChar char="•"/>
            </a:pPr>
            <a:r>
              <a:rPr lang="pt-BR" altLang="pt-BR" sz="2000" dirty="0" smtClean="0"/>
              <a:t>Estrutura </a:t>
            </a:r>
            <a:r>
              <a:rPr lang="pt-BR" altLang="pt-BR" sz="2000" dirty="0" err="1" smtClean="0"/>
              <a:t>Microcontroladora</a:t>
            </a:r>
            <a:r>
              <a:rPr lang="pt-BR" altLang="pt-BR" sz="2000" dirty="0" smtClean="0"/>
              <a:t>:</a:t>
            </a:r>
          </a:p>
          <a:p>
            <a:pPr algn="just"/>
            <a:r>
              <a:rPr lang="pt-BR" altLang="pt-BR" sz="2000" b="1" dirty="0" err="1" smtClean="0"/>
              <a:t>Arduino</a:t>
            </a:r>
            <a:r>
              <a:rPr lang="pt-BR" altLang="pt-BR" sz="2000" b="1" dirty="0" smtClean="0"/>
              <a:t> UNO </a:t>
            </a:r>
            <a:r>
              <a:rPr lang="pt-BR" altLang="pt-BR" sz="2000" b="1" dirty="0"/>
              <a:t>R</a:t>
            </a:r>
            <a:r>
              <a:rPr lang="pt-BR" altLang="pt-BR" sz="2000" b="1" dirty="0" smtClean="0"/>
              <a:t>ev. 3</a:t>
            </a:r>
          </a:p>
          <a:p>
            <a:pPr algn="just"/>
            <a:r>
              <a:rPr lang="pt-BR" altLang="pt-BR" sz="2000" b="1" dirty="0" err="1" smtClean="0"/>
              <a:t>Prototype</a:t>
            </a:r>
            <a:r>
              <a:rPr lang="pt-BR" altLang="pt-BR" sz="2000" b="1" dirty="0" smtClean="0"/>
              <a:t> </a:t>
            </a:r>
            <a:r>
              <a:rPr lang="pt-BR" altLang="pt-BR" sz="2000" b="1" dirty="0" err="1" smtClean="0"/>
              <a:t>Shield</a:t>
            </a:r>
            <a:endParaRPr lang="pt-BR" altLang="pt-BR" sz="2000" b="1" dirty="0" smtClean="0"/>
          </a:p>
          <a:p>
            <a:pPr algn="just"/>
            <a:endParaRPr lang="pt-BR" altLang="pt-BR" sz="2000" b="1" dirty="0"/>
          </a:p>
          <a:p>
            <a:pPr marL="342900" indent="-342900" algn="just">
              <a:buFont typeface="Arial" panose="020B0604020202020204" pitchFamily="34" charset="0"/>
              <a:buChar char="•"/>
            </a:pPr>
            <a:r>
              <a:rPr lang="pt-BR" altLang="pt-BR" sz="2000" dirty="0" smtClean="0"/>
              <a:t>Alimentação: </a:t>
            </a:r>
            <a:r>
              <a:rPr lang="pt-BR" altLang="pt-BR" sz="2000" b="1" dirty="0" smtClean="0"/>
              <a:t>Bateria 9 V</a:t>
            </a:r>
          </a:p>
          <a:p>
            <a:pPr algn="just"/>
            <a:endParaRPr lang="pt-BR" altLang="pt-BR" sz="2000" b="1" dirty="0"/>
          </a:p>
          <a:p>
            <a:pPr marL="342900" indent="-342900" algn="just">
              <a:buFont typeface="Arial" panose="020B0604020202020204" pitchFamily="34" charset="0"/>
              <a:buChar char="•"/>
            </a:pPr>
            <a:r>
              <a:rPr lang="pt-BR" altLang="pt-BR" sz="2000" dirty="0" smtClean="0"/>
              <a:t>Sensor: </a:t>
            </a:r>
            <a:r>
              <a:rPr lang="pt-BR" altLang="pt-BR" sz="2000" b="1" dirty="0" smtClean="0"/>
              <a:t>LM-35*</a:t>
            </a:r>
          </a:p>
          <a:p>
            <a:pPr algn="just"/>
            <a:r>
              <a:rPr lang="pt-BR" altLang="pt-BR" sz="1600" b="1" dirty="0" smtClean="0"/>
              <a:t>* Medições de Leituras Residências Fictícias;</a:t>
            </a:r>
            <a:endParaRPr lang="pt-BR" altLang="pt-BR" sz="2000" b="1" dirty="0"/>
          </a:p>
          <a:p>
            <a:pPr algn="just"/>
            <a:endParaRPr lang="pt-BR" altLang="pt-BR" sz="2000" b="1" dirty="0" smtClean="0"/>
          </a:p>
          <a:p>
            <a:pPr marL="342900" indent="-342900" algn="just">
              <a:buFont typeface="Arial" panose="020B0604020202020204" pitchFamily="34" charset="0"/>
              <a:buChar char="•"/>
            </a:pPr>
            <a:endParaRPr lang="pt-BR" altLang="pt-BR" sz="2000" dirty="0" smtClean="0"/>
          </a:p>
          <a:p>
            <a:pPr algn="just"/>
            <a:endParaRPr lang="pt-BR" altLang="pt-BR" sz="2000" dirty="0"/>
          </a:p>
        </p:txBody>
      </p:sp>
      <p:pic>
        <p:nvPicPr>
          <p:cNvPr id="3" name="Imagem 2"/>
          <p:cNvPicPr>
            <a:picLocks noChangeAspect="1"/>
          </p:cNvPicPr>
          <p:nvPr/>
        </p:nvPicPr>
        <p:blipFill>
          <a:blip r:embed="rId4"/>
          <a:stretch>
            <a:fillRect/>
          </a:stretch>
        </p:blipFill>
        <p:spPr>
          <a:xfrm>
            <a:off x="5158921" y="1272451"/>
            <a:ext cx="2628900" cy="2419350"/>
          </a:xfrm>
          <a:prstGeom prst="rect">
            <a:avLst/>
          </a:prstGeom>
        </p:spPr>
      </p:pic>
      <p:pic>
        <p:nvPicPr>
          <p:cNvPr id="4" name="Imagem 3"/>
          <p:cNvPicPr>
            <a:picLocks noChangeAspect="1"/>
          </p:cNvPicPr>
          <p:nvPr/>
        </p:nvPicPr>
        <p:blipFill>
          <a:blip r:embed="rId5"/>
          <a:stretch>
            <a:fillRect/>
          </a:stretch>
        </p:blipFill>
        <p:spPr>
          <a:xfrm>
            <a:off x="4502150" y="3793767"/>
            <a:ext cx="4229100" cy="1752600"/>
          </a:xfrm>
          <a:prstGeom prst="rect">
            <a:avLst/>
          </a:prstGeom>
        </p:spPr>
      </p:pic>
    </p:spTree>
    <p:extLst>
      <p:ext uri="{BB962C8B-B14F-4D97-AF65-F5344CB8AC3E}">
        <p14:creationId xmlns:p14="http://schemas.microsoft.com/office/powerpoint/2010/main" val="3049340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2862322"/>
          </a:xfrm>
          <a:prstGeom prst="rect">
            <a:avLst/>
          </a:prstGeom>
        </p:spPr>
        <p:txBody>
          <a:bodyPr wrap="square">
            <a:spAutoFit/>
          </a:bodyPr>
          <a:lstStyle/>
          <a:p>
            <a:pPr algn="just"/>
            <a:r>
              <a:rPr lang="pt-BR" altLang="pt-BR" sz="2000" b="1" u="sng" dirty="0" smtClean="0"/>
              <a:t>Dispositivo Coletor</a:t>
            </a:r>
            <a:endParaRPr lang="pt-BR" altLang="pt-BR" sz="2000" dirty="0" smtClean="0"/>
          </a:p>
          <a:p>
            <a:pPr algn="just"/>
            <a:endParaRPr lang="pt-BR" altLang="pt-BR" sz="2000" b="1" dirty="0" smtClean="0"/>
          </a:p>
          <a:p>
            <a:pPr marL="342900" indent="-342900" algn="just">
              <a:buFont typeface="Arial" panose="020B0604020202020204" pitchFamily="34" charset="0"/>
              <a:buChar char="•"/>
            </a:pPr>
            <a:r>
              <a:rPr lang="pt-BR" altLang="pt-BR" sz="2000" dirty="0" smtClean="0"/>
              <a:t>Módulo de comunicação sem fio:</a:t>
            </a:r>
          </a:p>
          <a:p>
            <a:pPr algn="just"/>
            <a:r>
              <a:rPr lang="pt-BR" altLang="pt-BR" sz="2000" b="1" i="1" dirty="0" err="1" smtClean="0"/>
              <a:t>XBee</a:t>
            </a:r>
            <a:r>
              <a:rPr lang="pt-BR" altLang="pt-BR" sz="2000" b="1" i="1" dirty="0" smtClean="0"/>
              <a:t> ZB Series 2 PRO (</a:t>
            </a:r>
            <a:r>
              <a:rPr lang="pt-BR" altLang="pt-BR" sz="2000" b="1" i="1" dirty="0" err="1" smtClean="0"/>
              <a:t>Whip</a:t>
            </a:r>
            <a:r>
              <a:rPr lang="pt-BR" altLang="pt-BR" sz="2000" b="1" i="1" dirty="0" smtClean="0"/>
              <a:t>)</a:t>
            </a:r>
            <a:endParaRPr lang="pt-BR" altLang="pt-BR" sz="2000" b="1" dirty="0" smtClean="0"/>
          </a:p>
          <a:p>
            <a:pPr algn="just"/>
            <a:endParaRPr lang="pt-BR" altLang="pt-BR" sz="2000" dirty="0" smtClean="0"/>
          </a:p>
          <a:p>
            <a:pPr marL="342900" indent="-342900" algn="just">
              <a:buFont typeface="Arial" panose="020B0604020202020204" pitchFamily="34" charset="0"/>
              <a:buChar char="•"/>
            </a:pPr>
            <a:r>
              <a:rPr lang="pt-BR" altLang="pt-BR" sz="2000" dirty="0" smtClean="0"/>
              <a:t>Sistema de Supervisão e Controle:</a:t>
            </a:r>
          </a:p>
          <a:p>
            <a:pPr algn="just"/>
            <a:r>
              <a:rPr lang="pt-BR" altLang="pt-BR" sz="2000" b="1" dirty="0"/>
              <a:t>PC (Laptop) com </a:t>
            </a:r>
            <a:r>
              <a:rPr lang="pt-BR" altLang="pt-BR" sz="2000" b="1" dirty="0" smtClean="0"/>
              <a:t>plataforma </a:t>
            </a:r>
            <a:r>
              <a:rPr lang="pt-BR" altLang="pt-BR" sz="2000" b="1" i="1" dirty="0" err="1" smtClean="0"/>
              <a:t>LabVIEW</a:t>
            </a:r>
            <a:endParaRPr lang="pt-BR" altLang="pt-BR" sz="2000" b="1" i="1" dirty="0" smtClean="0"/>
          </a:p>
          <a:p>
            <a:pPr algn="just"/>
            <a:r>
              <a:rPr lang="pt-BR" altLang="pt-BR" sz="2000" b="1" i="1" dirty="0" err="1" smtClean="0"/>
              <a:t>XBee</a:t>
            </a:r>
            <a:r>
              <a:rPr lang="pt-BR" altLang="pt-BR" sz="2000" b="1" i="1" dirty="0" smtClean="0"/>
              <a:t> Interface </a:t>
            </a:r>
            <a:r>
              <a:rPr lang="pt-BR" altLang="pt-BR" sz="2000" b="1" i="1" dirty="0" err="1" smtClean="0"/>
              <a:t>Board</a:t>
            </a:r>
            <a:r>
              <a:rPr lang="pt-BR" altLang="pt-BR" sz="2000" b="1" i="1" dirty="0" smtClean="0"/>
              <a:t> (XBIB)</a:t>
            </a:r>
            <a:endParaRPr lang="pt-BR" altLang="pt-BR" sz="2000" i="1" dirty="0"/>
          </a:p>
          <a:p>
            <a:pPr marL="342900" indent="-342900" algn="just">
              <a:buFont typeface="Arial" panose="020B0604020202020204" pitchFamily="34" charset="0"/>
              <a:buChar char="•"/>
            </a:pPr>
            <a:endParaRPr lang="pt-BR" altLang="pt-BR" sz="2000" dirty="0" smtClean="0"/>
          </a:p>
        </p:txBody>
      </p:sp>
      <p:pic>
        <p:nvPicPr>
          <p:cNvPr id="7" name="Imagem 6"/>
          <p:cNvPicPr/>
          <p:nvPr/>
        </p:nvPicPr>
        <p:blipFill>
          <a:blip r:embed="rId4">
            <a:extLst>
              <a:ext uri="{28A0092B-C50C-407E-A947-70E740481C1C}">
                <a14:useLocalDpi xmlns:a14="http://schemas.microsoft.com/office/drawing/2010/main" val="0"/>
              </a:ext>
            </a:extLst>
          </a:blip>
          <a:stretch>
            <a:fillRect/>
          </a:stretch>
        </p:blipFill>
        <p:spPr>
          <a:xfrm>
            <a:off x="2362200" y="3746500"/>
            <a:ext cx="4813300" cy="2522537"/>
          </a:xfrm>
          <a:prstGeom prst="rect">
            <a:avLst/>
          </a:prstGeom>
          <a:ln w="19050">
            <a:gradFill>
              <a:gsLst>
                <a:gs pos="0">
                  <a:schemeClr val="tx1"/>
                </a:gs>
                <a:gs pos="74000">
                  <a:schemeClr val="bg2">
                    <a:lumMod val="25000"/>
                  </a:schemeClr>
                </a:gs>
                <a:gs pos="83000">
                  <a:schemeClr val="bg2">
                    <a:lumMod val="75000"/>
                  </a:schemeClr>
                </a:gs>
                <a:gs pos="100000">
                  <a:schemeClr val="bg2"/>
                </a:gs>
              </a:gsLst>
              <a:lin ang="5400000" scaled="1"/>
            </a:gradFill>
          </a:ln>
        </p:spPr>
      </p:pic>
      <p:sp>
        <p:nvSpPr>
          <p:cNvPr id="6" name="Retângulo 5"/>
          <p:cNvSpPr/>
          <p:nvPr/>
        </p:nvSpPr>
        <p:spPr>
          <a:xfrm>
            <a:off x="4406900" y="4914900"/>
            <a:ext cx="2781300" cy="1354137"/>
          </a:xfrm>
          <a:prstGeom prst="rect">
            <a:avLst/>
          </a:prstGeom>
          <a:noFill/>
          <a:ln w="73025"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5"/>
          <a:stretch>
            <a:fillRect/>
          </a:stretch>
        </p:blipFill>
        <p:spPr>
          <a:xfrm>
            <a:off x="1029393" y="1643178"/>
            <a:ext cx="7279582" cy="4206643"/>
          </a:xfrm>
          <a:prstGeom prst="rect">
            <a:avLst/>
          </a:prstGeom>
          <a:ln w="53975">
            <a:solidFill>
              <a:srgbClr val="FF0000"/>
            </a:solidFill>
          </a:ln>
        </p:spPr>
      </p:pic>
    </p:spTree>
    <p:extLst>
      <p:ext uri="{BB962C8B-B14F-4D97-AF65-F5344CB8AC3E}">
        <p14:creationId xmlns:p14="http://schemas.microsoft.com/office/powerpoint/2010/main" val="255522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pPr algn="ctr"/>
            <a:r>
              <a:rPr lang="pt-BR" altLang="pt-BR" sz="2000" b="1" u="sng" dirty="0" smtClean="0"/>
              <a:t>Validação Experimental</a:t>
            </a:r>
            <a:endParaRPr lang="pt-BR" altLang="pt-BR" sz="2000" dirty="0"/>
          </a:p>
        </p:txBody>
      </p:sp>
      <p:pic>
        <p:nvPicPr>
          <p:cNvPr id="13" name="Imagem 12"/>
          <p:cNvPicPr/>
          <p:nvPr/>
        </p:nvPicPr>
        <p:blipFill>
          <a:blip r:embed="rId4">
            <a:extLst>
              <a:ext uri="{28A0092B-C50C-407E-A947-70E740481C1C}">
                <a14:useLocalDpi xmlns:a14="http://schemas.microsoft.com/office/drawing/2010/main" val="0"/>
              </a:ext>
            </a:extLst>
          </a:blip>
          <a:stretch>
            <a:fillRect/>
          </a:stretch>
        </p:blipFill>
        <p:spPr>
          <a:xfrm>
            <a:off x="883602" y="1497212"/>
            <a:ext cx="7569835" cy="4027288"/>
          </a:xfrm>
          <a:prstGeom prst="rect">
            <a:avLst/>
          </a:prstGeom>
          <a:ln w="19050">
            <a:solidFill>
              <a:schemeClr val="tx1"/>
            </a:solidFill>
            <a:prstDash val="sysDash"/>
          </a:ln>
        </p:spPr>
      </p:pic>
    </p:spTree>
    <p:extLst>
      <p:ext uri="{BB962C8B-B14F-4D97-AF65-F5344CB8AC3E}">
        <p14:creationId xmlns:p14="http://schemas.microsoft.com/office/powerpoint/2010/main" val="433946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pPr algn="ctr"/>
            <a:r>
              <a:rPr lang="pt-BR" altLang="pt-BR" sz="2000" b="1" u="sng" dirty="0" smtClean="0"/>
              <a:t>Sistema de Supervisão e Controle</a:t>
            </a:r>
            <a:endParaRPr lang="pt-BR" altLang="pt-BR" sz="2000" dirty="0"/>
          </a:p>
        </p:txBody>
      </p:sp>
      <p:pic>
        <p:nvPicPr>
          <p:cNvPr id="6" name="Imagem 5"/>
          <p:cNvPicPr/>
          <p:nvPr/>
        </p:nvPicPr>
        <p:blipFill>
          <a:blip r:embed="rId4">
            <a:extLst>
              <a:ext uri="{28A0092B-C50C-407E-A947-70E740481C1C}">
                <a14:useLocalDpi xmlns:a14="http://schemas.microsoft.com/office/drawing/2010/main" val="0"/>
              </a:ext>
            </a:extLst>
          </a:blip>
          <a:stretch>
            <a:fillRect/>
          </a:stretch>
        </p:blipFill>
        <p:spPr>
          <a:xfrm>
            <a:off x="925670" y="1431261"/>
            <a:ext cx="7292658" cy="4750753"/>
          </a:xfrm>
          <a:prstGeom prst="rect">
            <a:avLst/>
          </a:prstGeom>
        </p:spPr>
      </p:pic>
    </p:spTree>
    <p:extLst>
      <p:ext uri="{BB962C8B-B14F-4D97-AF65-F5344CB8AC3E}">
        <p14:creationId xmlns:p14="http://schemas.microsoft.com/office/powerpoint/2010/main" val="1121529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p:cNvSpPr/>
          <p:nvPr/>
        </p:nvSpPr>
        <p:spPr>
          <a:xfrm>
            <a:off x="298546" y="1610093"/>
            <a:ext cx="3781426" cy="3780000"/>
          </a:xfrm>
          <a:prstGeom prst="ellipse">
            <a:avLst/>
          </a:prstGeom>
          <a:blipFill dpi="0" rotWithShape="1">
            <a:blip r:embed="rId3">
              <a:alphaModFix amt="18000"/>
            </a:blip>
            <a:srcRect/>
            <a:stretch>
              <a:fillRect/>
            </a:stretch>
          </a:blipFill>
          <a:ln w="158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Tempo admissível para coleta de dados (Analítico)</a:t>
            </a:r>
            <a:endParaRPr lang="pt-BR" altLang="pt-BR" sz="2000" dirty="0"/>
          </a:p>
        </p:txBody>
      </p:sp>
      <p:sp>
        <p:nvSpPr>
          <p:cNvPr id="3" name="Elipse 2"/>
          <p:cNvSpPr/>
          <p:nvPr/>
        </p:nvSpPr>
        <p:spPr>
          <a:xfrm>
            <a:off x="2094009" y="3404444"/>
            <a:ext cx="190500" cy="1809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p:cNvSpPr/>
          <p:nvPr/>
        </p:nvSpPr>
        <p:spPr>
          <a:xfrm>
            <a:off x="298546" y="2515475"/>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p:cNvSpPr txBox="1"/>
          <p:nvPr/>
        </p:nvSpPr>
        <p:spPr>
          <a:xfrm>
            <a:off x="1912580" y="3575954"/>
            <a:ext cx="553357" cy="369332"/>
          </a:xfrm>
          <a:prstGeom prst="rect">
            <a:avLst/>
          </a:prstGeom>
          <a:noFill/>
        </p:spPr>
        <p:txBody>
          <a:bodyPr wrap="none" rtlCol="0">
            <a:spAutoFit/>
          </a:bodyPr>
          <a:lstStyle/>
          <a:p>
            <a:r>
              <a:rPr lang="pt-BR" b="1" i="1" dirty="0" smtClean="0">
                <a:solidFill>
                  <a:srgbClr val="FF0000"/>
                </a:solidFill>
                <a:effectLst>
                  <a:outerShdw blurRad="38100" dist="38100" dir="2700000" algn="tl">
                    <a:srgbClr val="000000">
                      <a:alpha val="43137"/>
                    </a:srgbClr>
                  </a:outerShdw>
                </a:effectLst>
              </a:rPr>
              <a:t>ZED</a:t>
            </a:r>
            <a:endParaRPr lang="pt-BR" b="1" i="1" dirty="0">
              <a:solidFill>
                <a:srgbClr val="FF0000"/>
              </a:solidFill>
              <a:effectLst>
                <a:outerShdw blurRad="38100" dist="38100" dir="2700000" algn="tl">
                  <a:srgbClr val="000000">
                    <a:alpha val="43137"/>
                  </a:srgbClr>
                </a:outerShdw>
              </a:effectLst>
            </a:endParaRPr>
          </a:p>
        </p:txBody>
      </p:sp>
      <p:sp>
        <p:nvSpPr>
          <p:cNvPr id="10" name="CaixaDeTexto 9"/>
          <p:cNvSpPr txBox="1"/>
          <p:nvPr/>
        </p:nvSpPr>
        <p:spPr>
          <a:xfrm rot="19799643">
            <a:off x="38397" y="2253380"/>
            <a:ext cx="412549" cy="369332"/>
          </a:xfrm>
          <a:prstGeom prst="rect">
            <a:avLst/>
          </a:prstGeom>
          <a:noFill/>
        </p:spPr>
        <p:txBody>
          <a:bodyPr wrap="none" rtlCol="0">
            <a:spAutoFit/>
          </a:bodyPr>
          <a:lstStyle/>
          <a:p>
            <a:r>
              <a:rPr lang="pt-BR" b="1" i="1" dirty="0" smtClean="0">
                <a:solidFill>
                  <a:schemeClr val="accent3">
                    <a:lumMod val="50000"/>
                  </a:schemeClr>
                </a:solidFill>
                <a:effectLst>
                  <a:outerShdw blurRad="38100" dist="38100" dir="2700000" algn="tl">
                    <a:srgbClr val="000000">
                      <a:alpha val="43137"/>
                    </a:srgbClr>
                  </a:outerShdw>
                </a:effectLst>
              </a:rPr>
              <a:t>ZC</a:t>
            </a:r>
            <a:endParaRPr lang="pt-BR" b="1" i="1" dirty="0">
              <a:solidFill>
                <a:schemeClr val="accent3">
                  <a:lumMod val="50000"/>
                </a:schemeClr>
              </a:solidFill>
              <a:effectLst>
                <a:outerShdw blurRad="38100" dist="38100" dir="2700000" algn="tl">
                  <a:srgbClr val="000000">
                    <a:alpha val="43137"/>
                  </a:srgbClr>
                </a:outerShdw>
              </a:effectLst>
            </a:endParaRPr>
          </a:p>
        </p:txBody>
      </p:sp>
      <p:cxnSp>
        <p:nvCxnSpPr>
          <p:cNvPr id="11" name="Conector de seta reta 10"/>
          <p:cNvCxnSpPr/>
          <p:nvPr/>
        </p:nvCxnSpPr>
        <p:spPr>
          <a:xfrm>
            <a:off x="489046" y="2696450"/>
            <a:ext cx="3376614" cy="0"/>
          </a:xfrm>
          <a:prstGeom prst="straightConnector1">
            <a:avLst/>
          </a:prstGeom>
          <a:ln w="15875">
            <a:solidFill>
              <a:schemeClr val="accent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a:stCxn id="3" idx="0"/>
          </p:cNvCxnSpPr>
          <p:nvPr/>
        </p:nvCxnSpPr>
        <p:spPr>
          <a:xfrm flipH="1" flipV="1">
            <a:off x="2189258" y="2696450"/>
            <a:ext cx="1" cy="707994"/>
          </a:xfrm>
          <a:prstGeom prst="straightConnector1">
            <a:avLst/>
          </a:prstGeom>
          <a:ln w="15875">
            <a:solidFill>
              <a:schemeClr val="accent3">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a:stCxn id="3" idx="6"/>
            <a:endCxn id="5" idx="6"/>
          </p:cNvCxnSpPr>
          <p:nvPr/>
        </p:nvCxnSpPr>
        <p:spPr>
          <a:xfrm>
            <a:off x="2284509" y="3494932"/>
            <a:ext cx="1795463" cy="5161"/>
          </a:xfrm>
          <a:prstGeom prst="straightConnector1">
            <a:avLst/>
          </a:prstGeom>
          <a:ln w="15875">
            <a:solidFill>
              <a:schemeClr val="accent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2518296" y="3189779"/>
            <a:ext cx="1252266" cy="338554"/>
          </a:xfrm>
          <a:prstGeom prst="rect">
            <a:avLst/>
          </a:prstGeom>
          <a:noFill/>
        </p:spPr>
        <p:txBody>
          <a:bodyPr wrap="none" rtlCol="0">
            <a:spAutoFit/>
          </a:bodyPr>
          <a:lstStyle/>
          <a:p>
            <a:r>
              <a:rPr lang="pt-BR" sz="1600" b="1" i="1" dirty="0" smtClean="0">
                <a:solidFill>
                  <a:schemeClr val="accent6"/>
                </a:solidFill>
                <a:effectLst>
                  <a:outerShdw blurRad="38100" dist="38100" dir="2700000" algn="tl">
                    <a:srgbClr val="000000">
                      <a:alpha val="43137"/>
                    </a:srgbClr>
                  </a:outerShdw>
                </a:effectLst>
              </a:rPr>
              <a:t>R-range-ZED</a:t>
            </a:r>
            <a:endParaRPr lang="pt-BR" b="1" i="1" dirty="0">
              <a:solidFill>
                <a:schemeClr val="accent6"/>
              </a:solidFill>
              <a:effectLst>
                <a:outerShdw blurRad="38100" dist="38100" dir="2700000" algn="tl">
                  <a:srgbClr val="000000">
                    <a:alpha val="43137"/>
                  </a:srgbClr>
                </a:outerShdw>
              </a:effectLst>
            </a:endParaRPr>
          </a:p>
        </p:txBody>
      </p:sp>
      <p:sp>
        <p:nvSpPr>
          <p:cNvPr id="22" name="CaixaDeTexto 21"/>
          <p:cNvSpPr txBox="1"/>
          <p:nvPr/>
        </p:nvSpPr>
        <p:spPr>
          <a:xfrm>
            <a:off x="1607036" y="2367470"/>
            <a:ext cx="1140633" cy="338554"/>
          </a:xfrm>
          <a:prstGeom prst="rect">
            <a:avLst/>
          </a:prstGeom>
          <a:noFill/>
        </p:spPr>
        <p:txBody>
          <a:bodyPr wrap="none" rtlCol="0">
            <a:spAutoFit/>
          </a:bodyPr>
          <a:lstStyle/>
          <a:p>
            <a:r>
              <a:rPr lang="pt-BR" sz="1600" b="1" i="1" dirty="0" smtClean="0">
                <a:solidFill>
                  <a:schemeClr val="accent6"/>
                </a:solidFill>
                <a:effectLst>
                  <a:outerShdw blurRad="38100" dist="38100" dir="2700000" algn="tl">
                    <a:srgbClr val="000000">
                      <a:alpha val="43137"/>
                    </a:srgbClr>
                  </a:outerShdw>
                </a:effectLst>
              </a:rPr>
              <a:t>D-range-ZC</a:t>
            </a:r>
            <a:endParaRPr lang="pt-BR" b="1" i="1" dirty="0">
              <a:solidFill>
                <a:schemeClr val="accent6"/>
              </a:solidFill>
              <a:effectLst>
                <a:outerShdw blurRad="38100" dist="38100" dir="2700000" algn="tl">
                  <a:srgbClr val="000000">
                    <a:alpha val="43137"/>
                  </a:srgbClr>
                </a:outerShdw>
              </a:effectLst>
            </a:endParaRPr>
          </a:p>
        </p:txBody>
      </p:sp>
      <p:sp>
        <p:nvSpPr>
          <p:cNvPr id="23" name="CaixaDeTexto 22"/>
          <p:cNvSpPr txBox="1"/>
          <p:nvPr/>
        </p:nvSpPr>
        <p:spPr>
          <a:xfrm>
            <a:off x="1236465" y="2933700"/>
            <a:ext cx="967509" cy="338554"/>
          </a:xfrm>
          <a:prstGeom prst="rect">
            <a:avLst/>
          </a:prstGeom>
          <a:noFill/>
        </p:spPr>
        <p:txBody>
          <a:bodyPr wrap="none" rtlCol="0">
            <a:spAutoFit/>
          </a:bodyPr>
          <a:lstStyle/>
          <a:p>
            <a:r>
              <a:rPr lang="pt-BR" sz="1600" b="1" i="1" dirty="0" smtClean="0">
                <a:solidFill>
                  <a:schemeClr val="accent3">
                    <a:lumMod val="75000"/>
                  </a:schemeClr>
                </a:solidFill>
                <a:effectLst>
                  <a:outerShdw blurRad="38100" dist="38100" dir="2700000" algn="tl">
                    <a:srgbClr val="000000">
                      <a:alpha val="43137"/>
                    </a:srgbClr>
                  </a:outerShdw>
                </a:effectLst>
              </a:rPr>
              <a:t>D-ZC-ZED</a:t>
            </a:r>
            <a:endParaRPr lang="pt-BR" sz="1600" b="1" i="1" dirty="0">
              <a:solidFill>
                <a:schemeClr val="accent3">
                  <a:lumMod val="75000"/>
                </a:schemeClr>
              </a:solidFill>
              <a:effectLst>
                <a:outerShdw blurRad="38100" dist="38100" dir="2700000" algn="tl">
                  <a:srgbClr val="000000">
                    <a:alpha val="43137"/>
                  </a:srgbClr>
                </a:outerShdw>
              </a:effectLst>
            </a:endParaRPr>
          </a:p>
        </p:txBody>
      </p:sp>
      <p:sp>
        <p:nvSpPr>
          <p:cNvPr id="24" name="CaixaDeTexto 23"/>
          <p:cNvSpPr txBox="1"/>
          <p:nvPr/>
        </p:nvSpPr>
        <p:spPr>
          <a:xfrm>
            <a:off x="1912580" y="4493106"/>
            <a:ext cx="1442766" cy="584775"/>
          </a:xfrm>
          <a:prstGeom prst="rect">
            <a:avLst/>
          </a:prstGeom>
          <a:noFill/>
        </p:spPr>
        <p:txBody>
          <a:bodyPr wrap="square" rtlCol="0">
            <a:spAutoFit/>
          </a:bodyPr>
          <a:lstStyle/>
          <a:p>
            <a:pPr algn="r"/>
            <a:r>
              <a:rPr lang="pt-BR" sz="1600" b="1" i="1" dirty="0" smtClean="0">
                <a:solidFill>
                  <a:srgbClr val="002060"/>
                </a:solidFill>
                <a:effectLst>
                  <a:outerShdw blurRad="38100" dist="38100" dir="2700000" algn="tl">
                    <a:srgbClr val="000000">
                      <a:alpha val="43137"/>
                    </a:srgbClr>
                  </a:outerShdw>
                </a:effectLst>
              </a:rPr>
              <a:t>Área de</a:t>
            </a:r>
          </a:p>
          <a:p>
            <a:pPr algn="ctr"/>
            <a:r>
              <a:rPr lang="pt-BR" sz="1600" b="1" i="1" dirty="0" smtClean="0">
                <a:solidFill>
                  <a:srgbClr val="002060"/>
                </a:solidFill>
                <a:effectLst>
                  <a:outerShdw blurRad="38100" dist="38100" dir="2700000" algn="tl">
                    <a:srgbClr val="000000">
                      <a:alpha val="43137"/>
                    </a:srgbClr>
                  </a:outerShdw>
                </a:effectLst>
              </a:rPr>
              <a:t>Cobertura</a:t>
            </a:r>
            <a:endParaRPr lang="pt-BR" b="1" i="1" dirty="0">
              <a:solidFill>
                <a:srgbClr val="002060"/>
              </a:solidFill>
              <a:effectLst>
                <a:outerShdw blurRad="38100" dist="38100" dir="2700000" algn="tl">
                  <a:srgbClr val="000000">
                    <a:alpha val="43137"/>
                  </a:srgbClr>
                </a:outerShdw>
              </a:effectLst>
            </a:endParaRPr>
          </a:p>
        </p:txBody>
      </p:sp>
      <p:cxnSp>
        <p:nvCxnSpPr>
          <p:cNvPr id="25" name="Conector em curva 24"/>
          <p:cNvCxnSpPr/>
          <p:nvPr/>
        </p:nvCxnSpPr>
        <p:spPr>
          <a:xfrm flipV="1">
            <a:off x="2808385" y="4346575"/>
            <a:ext cx="1038225" cy="203681"/>
          </a:xfrm>
          <a:prstGeom prst="curvedConnector3">
            <a:avLst>
              <a:gd name="adj1" fmla="val -688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Elipse 28"/>
          <p:cNvSpPr/>
          <p:nvPr/>
        </p:nvSpPr>
        <p:spPr>
          <a:xfrm>
            <a:off x="1358514" y="2496377"/>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Elipse 29"/>
          <p:cNvSpPr/>
          <p:nvPr/>
        </p:nvSpPr>
        <p:spPr>
          <a:xfrm>
            <a:off x="2710441" y="2496818"/>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Elipse 30"/>
          <p:cNvSpPr/>
          <p:nvPr/>
        </p:nvSpPr>
        <p:spPr>
          <a:xfrm>
            <a:off x="3908522" y="2500481"/>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p:cNvSpPr/>
          <p:nvPr/>
        </p:nvSpPr>
        <p:spPr>
          <a:xfrm>
            <a:off x="1577589" y="2041525"/>
            <a:ext cx="1198655" cy="181074"/>
          </a:xfrm>
          <a:prstGeom prst="right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p:cNvSpPr txBox="1"/>
          <p:nvPr/>
        </p:nvSpPr>
        <p:spPr>
          <a:xfrm>
            <a:off x="1650205" y="1646932"/>
            <a:ext cx="1097464" cy="461665"/>
          </a:xfrm>
          <a:prstGeom prst="rect">
            <a:avLst/>
          </a:prstGeom>
          <a:noFill/>
        </p:spPr>
        <p:txBody>
          <a:bodyPr wrap="square" rtlCol="0">
            <a:spAutoFit/>
          </a:bodyPr>
          <a:lstStyle/>
          <a:p>
            <a:r>
              <a:rPr lang="pt-BR" sz="2400" b="1" i="1" dirty="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rPr>
              <a:t>v</a:t>
            </a:r>
            <a:r>
              <a:rPr lang="pt-BR" sz="2400" b="1" i="1" dirty="0" smtClean="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rPr>
              <a:t> (ZC)</a:t>
            </a:r>
            <a:endParaRPr lang="pt-BR" sz="2400" b="1" i="1" dirty="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endParaRPr>
          </a:p>
        </p:txBody>
      </p:sp>
      <mc:AlternateContent xmlns:mc="http://schemas.openxmlformats.org/markup-compatibility/2006" xmlns:a14="http://schemas.microsoft.com/office/drawing/2010/main">
        <mc:Choice Requires="a14">
          <p:graphicFrame>
            <p:nvGraphicFramePr>
              <p:cNvPr id="28" name="Tabela 27"/>
              <p:cNvGraphicFramePr>
                <a:graphicFrameLocks noGrp="1"/>
              </p:cNvGraphicFramePr>
              <p:nvPr>
                <p:extLst>
                  <p:ext uri="{D42A27DB-BD31-4B8C-83A1-F6EECF244321}">
                    <p14:modId xmlns:p14="http://schemas.microsoft.com/office/powerpoint/2010/main" val="2062241392"/>
                  </p:ext>
                </p:extLst>
              </p:nvPr>
            </p:nvGraphicFramePr>
            <p:xfrm>
              <a:off x="4551997" y="1559293"/>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a:effectLst/>
                            </a:rPr>
                            <a:t>T</a:t>
                          </a:r>
                          <a:r>
                            <a:rPr lang="pt-BR" sz="1200" baseline="-25000" dirty="0">
                              <a:effectLst/>
                            </a:rPr>
                            <a:t>TOTAL</a:t>
                          </a:r>
                          <a:r>
                            <a:rPr lang="pt-BR" sz="1200" dirty="0">
                              <a:effectLst/>
                            </a:rPr>
                            <a:t> (s) para (D_ZC_ZED) = 0 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0">
                    <a:tc>
                      <a:txBody>
                        <a:bodyPr/>
                        <a:lstStyle/>
                        <a:p>
                          <a:pPr algn="just">
                            <a:lnSpc>
                              <a:spcPct val="150000"/>
                            </a:lnSpc>
                            <a:spcBef>
                              <a:spcPts val="600"/>
                            </a:spcBef>
                            <a:spcAft>
                              <a:spcPts val="0"/>
                            </a:spcAft>
                          </a:pPr>
                          <a14:m>
                            <m:oMath xmlns:m="http://schemas.openxmlformats.org/officeDocument/2006/math">
                              <m:r>
                                <a:rPr lang="pt-BR" sz="1200">
                                  <a:effectLst/>
                                  <a:latin typeface="Cambria Math" panose="02040503050406030204" pitchFamily="18" charset="0"/>
                                </a:rPr>
                                <m:t>𝒗</m:t>
                              </m:r>
                            </m:oMath>
                          </a14:m>
                          <a:r>
                            <a:rPr lang="pt-BR" sz="1200" dirty="0" smtClean="0">
                              <a:effectLst/>
                              <a:latin typeface="Arial" panose="020B0604020202020204" pitchFamily="34" charset="0"/>
                              <a:ea typeface="Calibri" panose="020F0502020204030204" pitchFamily="34" charset="0"/>
                              <a:cs typeface="Times New Roman" panose="02020603050405020304" pitchFamily="18" charset="0"/>
                            </a:rPr>
                            <a:t> \ D-range-ZC</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144</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720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1440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r h="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72</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360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720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r h="0">
                    <a:tc>
                      <a:txBody>
                        <a:bodyPr/>
                        <a:lstStyle/>
                        <a:p>
                          <a:pPr algn="ctr">
                            <a:lnSpc>
                              <a:spcPct val="150000"/>
                            </a:lnSpc>
                            <a:spcAft>
                              <a:spcPts val="0"/>
                            </a:spcAft>
                          </a:pPr>
                          <a:r>
                            <a:rPr lang="pt-BR" sz="1200">
                              <a:effectLst/>
                            </a:rPr>
                            <a:t>18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40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200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dirty="0">
                              <a:effectLst/>
                            </a:rPr>
                            <a:t>400</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mc:Choice>
        <mc:Fallback xmlns="">
          <p:graphicFrame>
            <p:nvGraphicFramePr>
              <p:cNvPr id="28" name="Tabela 27"/>
              <p:cNvGraphicFramePr>
                <a:graphicFrameLocks noGrp="1"/>
              </p:cNvGraphicFramePr>
              <p:nvPr>
                <p:extLst>
                  <p:ext uri="{D42A27DB-BD31-4B8C-83A1-F6EECF244321}">
                    <p14:modId xmlns:p14="http://schemas.microsoft.com/office/powerpoint/2010/main" val="2062241392"/>
                  </p:ext>
                </p:extLst>
              </p:nvPr>
            </p:nvGraphicFramePr>
            <p:xfrm>
              <a:off x="4551997" y="1559293"/>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a:effectLst/>
                            </a:rPr>
                            <a:t>T</a:t>
                          </a:r>
                          <a:r>
                            <a:rPr lang="pt-BR" sz="1200" baseline="-25000" dirty="0">
                              <a:effectLst/>
                            </a:rPr>
                            <a:t>TOTAL</a:t>
                          </a:r>
                          <a:r>
                            <a:rPr lang="pt-BR" sz="1200" dirty="0">
                              <a:effectLst/>
                            </a:rPr>
                            <a:t> (s) para (D_ZC_ZED) = 0 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274320">
                    <a:tc>
                      <a:txBody>
                        <a:bodyPr/>
                        <a:lstStyle/>
                        <a:p>
                          <a:endParaRPr lang="pt-BR"/>
                        </a:p>
                      </a:txBody>
                      <a:tcPr marL="68580" marR="68580" marT="0" marB="0">
                        <a:blipFill rotWithShape="0">
                          <a:blip r:embed="rId5"/>
                          <a:stretch>
                            <a:fillRect l="-476" t="-115217" r="-238571" b="-317391"/>
                          </a:stretch>
                        </a:blipFill>
                      </a:tcPr>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27432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144</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720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1440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r h="27432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72</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360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720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r h="274320">
                    <a:tc>
                      <a:txBody>
                        <a:bodyPr/>
                        <a:lstStyle/>
                        <a:p>
                          <a:pPr algn="ctr">
                            <a:lnSpc>
                              <a:spcPct val="150000"/>
                            </a:lnSpc>
                            <a:spcAft>
                              <a:spcPts val="0"/>
                            </a:spcAft>
                          </a:pPr>
                          <a:r>
                            <a:rPr lang="pt-BR" sz="1200">
                              <a:effectLst/>
                            </a:rPr>
                            <a:t>18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a:effectLst/>
                            </a:rPr>
                            <a:t>40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a:effectLst/>
                            </a:rPr>
                            <a:t>200</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dirty="0">
                              <a:effectLst/>
                            </a:rPr>
                            <a:t>400</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mc:Fallback>
      </mc:AlternateContent>
      <mc:AlternateContent xmlns:mc="http://schemas.openxmlformats.org/markup-compatibility/2006" xmlns:a14="http://schemas.microsoft.com/office/drawing/2010/main">
        <mc:Choice Requires="a14">
          <p:graphicFrame>
            <p:nvGraphicFramePr>
              <p:cNvPr id="36" name="Tabela 35"/>
              <p:cNvGraphicFramePr>
                <a:graphicFrameLocks noGrp="1"/>
              </p:cNvGraphicFramePr>
              <p:nvPr>
                <p:extLst>
                  <p:ext uri="{D42A27DB-BD31-4B8C-83A1-F6EECF244321}">
                    <p14:modId xmlns:p14="http://schemas.microsoft.com/office/powerpoint/2010/main" val="755834301"/>
                  </p:ext>
                </p:extLst>
              </p:nvPr>
            </p:nvGraphicFramePr>
            <p:xfrm>
              <a:off x="4551997" y="3077949"/>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a:effectLst/>
                            </a:rPr>
                            <a:t>T</a:t>
                          </a:r>
                          <a:r>
                            <a:rPr lang="pt-BR" sz="1200" baseline="-25000" dirty="0">
                              <a:effectLst/>
                            </a:rPr>
                            <a:t>TOTAL</a:t>
                          </a:r>
                          <a:r>
                            <a:rPr lang="pt-BR" sz="1200" dirty="0">
                              <a:effectLst/>
                            </a:rPr>
                            <a:t> (s) para (D_ZC_ZED) = </a:t>
                          </a:r>
                          <a:r>
                            <a:rPr lang="pt-BR" sz="1200" dirty="0" smtClean="0">
                              <a:effectLst/>
                            </a:rPr>
                            <a:t>100 </a:t>
                          </a:r>
                          <a:r>
                            <a:rPr lang="pt-BR" sz="1200" dirty="0">
                              <a:effectLst/>
                            </a:rPr>
                            <a:t>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0">
                    <a:tc>
                      <a:txBody>
                        <a:bodyPr/>
                        <a:lstStyle/>
                        <a:p>
                          <a:pPr algn="just">
                            <a:lnSpc>
                              <a:spcPct val="150000"/>
                            </a:lnSpc>
                            <a:spcBef>
                              <a:spcPts val="600"/>
                            </a:spcBef>
                            <a:spcAft>
                              <a:spcPts val="0"/>
                            </a:spcAft>
                          </a:pPr>
                          <a14:m>
                            <m:oMath xmlns:m="http://schemas.openxmlformats.org/officeDocument/2006/math">
                              <m:r>
                                <a:rPr lang="pt-BR" sz="1200">
                                  <a:effectLst/>
                                  <a:latin typeface="Cambria Math" panose="02040503050406030204" pitchFamily="18" charset="0"/>
                                </a:rPr>
                                <m:t>𝒗</m:t>
                              </m:r>
                            </m:oMath>
                          </a14:m>
                          <a:r>
                            <a:rPr lang="pt-BR" sz="1200" dirty="0" smtClean="0">
                              <a:effectLst/>
                              <a:latin typeface="Arial" panose="020B0604020202020204" pitchFamily="34" charset="0"/>
                              <a:ea typeface="Calibri" panose="020F0502020204030204" pitchFamily="34" charset="0"/>
                              <a:cs typeface="Times New Roman" panose="02020603050405020304" pitchFamily="18" charset="0"/>
                            </a:rPr>
                            <a:t> \ D-range-ZC</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705,45</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1432,78</a:t>
                          </a:r>
                        </a:p>
                      </a:txBody>
                      <a:tcPr marL="68580" marR="68580" marT="0" marB="0"/>
                    </a:tc>
                  </a:tr>
                  <a:tr h="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352,72</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716,39</a:t>
                          </a:r>
                        </a:p>
                      </a:txBody>
                      <a:tcPr marL="68580" marR="68580" marT="0" marB="0"/>
                    </a:tc>
                  </a:tr>
                  <a:tr h="0">
                    <a:tc>
                      <a:txBody>
                        <a:bodyPr/>
                        <a:lstStyle/>
                        <a:p>
                          <a:pPr algn="ctr">
                            <a:lnSpc>
                              <a:spcPct val="150000"/>
                            </a:lnSpc>
                            <a:spcAft>
                              <a:spcPts val="0"/>
                            </a:spcAft>
                          </a:pPr>
                          <a:r>
                            <a:rPr lang="pt-BR" sz="1200" dirty="0">
                              <a:effectLst/>
                            </a:rPr>
                            <a:t>18 km/h</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195,95</a:t>
                          </a: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397,99</a:t>
                          </a:r>
                        </a:p>
                      </a:txBody>
                      <a:tcPr marL="68580" marR="68580" marT="0" marB="0"/>
                    </a:tc>
                  </a:tr>
                </a:tbl>
              </a:graphicData>
            </a:graphic>
          </p:graphicFrame>
        </mc:Choice>
        <mc:Fallback xmlns="">
          <p:graphicFrame>
            <p:nvGraphicFramePr>
              <p:cNvPr id="36" name="Tabela 35"/>
              <p:cNvGraphicFramePr>
                <a:graphicFrameLocks noGrp="1"/>
              </p:cNvGraphicFramePr>
              <p:nvPr>
                <p:extLst>
                  <p:ext uri="{D42A27DB-BD31-4B8C-83A1-F6EECF244321}">
                    <p14:modId xmlns:p14="http://schemas.microsoft.com/office/powerpoint/2010/main" val="755834301"/>
                  </p:ext>
                </p:extLst>
              </p:nvPr>
            </p:nvGraphicFramePr>
            <p:xfrm>
              <a:off x="4551997" y="3077949"/>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a:effectLst/>
                            </a:rPr>
                            <a:t>T</a:t>
                          </a:r>
                          <a:r>
                            <a:rPr lang="pt-BR" sz="1200" baseline="-25000" dirty="0">
                              <a:effectLst/>
                            </a:rPr>
                            <a:t>TOTAL</a:t>
                          </a:r>
                          <a:r>
                            <a:rPr lang="pt-BR" sz="1200" dirty="0">
                              <a:effectLst/>
                            </a:rPr>
                            <a:t> (s) para (D_ZC_ZED) = </a:t>
                          </a:r>
                          <a:r>
                            <a:rPr lang="pt-BR" sz="1200" dirty="0" smtClean="0">
                              <a:effectLst/>
                            </a:rPr>
                            <a:t>100 </a:t>
                          </a:r>
                          <a:r>
                            <a:rPr lang="pt-BR" sz="1200" dirty="0">
                              <a:effectLst/>
                            </a:rPr>
                            <a:t>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274320">
                    <a:tc>
                      <a:txBody>
                        <a:bodyPr/>
                        <a:lstStyle/>
                        <a:p>
                          <a:endParaRPr lang="pt-BR"/>
                        </a:p>
                      </a:txBody>
                      <a:tcPr marL="68580" marR="68580" marT="0" marB="0">
                        <a:blipFill rotWithShape="0">
                          <a:blip r:embed="rId6"/>
                          <a:stretch>
                            <a:fillRect l="-476" t="-120000" r="-238571" b="-331111"/>
                          </a:stretch>
                        </a:blipFill>
                      </a:tcPr>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27432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705,45</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1432,78</a:t>
                          </a:r>
                        </a:p>
                      </a:txBody>
                      <a:tcPr marL="68580" marR="68580" marT="0" marB="0"/>
                    </a:tc>
                  </a:tr>
                  <a:tr h="27432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352,72</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716,39</a:t>
                          </a:r>
                        </a:p>
                      </a:txBody>
                      <a:tcPr marL="68580" marR="68580" marT="0" marB="0"/>
                    </a:tc>
                  </a:tr>
                  <a:tr h="274320">
                    <a:tc>
                      <a:txBody>
                        <a:bodyPr/>
                        <a:lstStyle/>
                        <a:p>
                          <a:pPr algn="ctr">
                            <a:lnSpc>
                              <a:spcPct val="150000"/>
                            </a:lnSpc>
                            <a:spcAft>
                              <a:spcPts val="0"/>
                            </a:spcAft>
                          </a:pPr>
                          <a:r>
                            <a:rPr lang="pt-BR" sz="1200" dirty="0">
                              <a:effectLst/>
                            </a:rPr>
                            <a:t>18 km/h</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Times New Roman" panose="02020603050405020304" pitchFamily="18"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195,95</a:t>
                          </a: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397,99</a:t>
                          </a:r>
                        </a:p>
                      </a:txBody>
                      <a:tcPr marL="68580" marR="68580" marT="0" marB="0"/>
                    </a:tc>
                  </a:tr>
                </a:tbl>
              </a:graphicData>
            </a:graphic>
          </p:graphicFrame>
        </mc:Fallback>
      </mc:AlternateContent>
      <mc:AlternateContent xmlns:mc="http://schemas.openxmlformats.org/markup-compatibility/2006" xmlns:a14="http://schemas.microsoft.com/office/drawing/2010/main">
        <mc:Choice Requires="a14">
          <p:graphicFrame>
            <p:nvGraphicFramePr>
              <p:cNvPr id="37" name="Tabela 36"/>
              <p:cNvGraphicFramePr>
                <a:graphicFrameLocks noGrp="1"/>
              </p:cNvGraphicFramePr>
              <p:nvPr>
                <p:extLst>
                  <p:ext uri="{D42A27DB-BD31-4B8C-83A1-F6EECF244321}">
                    <p14:modId xmlns:p14="http://schemas.microsoft.com/office/powerpoint/2010/main" val="10674113"/>
                  </p:ext>
                </p:extLst>
              </p:nvPr>
            </p:nvGraphicFramePr>
            <p:xfrm>
              <a:off x="4551997" y="4575656"/>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smtClean="0">
                              <a:effectLst/>
                            </a:rPr>
                            <a:t>T</a:t>
                          </a:r>
                          <a:r>
                            <a:rPr lang="pt-BR" sz="1200" baseline="-25000" dirty="0" smtClean="0">
                              <a:effectLst/>
                            </a:rPr>
                            <a:t>TOTAL</a:t>
                          </a:r>
                          <a:r>
                            <a:rPr lang="pt-BR" sz="1200" dirty="0" smtClean="0">
                              <a:effectLst/>
                            </a:rPr>
                            <a:t> (s) para (D_ZC_ZED) = 300 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0">
                    <a:tc>
                      <a:txBody>
                        <a:bodyPr/>
                        <a:lstStyle/>
                        <a:p>
                          <a:pPr algn="just">
                            <a:lnSpc>
                              <a:spcPct val="150000"/>
                            </a:lnSpc>
                            <a:spcBef>
                              <a:spcPts val="600"/>
                            </a:spcBef>
                            <a:spcAft>
                              <a:spcPts val="0"/>
                            </a:spcAft>
                          </a:pPr>
                          <a14:m>
                            <m:oMath xmlns:m="http://schemas.openxmlformats.org/officeDocument/2006/math">
                              <m:r>
                                <a:rPr lang="pt-BR" sz="1200">
                                  <a:effectLst/>
                                  <a:latin typeface="Cambria Math" panose="02040503050406030204" pitchFamily="18" charset="0"/>
                                </a:rPr>
                                <m:t>𝒗</m:t>
                              </m:r>
                            </m:oMath>
                          </a14:m>
                          <a:r>
                            <a:rPr lang="pt-BR" sz="1200" dirty="0" smtClean="0">
                              <a:effectLst/>
                              <a:latin typeface="Arial" panose="020B0604020202020204" pitchFamily="34" charset="0"/>
                              <a:ea typeface="Calibri" panose="020F0502020204030204" pitchFamily="34" charset="0"/>
                              <a:cs typeface="Times New Roman" panose="02020603050405020304" pitchFamily="18" charset="0"/>
                            </a:rPr>
                            <a:t> \ D-range-ZC</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576</a:t>
                          </a: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1373,67</a:t>
                          </a:r>
                        </a:p>
                      </a:txBody>
                      <a:tcPr marL="68580" marR="68580" marT="0" marB="0"/>
                    </a:tc>
                  </a:tr>
                  <a:tr h="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288</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686,83</a:t>
                          </a:r>
                        </a:p>
                      </a:txBody>
                      <a:tcPr marL="68580" marR="68580" marT="0" marB="0"/>
                    </a:tc>
                  </a:tr>
                  <a:tr h="0">
                    <a:tc>
                      <a:txBody>
                        <a:bodyPr/>
                        <a:lstStyle/>
                        <a:p>
                          <a:pPr algn="ctr">
                            <a:lnSpc>
                              <a:spcPct val="150000"/>
                            </a:lnSpc>
                            <a:spcAft>
                              <a:spcPts val="0"/>
                            </a:spcAft>
                          </a:pPr>
                          <a:r>
                            <a:rPr lang="pt-BR" sz="1200">
                              <a:effectLst/>
                            </a:rPr>
                            <a:t>18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160</a:t>
                          </a: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381,57</a:t>
                          </a:r>
                        </a:p>
                      </a:txBody>
                      <a:tcPr marL="68580" marR="68580" marT="0" marB="0"/>
                    </a:tc>
                  </a:tr>
                </a:tbl>
              </a:graphicData>
            </a:graphic>
          </p:graphicFrame>
        </mc:Choice>
        <mc:Fallback xmlns="">
          <p:graphicFrame>
            <p:nvGraphicFramePr>
              <p:cNvPr id="37" name="Tabela 36"/>
              <p:cNvGraphicFramePr>
                <a:graphicFrameLocks noGrp="1"/>
              </p:cNvGraphicFramePr>
              <p:nvPr>
                <p:extLst>
                  <p:ext uri="{D42A27DB-BD31-4B8C-83A1-F6EECF244321}">
                    <p14:modId xmlns:p14="http://schemas.microsoft.com/office/powerpoint/2010/main" val="10674113"/>
                  </p:ext>
                </p:extLst>
              </p:nvPr>
            </p:nvGraphicFramePr>
            <p:xfrm>
              <a:off x="4551997" y="4575656"/>
              <a:ext cx="4301490" cy="1415157"/>
            </p:xfrm>
            <a:graphic>
              <a:graphicData uri="http://schemas.openxmlformats.org/drawingml/2006/table">
                <a:tbl>
                  <a:tblPr firstRow="1" firstCol="1" bandRow="1">
                    <a:tableStyleId>{5C22544A-7EE6-4342-B048-85BDC9FD1C3A}</a:tableStyleId>
                  </a:tblPr>
                  <a:tblGrid>
                    <a:gridCol w="1278890"/>
                    <a:gridCol w="850900"/>
                    <a:gridCol w="977900"/>
                    <a:gridCol w="1193800"/>
                  </a:tblGrid>
                  <a:tr h="317877">
                    <a:tc gridSpan="4">
                      <a:txBody>
                        <a:bodyPr/>
                        <a:lstStyle/>
                        <a:p>
                          <a:pPr algn="ctr">
                            <a:lnSpc>
                              <a:spcPct val="150000"/>
                            </a:lnSpc>
                            <a:spcAft>
                              <a:spcPts val="0"/>
                            </a:spcAft>
                          </a:pPr>
                          <a:r>
                            <a:rPr lang="pt-BR" sz="1200" dirty="0" smtClean="0">
                              <a:effectLst/>
                            </a:rPr>
                            <a:t>T</a:t>
                          </a:r>
                          <a:r>
                            <a:rPr lang="pt-BR" sz="1200" baseline="-25000" dirty="0" smtClean="0">
                              <a:effectLst/>
                            </a:rPr>
                            <a:t>TOTAL</a:t>
                          </a:r>
                          <a:r>
                            <a:rPr lang="pt-BR" sz="1200" dirty="0" smtClean="0">
                              <a:effectLst/>
                            </a:rPr>
                            <a:t> (s) para (D_ZC_ZED) = 300 m</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tc hMerge="1">
                      <a:txBody>
                        <a:bodyPr/>
                        <a:lstStyle/>
                        <a:p>
                          <a:endParaRPr lang="pt-BR"/>
                        </a:p>
                      </a:txBody>
                      <a:tcPr/>
                    </a:tc>
                  </a:tr>
                  <a:tr h="274320">
                    <a:tc>
                      <a:txBody>
                        <a:bodyPr/>
                        <a:lstStyle/>
                        <a:p>
                          <a:endParaRPr lang="pt-BR"/>
                        </a:p>
                      </a:txBody>
                      <a:tcPr marL="68580" marR="68580" marT="0" marB="0">
                        <a:blipFill rotWithShape="0">
                          <a:blip r:embed="rId7"/>
                          <a:stretch>
                            <a:fillRect l="-476" t="-115217" r="-238571" b="-326087"/>
                          </a:stretch>
                        </a:blipFill>
                      </a:tcPr>
                    </a:tc>
                    <a:tc>
                      <a:txBody>
                        <a:bodyPr/>
                        <a:lstStyle/>
                        <a:p>
                          <a:pPr algn="ctr">
                            <a:lnSpc>
                              <a:spcPct val="150000"/>
                            </a:lnSpc>
                            <a:spcAft>
                              <a:spcPts val="0"/>
                            </a:spcAft>
                          </a:pPr>
                          <a:r>
                            <a:rPr lang="pt-BR" sz="1200" b="1" dirty="0">
                              <a:solidFill>
                                <a:schemeClr val="bg1"/>
                              </a:solidFill>
                              <a:effectLst/>
                            </a:rPr>
                            <a:t>100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500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spcAft>
                              <a:spcPts val="0"/>
                            </a:spcAft>
                          </a:pPr>
                          <a:r>
                            <a:rPr lang="pt-BR" sz="1200" b="1" dirty="0">
                              <a:solidFill>
                                <a:schemeClr val="bg1"/>
                              </a:solidFill>
                              <a:effectLst/>
                            </a:rPr>
                            <a:t>1000 m</a:t>
                          </a:r>
                          <a:endParaRPr lang="pt-BR" sz="12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r>
                  <a:tr h="274320">
                    <a:tc>
                      <a:txBody>
                        <a:bodyPr/>
                        <a:lstStyle/>
                        <a:p>
                          <a:pPr algn="ctr">
                            <a:lnSpc>
                              <a:spcPct val="150000"/>
                            </a:lnSpc>
                            <a:spcAft>
                              <a:spcPts val="0"/>
                            </a:spcAft>
                          </a:pPr>
                          <a:r>
                            <a:rPr lang="pt-BR" sz="1200">
                              <a:effectLst/>
                            </a:rPr>
                            <a:t>5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576</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1373,67</a:t>
                          </a:r>
                        </a:p>
                      </a:txBody>
                      <a:tcPr marL="68580" marR="68580" marT="0" marB="0"/>
                    </a:tc>
                  </a:tr>
                  <a:tr h="274320">
                    <a:tc>
                      <a:txBody>
                        <a:bodyPr/>
                        <a:lstStyle/>
                        <a:p>
                          <a:pPr algn="ctr">
                            <a:lnSpc>
                              <a:spcPct val="150000"/>
                            </a:lnSpc>
                            <a:spcAft>
                              <a:spcPts val="0"/>
                            </a:spcAft>
                          </a:pPr>
                          <a:r>
                            <a:rPr lang="pt-BR" sz="1200">
                              <a:effectLst/>
                            </a:rPr>
                            <a:t>10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288</a:t>
                          </a:r>
                        </a:p>
                      </a:txBody>
                      <a:tcPr marL="68580" marR="68580" marT="0" marB="0"/>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686,83</a:t>
                          </a:r>
                        </a:p>
                      </a:txBody>
                      <a:tcPr marL="68580" marR="68580" marT="0" marB="0"/>
                    </a:tc>
                  </a:tr>
                  <a:tr h="274320">
                    <a:tc>
                      <a:txBody>
                        <a:bodyPr/>
                        <a:lstStyle/>
                        <a:p>
                          <a:pPr algn="ctr">
                            <a:lnSpc>
                              <a:spcPct val="150000"/>
                            </a:lnSpc>
                            <a:spcAft>
                              <a:spcPts val="0"/>
                            </a:spcAft>
                          </a:pPr>
                          <a:r>
                            <a:rPr lang="pt-BR" sz="1200">
                              <a:effectLst/>
                            </a:rPr>
                            <a:t>18 km/h</a:t>
                          </a:r>
                          <a:endParaRPr lang="pt-BR"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pt-BR" sz="1200" b="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a:t>
                          </a:r>
                          <a:endPar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0"/>
                            </a:spcAft>
                          </a:pPr>
                          <a:r>
                            <a:rPr lang="pt-BR" sz="1200" b="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160</a:t>
                          </a:r>
                        </a:p>
                      </a:txBody>
                      <a:tcPr marL="68580" marR="68580" marT="0" marB="0"/>
                    </a:tc>
                    <a:tc>
                      <a:txBody>
                        <a:bodyPr/>
                        <a:lstStyle/>
                        <a:p>
                          <a:pPr algn="ctr">
                            <a:lnSpc>
                              <a:spcPct val="150000"/>
                            </a:lnSpc>
                            <a:spcAft>
                              <a:spcPts val="0"/>
                            </a:spcAft>
                          </a:pPr>
                          <a:r>
                            <a:rPr lang="pt-BR" sz="1200" b="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381,57</a:t>
                          </a:r>
                        </a:p>
                      </a:txBody>
                      <a:tcPr marL="68580" marR="68580" marT="0" marB="0"/>
                    </a:tc>
                  </a:tr>
                </a:tbl>
              </a:graphicData>
            </a:graphic>
          </p:graphicFrame>
        </mc:Fallback>
      </mc:AlternateContent>
    </p:spTree>
    <p:extLst>
      <p:ext uri="{BB962C8B-B14F-4D97-AF65-F5344CB8AC3E}">
        <p14:creationId xmlns:p14="http://schemas.microsoft.com/office/powerpoint/2010/main" val="579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Objetivos e Motivações</a:t>
            </a:r>
          </a:p>
        </p:txBody>
      </p:sp>
      <p:sp>
        <p:nvSpPr>
          <p:cNvPr id="8196" name="CaixaDeTexto 7"/>
          <p:cNvSpPr txBox="1">
            <a:spLocks noChangeArrowheads="1"/>
          </p:cNvSpPr>
          <p:nvPr/>
        </p:nvSpPr>
        <p:spPr bwMode="auto">
          <a:xfrm>
            <a:off x="158442" y="1050639"/>
            <a:ext cx="8958262"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Ø"/>
            </a:pPr>
            <a:r>
              <a:rPr lang="pt-BR" altLang="pt-BR" sz="2000" b="1" dirty="0"/>
              <a:t> </a:t>
            </a:r>
            <a:r>
              <a:rPr lang="pt-BR" altLang="pt-BR" sz="2000" b="1" dirty="0" smtClean="0"/>
              <a:t>Objetivos:</a:t>
            </a:r>
          </a:p>
          <a:p>
            <a:pPr marL="450850" lvl="1" algn="just">
              <a:buFont typeface="Wingdings" panose="05000000000000000000" pitchFamily="2" charset="2"/>
              <a:buChar char="q"/>
            </a:pPr>
            <a:r>
              <a:rPr lang="pt-BR" altLang="pt-BR" sz="2000" dirty="0"/>
              <a:t> </a:t>
            </a:r>
            <a:r>
              <a:rPr lang="pt-BR" altLang="pt-BR" sz="2000" dirty="0" smtClean="0"/>
              <a:t>Estudo aprofundado de Redes Dinâmicas de Sensores Sem Fio (RDSSF);</a:t>
            </a:r>
          </a:p>
          <a:p>
            <a:pPr marL="450850" lvl="1" algn="just">
              <a:buFont typeface="Wingdings" panose="05000000000000000000" pitchFamily="2" charset="2"/>
              <a:buChar char="q"/>
            </a:pPr>
            <a:r>
              <a:rPr lang="pt-BR" altLang="pt-BR" sz="2000" dirty="0" smtClean="0"/>
              <a:t> Análise da viabilidade de aplicação do protocolo </a:t>
            </a:r>
            <a:r>
              <a:rPr lang="pt-BR" altLang="pt-BR" sz="2000" i="1" dirty="0" err="1" smtClean="0"/>
              <a:t>ZigBee</a:t>
            </a:r>
            <a:r>
              <a:rPr lang="pt-BR" altLang="pt-BR" sz="2000" dirty="0" smtClean="0"/>
              <a:t> em </a:t>
            </a:r>
            <a:r>
              <a:rPr lang="pt-BR" altLang="pt-BR" sz="2000" dirty="0" err="1" smtClean="0"/>
              <a:t>RDSSFs</a:t>
            </a:r>
            <a:r>
              <a:rPr lang="pt-BR" altLang="pt-BR" sz="2000" dirty="0" smtClean="0"/>
              <a:t>;</a:t>
            </a:r>
          </a:p>
          <a:p>
            <a:pPr marL="450850" lvl="1" algn="just">
              <a:buFont typeface="Wingdings" panose="05000000000000000000" pitchFamily="2" charset="2"/>
              <a:buChar char="q"/>
            </a:pPr>
            <a:r>
              <a:rPr lang="pt-BR" altLang="pt-BR" sz="2000" dirty="0"/>
              <a:t> </a:t>
            </a:r>
            <a:r>
              <a:rPr lang="pt-BR" altLang="pt-BR" sz="2000" dirty="0" smtClean="0"/>
              <a:t>Metodologia de projeto e desenvolvimento de redes </a:t>
            </a:r>
            <a:r>
              <a:rPr lang="pt-BR" altLang="pt-BR" sz="2000" i="1" dirty="0" err="1" smtClean="0"/>
              <a:t>ZigBee</a:t>
            </a:r>
            <a:r>
              <a:rPr lang="pt-BR" altLang="pt-BR" sz="2000" i="1" dirty="0" smtClean="0"/>
              <a:t> </a:t>
            </a:r>
            <a:r>
              <a:rPr lang="pt-BR" altLang="pt-BR" sz="2000" dirty="0" smtClean="0"/>
              <a:t>dinâmicas;</a:t>
            </a:r>
          </a:p>
          <a:p>
            <a:pPr marL="450850" lvl="1" algn="just">
              <a:buFont typeface="Wingdings" panose="05000000000000000000" pitchFamily="2" charset="2"/>
              <a:buChar char="q"/>
            </a:pPr>
            <a:r>
              <a:rPr lang="pt-BR" altLang="pt-BR" sz="2000" dirty="0" smtClean="0"/>
              <a:t> Validação experimental;</a:t>
            </a:r>
            <a:endParaRPr lang="pt-BR" altLang="pt-BR" sz="2000" dirty="0"/>
          </a:p>
          <a:p>
            <a:endParaRPr lang="pt-BR" altLang="pt-BR" sz="2000" dirty="0"/>
          </a:p>
          <a:p>
            <a:pPr>
              <a:buFont typeface="Wingdings" panose="05000000000000000000" pitchFamily="2" charset="2"/>
              <a:buChar char="Ø"/>
            </a:pPr>
            <a:r>
              <a:rPr lang="pt-BR" altLang="pt-BR" sz="2000" b="1" dirty="0"/>
              <a:t> Motivações:</a:t>
            </a:r>
          </a:p>
          <a:p>
            <a:pPr lvl="1">
              <a:buFont typeface="Wingdings" panose="05000000000000000000" pitchFamily="2" charset="2"/>
              <a:buChar char="q"/>
            </a:pPr>
            <a:r>
              <a:rPr lang="pt-BR" altLang="pt-BR" sz="2000" dirty="0"/>
              <a:t> </a:t>
            </a:r>
            <a:r>
              <a:rPr lang="pt-BR" altLang="pt-BR" sz="2000" dirty="0" smtClean="0"/>
              <a:t>Conciliar uma tecnologia emergente com um protocolo consolidado;</a:t>
            </a:r>
            <a:endParaRPr lang="pt-BR" altLang="pt-BR" sz="2000" dirty="0"/>
          </a:p>
          <a:p>
            <a:pPr lvl="1">
              <a:buFont typeface="Wingdings" panose="05000000000000000000" pitchFamily="2" charset="2"/>
              <a:buChar char="q"/>
            </a:pPr>
            <a:r>
              <a:rPr lang="pt-BR" altLang="pt-BR" sz="2000" dirty="0"/>
              <a:t> </a:t>
            </a:r>
            <a:r>
              <a:rPr lang="pt-BR" altLang="pt-BR" sz="2000" dirty="0" smtClean="0"/>
              <a:t>Extensão da área de cobertura das </a:t>
            </a:r>
            <a:r>
              <a:rPr lang="pt-BR" altLang="pt-BR" sz="2000" dirty="0" err="1" smtClean="0"/>
              <a:t>RSSFs</a:t>
            </a:r>
            <a:r>
              <a:rPr lang="pt-BR" altLang="pt-BR" sz="2000" dirty="0" smtClean="0"/>
              <a:t> estáticas;</a:t>
            </a:r>
            <a:endParaRPr lang="pt-BR" altLang="pt-BR" sz="2000" dirty="0"/>
          </a:p>
          <a:p>
            <a:pPr lvl="1">
              <a:buFont typeface="Wingdings" panose="05000000000000000000" pitchFamily="2" charset="2"/>
              <a:buChar char="q"/>
            </a:pPr>
            <a:r>
              <a:rPr lang="pt-BR" altLang="pt-BR" sz="2000" dirty="0" smtClean="0"/>
              <a:t> Protocolo padronizado e de </a:t>
            </a:r>
            <a:r>
              <a:rPr lang="pt-BR" altLang="pt-BR" sz="2000" dirty="0"/>
              <a:t>b</a:t>
            </a:r>
            <a:r>
              <a:rPr lang="pt-BR" altLang="pt-BR" sz="2000" dirty="0" smtClean="0"/>
              <a:t>aixo custo;</a:t>
            </a:r>
          </a:p>
          <a:p>
            <a:pPr lvl="1">
              <a:buFont typeface="Wingdings" panose="05000000000000000000" pitchFamily="2" charset="2"/>
              <a:buChar char="q"/>
            </a:pPr>
            <a:r>
              <a:rPr lang="pt-BR" altLang="pt-BR" sz="2000" dirty="0" smtClean="0"/>
              <a:t> Alternativa para protocolos específicos de soluções pontuais e proprietárias;</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Tempo admissível para coleta de dados (Analítico)</a:t>
            </a:r>
            <a:endParaRPr lang="pt-BR" altLang="pt-BR" sz="2000" dirty="0"/>
          </a:p>
        </p:txBody>
      </p:sp>
      <p:pic>
        <p:nvPicPr>
          <p:cNvPr id="6" name="Imagem 5"/>
          <p:cNvPicPr>
            <a:picLocks noChangeAspect="1"/>
          </p:cNvPicPr>
          <p:nvPr/>
        </p:nvPicPr>
        <p:blipFill>
          <a:blip r:embed="rId4"/>
          <a:stretch>
            <a:fillRect/>
          </a:stretch>
        </p:blipFill>
        <p:spPr>
          <a:xfrm>
            <a:off x="938212" y="1417261"/>
            <a:ext cx="7267575" cy="4238625"/>
          </a:xfrm>
          <a:prstGeom prst="rect">
            <a:avLst/>
          </a:prstGeom>
        </p:spPr>
      </p:pic>
      <p:sp>
        <p:nvSpPr>
          <p:cNvPr id="7" name="CaixaDeTexto 6"/>
          <p:cNvSpPr txBox="1"/>
          <p:nvPr/>
        </p:nvSpPr>
        <p:spPr>
          <a:xfrm rot="16200000">
            <a:off x="183199" y="3358266"/>
            <a:ext cx="969368" cy="369332"/>
          </a:xfrm>
          <a:prstGeom prst="rect">
            <a:avLst/>
          </a:prstGeom>
          <a:noFill/>
        </p:spPr>
        <p:txBody>
          <a:bodyPr wrap="none" rtlCol="0">
            <a:spAutoFit/>
          </a:bodyPr>
          <a:lstStyle/>
          <a:p>
            <a:r>
              <a:rPr lang="pt-BR" b="1" dirty="0" smtClean="0"/>
              <a:t>T</a:t>
            </a:r>
            <a:r>
              <a:rPr lang="pt-BR" b="1" baseline="-25000" dirty="0" smtClean="0"/>
              <a:t>TOTAL </a:t>
            </a:r>
            <a:r>
              <a:rPr lang="pt-BR" b="1" dirty="0" smtClean="0"/>
              <a:t>(s)</a:t>
            </a:r>
            <a:endParaRPr lang="pt-BR" b="1" dirty="0"/>
          </a:p>
        </p:txBody>
      </p:sp>
      <p:sp>
        <p:nvSpPr>
          <p:cNvPr id="28" name="CaixaDeTexto 27"/>
          <p:cNvSpPr txBox="1"/>
          <p:nvPr/>
        </p:nvSpPr>
        <p:spPr>
          <a:xfrm rot="1374172">
            <a:off x="1540834" y="5120915"/>
            <a:ext cx="1011815" cy="369332"/>
          </a:xfrm>
          <a:prstGeom prst="rect">
            <a:avLst/>
          </a:prstGeom>
          <a:noFill/>
        </p:spPr>
        <p:txBody>
          <a:bodyPr wrap="none" rtlCol="0">
            <a:spAutoFit/>
          </a:bodyPr>
          <a:lstStyle/>
          <a:p>
            <a:r>
              <a:rPr lang="pt-BR" b="1" dirty="0" smtClean="0"/>
              <a:t>v (km/h)</a:t>
            </a:r>
            <a:endParaRPr lang="pt-BR" b="1" dirty="0"/>
          </a:p>
        </p:txBody>
      </p:sp>
      <p:sp>
        <p:nvSpPr>
          <p:cNvPr id="32" name="CaixaDeTexto 31"/>
          <p:cNvSpPr txBox="1"/>
          <p:nvPr/>
        </p:nvSpPr>
        <p:spPr>
          <a:xfrm rot="20642920">
            <a:off x="4209784" y="5226465"/>
            <a:ext cx="2297167" cy="369332"/>
          </a:xfrm>
          <a:prstGeom prst="rect">
            <a:avLst/>
          </a:prstGeom>
          <a:noFill/>
        </p:spPr>
        <p:txBody>
          <a:bodyPr wrap="none" rtlCol="0">
            <a:spAutoFit/>
          </a:bodyPr>
          <a:lstStyle/>
          <a:p>
            <a:r>
              <a:rPr lang="pt-BR" b="1" dirty="0" smtClean="0"/>
              <a:t>Raio de Cobertura (m)</a:t>
            </a:r>
            <a:endParaRPr lang="pt-BR" b="1" dirty="0"/>
          </a:p>
        </p:txBody>
      </p:sp>
      <p:sp>
        <p:nvSpPr>
          <p:cNvPr id="9" name="Retângulo 8"/>
          <p:cNvSpPr/>
          <p:nvPr/>
        </p:nvSpPr>
        <p:spPr>
          <a:xfrm>
            <a:off x="2846238" y="5798077"/>
            <a:ext cx="3451522" cy="463075"/>
          </a:xfrm>
          <a:prstGeom prst="rect">
            <a:avLst/>
          </a:prstGeom>
        </p:spPr>
        <p:txBody>
          <a:bodyPr wrap="none">
            <a:spAutoFit/>
          </a:bodyPr>
          <a:lstStyle/>
          <a:p>
            <a:pPr algn="ctr">
              <a:lnSpc>
                <a:spcPct val="150000"/>
              </a:lnSpc>
              <a:spcAft>
                <a:spcPts val="0"/>
              </a:spcAft>
            </a:pPr>
            <a:r>
              <a:rPr lang="pt-BR" b="1" dirty="0">
                <a:effectLst>
                  <a:outerShdw blurRad="38100" dist="38100" dir="2700000" algn="tl">
                    <a:srgbClr val="000000">
                      <a:alpha val="43137"/>
                    </a:srgbClr>
                  </a:outerShdw>
                </a:effectLst>
              </a:rPr>
              <a:t>T</a:t>
            </a:r>
            <a:r>
              <a:rPr lang="pt-BR" b="1" baseline="-25000" dirty="0">
                <a:effectLst>
                  <a:outerShdw blurRad="38100" dist="38100" dir="2700000" algn="tl">
                    <a:srgbClr val="000000">
                      <a:alpha val="43137"/>
                    </a:srgbClr>
                  </a:outerShdw>
                </a:effectLst>
              </a:rPr>
              <a:t>TOTAL</a:t>
            </a:r>
            <a:r>
              <a:rPr lang="pt-BR" b="1" dirty="0">
                <a:effectLst>
                  <a:outerShdw blurRad="38100" dist="38100" dir="2700000" algn="tl">
                    <a:srgbClr val="000000">
                      <a:alpha val="43137"/>
                    </a:srgbClr>
                  </a:outerShdw>
                </a:effectLst>
              </a:rPr>
              <a:t> (s) para (D_ZC_ZED) = 300 m</a:t>
            </a:r>
            <a:endParaRPr lang="pt-BR"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94683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4"/>
          <p:cNvSpPr txBox="1"/>
          <p:nvPr/>
        </p:nvSpPr>
        <p:spPr>
          <a:xfrm>
            <a:off x="393700" y="1023422"/>
            <a:ext cx="8356600" cy="2862322"/>
          </a:xfrm>
          <a:prstGeom prst="rect">
            <a:avLst/>
          </a:prstGeom>
          <a:noFill/>
        </p:spPr>
        <p:txBody>
          <a:bodyPr wrap="square" rtlCol="0">
            <a:spAutoFit/>
          </a:bodyPr>
          <a:lstStyle/>
          <a:p>
            <a:pPr marL="285750" indent="-285750" algn="just">
              <a:buFont typeface="Wingdings" panose="05000000000000000000" pitchFamily="2" charset="2"/>
              <a:buChar char="ü"/>
            </a:pPr>
            <a:r>
              <a:rPr lang="pt-BR" dirty="0" smtClean="0"/>
              <a:t>Validação das condições típicas e críticas previstas para aplicação do protocolo </a:t>
            </a:r>
            <a:r>
              <a:rPr lang="pt-BR" dirty="0" err="1" smtClean="0"/>
              <a:t>ZigBee</a:t>
            </a:r>
            <a:r>
              <a:rPr lang="pt-BR" dirty="0" smtClean="0"/>
              <a:t> em </a:t>
            </a:r>
            <a:r>
              <a:rPr lang="pt-BR" dirty="0" err="1" smtClean="0"/>
              <a:t>RDSSFs</a:t>
            </a:r>
            <a:r>
              <a:rPr lang="pt-BR" dirty="0" smtClean="0"/>
              <a:t>;</a:t>
            </a:r>
          </a:p>
          <a:p>
            <a:pPr marL="285750" indent="-285750" algn="just">
              <a:buFont typeface="Wingdings" panose="05000000000000000000" pitchFamily="2" charset="2"/>
              <a:buChar char="ü"/>
            </a:pPr>
            <a:r>
              <a:rPr lang="pt-BR" dirty="0" smtClean="0"/>
              <a:t>Extensão </a:t>
            </a:r>
            <a:r>
              <a:rPr lang="pt-BR" dirty="0"/>
              <a:t>na limitação da área de cobertura das redes de comunicação sem fio de baixa potência</a:t>
            </a:r>
            <a:r>
              <a:rPr lang="pt-BR" dirty="0" smtClean="0"/>
              <a:t>;</a:t>
            </a:r>
          </a:p>
          <a:p>
            <a:pPr marL="285750" indent="-285750" algn="just">
              <a:buFont typeface="Wingdings" panose="05000000000000000000" pitchFamily="2" charset="2"/>
              <a:buChar char="ü"/>
            </a:pPr>
            <a:r>
              <a:rPr lang="pt-BR" dirty="0" smtClean="0"/>
              <a:t>Protocolo </a:t>
            </a:r>
            <a:r>
              <a:rPr lang="pt-BR" i="1" dirty="0" err="1" smtClean="0"/>
              <a:t>ZigBee</a:t>
            </a:r>
            <a:r>
              <a:rPr lang="pt-BR" i="1" dirty="0" smtClean="0"/>
              <a:t> </a:t>
            </a:r>
            <a:r>
              <a:rPr lang="pt-BR" dirty="0" smtClean="0"/>
              <a:t>atende as necessidades de associação, dissociação e </a:t>
            </a:r>
            <a:r>
              <a:rPr lang="pt-BR" dirty="0" err="1" smtClean="0"/>
              <a:t>re-associação</a:t>
            </a:r>
            <a:r>
              <a:rPr lang="pt-BR" dirty="0" smtClean="0"/>
              <a:t> frequentes em RDSSF, auto organização dos dispositivos e rotas de dados, de acordo com as limitações apresentadas;</a:t>
            </a:r>
          </a:p>
          <a:p>
            <a:pPr marL="285750" indent="-285750" algn="just">
              <a:buFont typeface="Wingdings" panose="05000000000000000000" pitchFamily="2" charset="2"/>
              <a:buChar char="ü"/>
            </a:pPr>
            <a:r>
              <a:rPr lang="pt-BR" dirty="0" smtClean="0"/>
              <a:t>Metodologia de desenvolvimento e projeto proposto viabiliza o uso de </a:t>
            </a:r>
            <a:r>
              <a:rPr lang="pt-BR" dirty="0" err="1" smtClean="0"/>
              <a:t>ZigBee</a:t>
            </a:r>
            <a:r>
              <a:rPr lang="pt-BR" dirty="0" smtClean="0"/>
              <a:t> em RDSSF – Validação experimental;</a:t>
            </a:r>
          </a:p>
          <a:p>
            <a:pPr marL="285750" indent="-285750" algn="just">
              <a:buFont typeface="Wingdings" panose="05000000000000000000" pitchFamily="2" charset="2"/>
              <a:buChar char="ü"/>
            </a:pPr>
            <a:r>
              <a:rPr lang="pt-BR" dirty="0" smtClean="0"/>
              <a:t>Limitações de velocidade e tempo de aquisição;</a:t>
            </a:r>
          </a:p>
        </p:txBody>
      </p:sp>
      <p:sp>
        <p:nvSpPr>
          <p:cNvPr id="6" name="Title 20"/>
          <p:cNvSpPr txBox="1">
            <a:spLocks/>
          </p:cNvSpPr>
          <p:nvPr/>
        </p:nvSpPr>
        <p:spPr bwMode="gray">
          <a:xfrm>
            <a:off x="252413" y="40163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Resultados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8" name="Grupo 27"/>
          <p:cNvGrpSpPr/>
          <p:nvPr/>
        </p:nvGrpSpPr>
        <p:grpSpPr>
          <a:xfrm>
            <a:off x="432000" y="4701600"/>
            <a:ext cx="8426664" cy="432000"/>
            <a:chOff x="432000" y="5226800"/>
            <a:chExt cx="8426664" cy="432000"/>
          </a:xfrm>
        </p:grpSpPr>
        <p:sp>
          <p:nvSpPr>
            <p:cNvPr id="12" name="Retângulo 11">
              <a:hlinkClick r:id="rId10" action="ppaction://hlinksldjump"/>
            </p:cNvPr>
            <p:cNvSpPr/>
            <p:nvPr/>
          </p:nvSpPr>
          <p:spPr>
            <a:xfrm>
              <a:off x="1010664" y="52268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0" name="Retângulo 19">
              <a:hlinkClick r:id="rId10" action="ppaction://hlinksldjump"/>
            </p:cNvPr>
            <p:cNvSpPr/>
            <p:nvPr/>
          </p:nvSpPr>
          <p:spPr>
            <a:xfrm>
              <a:off x="432000" y="5226800"/>
              <a:ext cx="641667" cy="432000"/>
            </a:xfrm>
            <a:prstGeom prst="rect">
              <a:avLst/>
            </a:prstGeom>
            <a:gradFill flip="none" rotWithShape="1">
              <a:gsLst>
                <a:gs pos="0">
                  <a:schemeClr val="bg1"/>
                </a:gs>
                <a:gs pos="84000">
                  <a:schemeClr val="accent5">
                    <a:lumMod val="20000"/>
                    <a:lumOff val="80000"/>
                  </a:schemeClr>
                </a:gs>
                <a:gs pos="29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2636145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Conclusões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ixaDeTexto 3"/>
          <p:cNvSpPr txBox="1"/>
          <p:nvPr/>
        </p:nvSpPr>
        <p:spPr>
          <a:xfrm>
            <a:off x="254001" y="947222"/>
            <a:ext cx="8485188" cy="2031325"/>
          </a:xfrm>
          <a:prstGeom prst="rect">
            <a:avLst/>
          </a:prstGeom>
          <a:noFill/>
        </p:spPr>
        <p:txBody>
          <a:bodyPr wrap="square" rtlCol="0">
            <a:spAutoFit/>
          </a:bodyPr>
          <a:lstStyle/>
          <a:p>
            <a:pPr marL="285750" indent="-285750" algn="just">
              <a:buFont typeface="Wingdings" panose="05000000000000000000" pitchFamily="2" charset="2"/>
              <a:buChar char="ü"/>
            </a:pPr>
            <a:r>
              <a:rPr lang="pt-BR" dirty="0" smtClean="0"/>
              <a:t>Viabilidade de aplicação de um protocolo promissor (</a:t>
            </a:r>
            <a:r>
              <a:rPr lang="pt-BR" i="1" dirty="0" err="1" smtClean="0"/>
              <a:t>ZigBee</a:t>
            </a:r>
            <a:r>
              <a:rPr lang="pt-BR" i="1" dirty="0" smtClean="0"/>
              <a:t>) </a:t>
            </a:r>
            <a:r>
              <a:rPr lang="pt-BR" dirty="0" smtClean="0"/>
              <a:t>com tecnologia emergente de vasta aplicação (RDSSF), com suas limitações;</a:t>
            </a:r>
          </a:p>
          <a:p>
            <a:pPr marL="285750" indent="-285750" algn="just">
              <a:buFont typeface="Wingdings" panose="05000000000000000000" pitchFamily="2" charset="2"/>
              <a:buChar char="ü"/>
            </a:pPr>
            <a:r>
              <a:rPr lang="pt-BR" dirty="0" smtClean="0"/>
              <a:t>Alternativa de baixo custo e padronizada;</a:t>
            </a:r>
          </a:p>
          <a:p>
            <a:pPr marL="285750" indent="-285750" algn="just">
              <a:buFont typeface="Wingdings" panose="05000000000000000000" pitchFamily="2" charset="2"/>
              <a:buChar char="ü"/>
            </a:pPr>
            <a:r>
              <a:rPr lang="pt-BR" dirty="0" smtClean="0"/>
              <a:t>Metodologia padrão de desenvolvimento e implementação </a:t>
            </a:r>
            <a:r>
              <a:rPr lang="pt-BR" i="1" dirty="0" err="1" smtClean="0"/>
              <a:t>ZigBee</a:t>
            </a:r>
            <a:r>
              <a:rPr lang="pt-BR" i="1" dirty="0" smtClean="0"/>
              <a:t> </a:t>
            </a:r>
            <a:r>
              <a:rPr lang="pt-BR" dirty="0" smtClean="0"/>
              <a:t>em </a:t>
            </a:r>
            <a:r>
              <a:rPr lang="pt-BR" dirty="0" err="1" smtClean="0"/>
              <a:t>RDSSFs</a:t>
            </a:r>
            <a:r>
              <a:rPr lang="pt-BR" dirty="0" smtClean="0"/>
              <a:t>;</a:t>
            </a:r>
          </a:p>
          <a:p>
            <a:pPr marL="285750" indent="-285750" algn="just">
              <a:buFont typeface="Wingdings" panose="05000000000000000000" pitchFamily="2" charset="2"/>
              <a:buChar char="ü"/>
            </a:pPr>
            <a:r>
              <a:rPr lang="pt-BR" dirty="0" smtClean="0"/>
              <a:t>Validação experimental da metodologia proposta;</a:t>
            </a:r>
          </a:p>
          <a:p>
            <a:pPr marL="285750" indent="-285750" algn="just">
              <a:buFont typeface="Wingdings" panose="05000000000000000000" pitchFamily="2" charset="2"/>
              <a:buChar char="ü"/>
            </a:pPr>
            <a:r>
              <a:rPr lang="pt-BR" dirty="0" smtClean="0"/>
              <a:t>Solução </a:t>
            </a:r>
            <a:r>
              <a:rPr lang="pt-BR" dirty="0"/>
              <a:t>para a limitação da área de cobertura das redes de comunicação sem fio de baixa potência</a:t>
            </a:r>
            <a:r>
              <a:rPr lang="pt-BR" dirty="0" smtClean="0"/>
              <a:t>;</a:t>
            </a:r>
          </a:p>
        </p:txBody>
      </p:sp>
    </p:spTree>
    <p:extLst>
      <p:ext uri="{BB962C8B-B14F-4D97-AF65-F5344CB8AC3E}">
        <p14:creationId xmlns:p14="http://schemas.microsoft.com/office/powerpoint/2010/main" val="188438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842098" y="4671325"/>
            <a:ext cx="3772125" cy="1678974"/>
          </a:xfrm>
          <a:prstGeom prst="rect">
            <a:avLst/>
          </a:prstGeom>
          <a:effectLst>
            <a:glow rad="38100">
              <a:schemeClr val="accent1">
                <a:alpha val="40000"/>
              </a:schemeClr>
            </a:glow>
            <a:outerShdw blurRad="50800" dist="50800" dir="5400000" sx="4000" sy="4000" algn="ctr" rotWithShape="0">
              <a:srgbClr val="000000">
                <a:alpha val="43137"/>
              </a:srgbClr>
            </a:outerShdw>
          </a:effectLst>
        </p:spPr>
      </p:pic>
      <p:sp>
        <p:nvSpPr>
          <p:cNvPr id="22531"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Publicações</a:t>
            </a:r>
          </a:p>
        </p:txBody>
      </p:sp>
      <p:pic>
        <p:nvPicPr>
          <p:cNvPr id="22533"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ixaDeTexto 3"/>
          <p:cNvSpPr txBox="1"/>
          <p:nvPr/>
        </p:nvSpPr>
        <p:spPr>
          <a:xfrm>
            <a:off x="210459" y="987350"/>
            <a:ext cx="8485188" cy="2585323"/>
          </a:xfrm>
          <a:prstGeom prst="rect">
            <a:avLst/>
          </a:prstGeom>
          <a:noFill/>
        </p:spPr>
        <p:txBody>
          <a:bodyPr wrap="square" rtlCol="0">
            <a:spAutoFit/>
          </a:bodyPr>
          <a:lstStyle/>
          <a:p>
            <a:pPr marL="285750" indent="-285750" algn="just">
              <a:buFont typeface="Wingdings" panose="05000000000000000000" pitchFamily="2" charset="2"/>
              <a:buChar char="ü"/>
            </a:pPr>
            <a:r>
              <a:rPr lang="pt-BR" dirty="0" err="1" smtClean="0"/>
              <a:t>Brazil</a:t>
            </a:r>
            <a:r>
              <a:rPr lang="pt-BR" dirty="0" smtClean="0"/>
              <a:t> Automation – ISA 2013 – “Monitoramento Remoto usando Redes </a:t>
            </a:r>
            <a:r>
              <a:rPr lang="pt-BR" dirty="0" err="1" smtClean="0"/>
              <a:t>ZigBee</a:t>
            </a:r>
            <a:r>
              <a:rPr lang="pt-BR" dirty="0" smtClean="0"/>
              <a:t> para Aplicações de Automação Agropecuária: Uma Proposta com Otimização Energética”;</a:t>
            </a:r>
          </a:p>
          <a:p>
            <a:pPr marL="285750" indent="-285750" algn="just">
              <a:buFont typeface="Wingdings" panose="05000000000000000000" pitchFamily="2" charset="2"/>
              <a:buChar char="ü"/>
            </a:pPr>
            <a:r>
              <a:rPr lang="pt-BR" dirty="0" smtClean="0"/>
              <a:t>Congresso Brasileiro de Automática 2014 – “Análise da Viabilidade de Aplicação do Protocolo </a:t>
            </a:r>
            <a:r>
              <a:rPr lang="pt-BR" dirty="0" err="1" smtClean="0"/>
              <a:t>ZigBee</a:t>
            </a:r>
            <a:r>
              <a:rPr lang="pt-BR" dirty="0" smtClean="0"/>
              <a:t> no novo contexto de Redes Dinâmicas de Sensores Sem Fio”;</a:t>
            </a:r>
          </a:p>
          <a:p>
            <a:pPr marL="285750" indent="-285750" algn="just">
              <a:buFont typeface="Wingdings" panose="05000000000000000000" pitchFamily="2" charset="2"/>
              <a:buChar char="ü"/>
            </a:pPr>
            <a:r>
              <a:rPr lang="pt-BR" dirty="0" smtClean="0"/>
              <a:t>Participação em Seminário do Programa da Pós (2014);</a:t>
            </a:r>
          </a:p>
          <a:p>
            <a:pPr marL="285750" indent="-285750" algn="just">
              <a:buFont typeface="Wingdings" panose="05000000000000000000" pitchFamily="2" charset="2"/>
              <a:buChar char="ü"/>
            </a:pPr>
            <a:r>
              <a:rPr lang="pt-BR" dirty="0"/>
              <a:t>Patente do procedimento de comunicação para RDSSF junto à </a:t>
            </a:r>
            <a:r>
              <a:rPr lang="pt-BR" dirty="0" smtClean="0"/>
              <a:t>Agência UNESP </a:t>
            </a:r>
            <a:r>
              <a:rPr lang="pt-BR" dirty="0"/>
              <a:t>de Inovação </a:t>
            </a:r>
            <a:r>
              <a:rPr lang="pt-BR" dirty="0" smtClean="0"/>
              <a:t>(</a:t>
            </a:r>
            <a:r>
              <a:rPr lang="pt-BR" dirty="0"/>
              <a:t>AUIN);</a:t>
            </a:r>
            <a:endParaRPr lang="pt-BR" dirty="0" smtClean="0"/>
          </a:p>
          <a:p>
            <a:pPr marL="285750" indent="-285750" algn="just">
              <a:buFont typeface="Wingdings" panose="05000000000000000000" pitchFamily="2" charset="2"/>
              <a:buChar char="ü"/>
            </a:pPr>
            <a:r>
              <a:rPr lang="pt-BR" dirty="0" smtClean="0"/>
              <a:t>Submissão de artigo científico para periódico </a:t>
            </a:r>
            <a:r>
              <a:rPr lang="pt-BR" i="1" dirty="0" smtClean="0"/>
              <a:t>IEEE </a:t>
            </a:r>
            <a:r>
              <a:rPr lang="pt-BR" i="1" dirty="0" err="1" smtClean="0"/>
              <a:t>Sensors</a:t>
            </a:r>
            <a:r>
              <a:rPr lang="pt-BR" i="1" dirty="0" smtClean="0"/>
              <a:t> – “</a:t>
            </a:r>
            <a:r>
              <a:rPr lang="pt-BR" i="1" dirty="0" err="1" smtClean="0"/>
              <a:t>ZigBee</a:t>
            </a:r>
            <a:r>
              <a:rPr lang="pt-BR" i="1" dirty="0" smtClean="0"/>
              <a:t> Wireless </a:t>
            </a:r>
            <a:r>
              <a:rPr lang="pt-BR" i="1" dirty="0" err="1" smtClean="0"/>
              <a:t>Dynamic</a:t>
            </a:r>
            <a:r>
              <a:rPr lang="pt-BR" i="1" dirty="0" smtClean="0"/>
              <a:t> Sensor Networks: </a:t>
            </a:r>
            <a:r>
              <a:rPr lang="pt-BR" i="1" dirty="0" err="1" smtClean="0"/>
              <a:t>Feasibility</a:t>
            </a:r>
            <a:r>
              <a:rPr lang="pt-BR" i="1" dirty="0" smtClean="0"/>
              <a:t> </a:t>
            </a:r>
            <a:r>
              <a:rPr lang="pt-BR" i="1" dirty="0" err="1" smtClean="0"/>
              <a:t>Analysis</a:t>
            </a:r>
            <a:r>
              <a:rPr lang="pt-BR" i="1" dirty="0" smtClean="0"/>
              <a:t> </a:t>
            </a:r>
            <a:r>
              <a:rPr lang="pt-BR" i="1" dirty="0" err="1" smtClean="0"/>
              <a:t>and</a:t>
            </a:r>
            <a:r>
              <a:rPr lang="pt-BR" i="1" dirty="0" smtClean="0"/>
              <a:t> </a:t>
            </a:r>
            <a:r>
              <a:rPr lang="pt-BR" i="1" dirty="0" err="1" smtClean="0"/>
              <a:t>Implementation</a:t>
            </a:r>
            <a:r>
              <a:rPr lang="pt-BR" i="1" dirty="0" smtClean="0"/>
              <a:t> </a:t>
            </a:r>
            <a:r>
              <a:rPr lang="pt-BR" i="1" dirty="0" err="1" smtClean="0"/>
              <a:t>Guide</a:t>
            </a:r>
            <a:r>
              <a:rPr lang="pt-BR" i="1" dirty="0" smtClean="0"/>
              <a:t>”;</a:t>
            </a:r>
            <a:endParaRPr lang="pt-BR" dirty="0" smtClean="0"/>
          </a:p>
        </p:txBody>
      </p:sp>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97" y="3616167"/>
            <a:ext cx="2801860" cy="2004471"/>
          </a:xfrm>
          <a:prstGeom prst="rect">
            <a:avLst/>
          </a:prstGeom>
          <a:ln>
            <a:noFill/>
          </a:ln>
          <a:effectLst>
            <a:outerShdw blurRad="190500" algn="tl" rotWithShape="0">
              <a:srgbClr val="000000">
                <a:alpha val="70000"/>
              </a:srgbClr>
            </a:outerShdw>
          </a:effectLst>
        </p:spPr>
      </p:pic>
      <p:pic>
        <p:nvPicPr>
          <p:cNvPr id="1026" name="Picture 2" descr="http://www.ieee802.org/smllieee.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409" y="5198971"/>
            <a:ext cx="3151642" cy="1011553"/>
          </a:xfrm>
          <a:prstGeom prst="rect">
            <a:avLst/>
          </a:prstGeom>
          <a:noFill/>
          <a:effectLst>
            <a:glow rad="38100">
              <a:schemeClr val="accent1">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descr="http://www.ibilce.unesp.br/Home/Administracao456/apoioapesquisa/aui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1348" y="3570958"/>
            <a:ext cx="2353566" cy="1541026"/>
          </a:xfrm>
          <a:prstGeom prst="rect">
            <a:avLst/>
          </a:prstGeom>
          <a:noFill/>
          <a:effectLst>
            <a:glow rad="50800">
              <a:schemeClr val="accent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1388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 name="Título 7"/>
          <p:cNvSpPr>
            <a:spLocks noGrp="1"/>
          </p:cNvSpPr>
          <p:nvPr>
            <p:ph type="ctrTitle" idx="4294967295"/>
          </p:nvPr>
        </p:nvSpPr>
        <p:spPr>
          <a:xfrm>
            <a:off x="0" y="0"/>
            <a:ext cx="9144000" cy="6858000"/>
          </a:xfrm>
        </p:spPr>
        <p:txBody>
          <a:bodyPr rtlCol="0">
            <a:normAutofit/>
          </a:bodyPr>
          <a:lstStyle/>
          <a:p>
            <a:pPr fontAlgn="auto">
              <a:spcAft>
                <a:spcPts val="0"/>
              </a:spcAft>
              <a:defRPr/>
            </a:pPr>
            <a:r>
              <a:rPr lang="pt-BR" b="1" i="1" dirty="0" smtClean="0">
                <a:effectLst>
                  <a:outerShdw blurRad="38100" dist="38100" dir="2700000" algn="tl">
                    <a:srgbClr val="000000">
                      <a:alpha val="43137"/>
                    </a:srgbClr>
                  </a:outerShdw>
                </a:effectLst>
              </a:rPr>
              <a:t>Obrigado!</a:t>
            </a:r>
            <a:endParaRPr lang="pt-BR" b="1" i="1" dirty="0">
              <a:effectLst>
                <a:outerShdw blurRad="38100" dist="38100" dir="2700000" algn="tl">
                  <a:srgbClr val="000000">
                    <a:alpha val="43137"/>
                  </a:srgbClr>
                </a:outerShdw>
              </a:effectLst>
            </a:endParaRPr>
          </a:p>
        </p:txBody>
      </p:sp>
      <p:pic>
        <p:nvPicPr>
          <p:cNvPr id="31747"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CaixaDeTexto 9"/>
          <p:cNvSpPr txBox="1">
            <a:spLocks noChangeArrowheads="1"/>
          </p:cNvSpPr>
          <p:nvPr/>
        </p:nvSpPr>
        <p:spPr bwMode="auto">
          <a:xfrm>
            <a:off x="6250212" y="6083301"/>
            <a:ext cx="2832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dirty="0"/>
              <a:t>Thiago de Almeida Oliveira</a:t>
            </a:r>
          </a:p>
          <a:p>
            <a:pPr algn="ctr"/>
            <a:r>
              <a:rPr lang="pt-BR" altLang="pt-BR" dirty="0" smtClean="0"/>
              <a:t>Prof. Eduardo P. Godoy</a:t>
            </a:r>
            <a:endParaRPr lang="pt-BR" altLang="pt-B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072690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http://www.inovacaotecnologica.com.br/noticias/imagens/010170121102-carros-falantes-1.jpg"/>
          <p:cNvPicPr>
            <a:picLocks noChangeAspect="1" noChangeArrowheads="1"/>
          </p:cNvPicPr>
          <p:nvPr/>
        </p:nvPicPr>
        <p:blipFill>
          <a:blip r:embed="rId3"/>
          <a:srcRect/>
          <a:stretch>
            <a:fillRect/>
          </a:stretch>
        </p:blipFill>
        <p:spPr bwMode="auto">
          <a:xfrm>
            <a:off x="899401" y="4279245"/>
            <a:ext cx="2744315" cy="1829543"/>
          </a:xfrm>
          <a:prstGeom prst="rect">
            <a:avLst/>
          </a:prstGeom>
          <a:noFill/>
          <a:ln>
            <a:solidFill>
              <a:schemeClr val="tx1"/>
            </a:solidFill>
          </a:ln>
          <a:scene3d>
            <a:camera prst="perspectiveHeroicExtremeLeftFacing">
              <a:rot lat="0" lon="1187443" rev="21306918"/>
            </a:camera>
            <a:lightRig rig="threePt" dir="t"/>
          </a:scene3d>
        </p:spPr>
      </p:pic>
      <p:pic>
        <p:nvPicPr>
          <p:cNvPr id="22" name="Imagem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02" y="4194889"/>
            <a:ext cx="4218930" cy="1953208"/>
          </a:xfrm>
          <a:prstGeom prst="rect">
            <a:avLst/>
          </a:prstGeom>
        </p:spPr>
      </p:pic>
      <p:pic>
        <p:nvPicPr>
          <p:cNvPr id="23" name="Imagem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132" y="4097642"/>
            <a:ext cx="3450968" cy="2212626"/>
          </a:xfrm>
          <a:prstGeom prst="rect">
            <a:avLst/>
          </a:prstGeom>
          <a:ln w="19050">
            <a:solidFill>
              <a:schemeClr val="tx1"/>
            </a:solidFill>
          </a:ln>
        </p:spPr>
      </p:pic>
      <p:sp>
        <p:nvSpPr>
          <p:cNvPr id="9220"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Redes de Sensores Sem Fio</a:t>
            </a:r>
          </a:p>
        </p:txBody>
      </p:sp>
      <p:sp>
        <p:nvSpPr>
          <p:cNvPr id="9221" name="CaixaDeTexto 5"/>
          <p:cNvSpPr txBox="1">
            <a:spLocks noChangeArrowheads="1"/>
          </p:cNvSpPr>
          <p:nvPr/>
        </p:nvSpPr>
        <p:spPr bwMode="auto">
          <a:xfrm>
            <a:off x="3327400" y="1530350"/>
            <a:ext cx="5676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dirty="0" smtClean="0"/>
              <a:t>“Rede de dispositivos, denotados nós, espacialmente distribuídos que, em cooperação, realizam tarefas de sensoriamento e controle de certo ambiente e comunicam as informações coletadas através de </a:t>
            </a:r>
            <a:r>
              <a:rPr lang="pt-BR" altLang="pt-BR" sz="2000" i="1" dirty="0" smtClean="0"/>
              <a:t>links</a:t>
            </a:r>
            <a:r>
              <a:rPr lang="pt-BR" altLang="pt-BR" sz="2000" dirty="0" smtClean="0"/>
              <a:t> sem fio, permitindo a interação entre pessoas ou computadores e o ambiente em análise.”</a:t>
            </a:r>
          </a:p>
        </p:txBody>
      </p:sp>
      <p:sp>
        <p:nvSpPr>
          <p:cNvPr id="9222" name="CaixaDeTexto 7"/>
          <p:cNvSpPr txBox="1">
            <a:spLocks noChangeArrowheads="1"/>
          </p:cNvSpPr>
          <p:nvPr/>
        </p:nvSpPr>
        <p:spPr bwMode="auto">
          <a:xfrm>
            <a:off x="373063" y="1066800"/>
            <a:ext cx="4071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Ø"/>
            </a:pPr>
            <a:r>
              <a:rPr lang="pt-BR" altLang="pt-BR" sz="2000" b="1"/>
              <a:t> Redes de Sensores Sem Fio (RSSF)</a:t>
            </a:r>
          </a:p>
        </p:txBody>
      </p:sp>
      <p:pic>
        <p:nvPicPr>
          <p:cNvPr id="9226" name="Picture 1" descr="C:\Users\olivetal\Pictures\unesp.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m 10"/>
          <p:cNvPicPr/>
          <p:nvPr/>
        </p:nvPicPr>
        <p:blipFill>
          <a:blip r:embed="rId7">
            <a:extLst>
              <a:ext uri="{28A0092B-C50C-407E-A947-70E740481C1C}">
                <a14:useLocalDpi xmlns:a14="http://schemas.microsoft.com/office/drawing/2010/main" val="0"/>
              </a:ext>
            </a:extLst>
          </a:blip>
          <a:srcRect/>
          <a:stretch>
            <a:fillRect/>
          </a:stretch>
        </p:blipFill>
        <p:spPr bwMode="auto">
          <a:xfrm>
            <a:off x="349899" y="1515745"/>
            <a:ext cx="2926702" cy="2554049"/>
          </a:xfrm>
          <a:prstGeom prst="rect">
            <a:avLst/>
          </a:prstGeom>
          <a:noFill/>
          <a:ln w="12700">
            <a:solidFill>
              <a:schemeClr val="tx1"/>
            </a:solidFill>
          </a:ln>
        </p:spPr>
      </p:pic>
      <p:sp>
        <p:nvSpPr>
          <p:cNvPr id="3" name="Retângulo 2"/>
          <p:cNvSpPr/>
          <p:nvPr/>
        </p:nvSpPr>
        <p:spPr>
          <a:xfrm>
            <a:off x="6111841" y="3371334"/>
            <a:ext cx="2838213" cy="646331"/>
          </a:xfrm>
          <a:prstGeom prst="rect">
            <a:avLst/>
          </a:prstGeom>
        </p:spPr>
        <p:txBody>
          <a:bodyPr wrap="none">
            <a:spAutoFit/>
          </a:bodyPr>
          <a:lstStyle/>
          <a:p>
            <a:pPr algn="r"/>
            <a:r>
              <a:rPr lang="pt-BR" altLang="pt-BR" dirty="0" err="1" smtClean="0"/>
              <a:t>Drª</a:t>
            </a:r>
            <a:r>
              <a:rPr lang="pt-BR" altLang="pt-BR" dirty="0" smtClean="0"/>
              <a:t> </a:t>
            </a:r>
            <a:r>
              <a:rPr lang="pt-BR" altLang="pt-BR" dirty="0" err="1" smtClean="0"/>
              <a:t>Chiari</a:t>
            </a:r>
            <a:r>
              <a:rPr lang="pt-BR" altLang="pt-BR" dirty="0" smtClean="0"/>
              <a:t> </a:t>
            </a:r>
            <a:r>
              <a:rPr lang="pt-BR" altLang="pt-BR" dirty="0" err="1" smtClean="0"/>
              <a:t>Buratti</a:t>
            </a:r>
            <a:endParaRPr lang="pt-BR" altLang="pt-BR" dirty="0" smtClean="0"/>
          </a:p>
          <a:p>
            <a:pPr algn="r"/>
            <a:r>
              <a:rPr lang="pt-BR" altLang="pt-BR" dirty="0" err="1" smtClean="0"/>
              <a:t>University</a:t>
            </a:r>
            <a:r>
              <a:rPr lang="pt-BR" altLang="pt-BR" dirty="0" smtClean="0"/>
              <a:t> </a:t>
            </a:r>
            <a:r>
              <a:rPr lang="pt-BR" altLang="pt-BR" dirty="0" err="1"/>
              <a:t>of</a:t>
            </a:r>
            <a:r>
              <a:rPr lang="pt-BR" altLang="pt-BR" dirty="0"/>
              <a:t> Bologna </a:t>
            </a:r>
            <a:r>
              <a:rPr lang="pt-BR" altLang="pt-BR" dirty="0" smtClean="0"/>
              <a:t>(Itália</a:t>
            </a:r>
            <a:r>
              <a:rPr lang="pt-BR" altLang="pt-BR" dirty="0"/>
              <a:t>)</a:t>
            </a:r>
            <a:endParaRPr lang="pt-BR" dirty="0"/>
          </a:p>
        </p:txBody>
      </p:sp>
      <p:sp>
        <p:nvSpPr>
          <p:cNvPr id="18" name="CaixaDeTexto 5"/>
          <p:cNvSpPr txBox="1">
            <a:spLocks noChangeArrowheads="1"/>
          </p:cNvSpPr>
          <p:nvPr/>
        </p:nvSpPr>
        <p:spPr bwMode="auto">
          <a:xfrm>
            <a:off x="3416301" y="1655445"/>
            <a:ext cx="480300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dirty="0" smtClean="0"/>
              <a:t>Síntese:</a:t>
            </a:r>
          </a:p>
          <a:p>
            <a:pPr marL="800100" lvl="1" indent="-342900">
              <a:buFont typeface="Wingdings" panose="05000000000000000000" pitchFamily="2" charset="2"/>
              <a:buChar char="q"/>
            </a:pPr>
            <a:r>
              <a:rPr lang="pt-BR" altLang="pt-BR" sz="2000" dirty="0" smtClean="0"/>
              <a:t>Monitorar – Processar</a:t>
            </a:r>
            <a:r>
              <a:rPr lang="pt-BR" altLang="pt-BR" sz="2000" dirty="0"/>
              <a:t> </a:t>
            </a:r>
            <a:r>
              <a:rPr lang="pt-BR" altLang="pt-BR" sz="2000" dirty="0" smtClean="0"/>
              <a:t>– Transmitir informações sem fio;</a:t>
            </a:r>
          </a:p>
          <a:p>
            <a:pPr marL="800100" lvl="1" indent="-342900">
              <a:buFont typeface="Wingdings" panose="05000000000000000000" pitchFamily="2" charset="2"/>
              <a:buChar char="q"/>
            </a:pPr>
            <a:r>
              <a:rPr lang="pt-BR" altLang="pt-BR" sz="2000" dirty="0" smtClean="0"/>
              <a:t>Flexibilidade;</a:t>
            </a:r>
          </a:p>
          <a:p>
            <a:pPr marL="800100" lvl="1" indent="-342900">
              <a:buFont typeface="Wingdings" panose="05000000000000000000" pitchFamily="2" charset="2"/>
              <a:buChar char="q"/>
            </a:pPr>
            <a:r>
              <a:rPr lang="pt-BR" altLang="pt-BR" sz="2000" dirty="0" smtClean="0"/>
              <a:t>Decisões inteligentes;</a:t>
            </a:r>
          </a:p>
          <a:p>
            <a:pPr marL="342900" indent="-342900">
              <a:buFont typeface="Wingdings" panose="05000000000000000000" pitchFamily="2" charset="2"/>
              <a:buChar char="q"/>
            </a:pPr>
            <a:r>
              <a:rPr lang="pt-BR" altLang="pt-BR" sz="2000" dirty="0" smtClean="0"/>
              <a:t>Aplicações diversas: ambientais, urbanas, médicas, domésticas, militares etc.</a:t>
            </a:r>
          </a:p>
        </p:txBody>
      </p:sp>
      <p:pic>
        <p:nvPicPr>
          <p:cNvPr id="19" name="Picture 7" descr="http://www.energyharvestingjournal.com/images/v5/articles/820x615/main2533.jpg"/>
          <p:cNvPicPr>
            <a:picLocks noChangeAspect="1" noChangeArrowheads="1"/>
          </p:cNvPicPr>
          <p:nvPr/>
        </p:nvPicPr>
        <p:blipFill>
          <a:blip r:embed="rId8"/>
          <a:srcRect/>
          <a:stretch>
            <a:fillRect/>
          </a:stretch>
        </p:blipFill>
        <p:spPr bwMode="auto">
          <a:xfrm>
            <a:off x="6127286" y="4262178"/>
            <a:ext cx="2496013" cy="1872010"/>
          </a:xfrm>
          <a:prstGeom prst="rect">
            <a:avLst/>
          </a:prstGeom>
          <a:noFill/>
          <a:ln>
            <a:solidFill>
              <a:schemeClr val="tx1"/>
            </a:solidFill>
          </a:ln>
          <a:scene3d>
            <a:camera prst="perspectiveHeroicExtremeLeftFacing"/>
            <a:lightRig rig="threePt" dir="t"/>
          </a:scene3d>
        </p:spPr>
      </p:pic>
      <p:pic>
        <p:nvPicPr>
          <p:cNvPr id="20" name="Imagem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2201" y="4262178"/>
            <a:ext cx="2794000" cy="1895263"/>
          </a:xfrm>
          <a:prstGeom prst="rect">
            <a:avLst/>
          </a:prstGeom>
          <a:ln w="15875">
            <a:solidFill>
              <a:schemeClr val="tx1"/>
            </a:solidFill>
          </a:ln>
          <a:scene3d>
            <a:camera prst="orthographicFront">
              <a:rot lat="300000" lon="600000" rev="0"/>
            </a:camera>
            <a:lightRig rig="threePt" dir="t"/>
          </a:scene3d>
        </p:spPr>
      </p:pic>
    </p:spTree>
    <p:extLst>
      <p:ext uri="{BB962C8B-B14F-4D97-AF65-F5344CB8AC3E}">
        <p14:creationId xmlns:p14="http://schemas.microsoft.com/office/powerpoint/2010/main" val="95500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9221"/>
                                        </p:tgtEl>
                                        <p:attrNameLst>
                                          <p:attrName>ppt_x</p:attrName>
                                        </p:attrNameLst>
                                      </p:cBhvr>
                                      <p:tavLst>
                                        <p:tav tm="0">
                                          <p:val>
                                            <p:strVal val="ppt_x"/>
                                          </p:val>
                                        </p:tav>
                                        <p:tav tm="100000">
                                          <p:val>
                                            <p:strVal val="1+ppt_w/2"/>
                                          </p:val>
                                        </p:tav>
                                      </p:tavLst>
                                    </p:anim>
                                    <p:anim calcmode="lin" valueType="num">
                                      <p:cBhvr additive="base">
                                        <p:cTn id="7" dur="500"/>
                                        <p:tgtEl>
                                          <p:spTgt spid="9221"/>
                                        </p:tgtEl>
                                        <p:attrNameLst>
                                          <p:attrName>ppt_y</p:attrName>
                                        </p:attrNameLst>
                                      </p:cBhvr>
                                      <p:tavLst>
                                        <p:tav tm="0">
                                          <p:val>
                                            <p:strVal val="ppt_y"/>
                                          </p:val>
                                        </p:tav>
                                        <p:tav tm="100000">
                                          <p:val>
                                            <p:strVal val="ppt_y"/>
                                          </p:val>
                                        </p:tav>
                                      </p:tavLst>
                                    </p:anim>
                                    <p:set>
                                      <p:cBhvr>
                                        <p:cTn id="8" dur="1" fill="hold">
                                          <p:stCondLst>
                                            <p:cond delay="499"/>
                                          </p:stCondLst>
                                        </p:cTn>
                                        <p:tgtEl>
                                          <p:spTgt spid="9221"/>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1+ppt_w/2"/>
                                          </p:val>
                                        </p:tav>
                                      </p:tavLst>
                                    </p:anim>
                                    <p:anim calcmode="lin" valueType="num">
                                      <p:cBhvr additive="base">
                                        <p:cTn id="11" dur="500"/>
                                        <p:tgtEl>
                                          <p:spTgt spid="3"/>
                                        </p:tgtEl>
                                        <p:attrNameLst>
                                          <p:attrName>ppt_y</p:attrName>
                                        </p:attrNameLst>
                                      </p:cBhvr>
                                      <p:tavLst>
                                        <p:tav tm="0">
                                          <p:val>
                                            <p:strVal val="ppt_y"/>
                                          </p:val>
                                        </p:tav>
                                        <p:tav tm="100000">
                                          <p:val>
                                            <p:strVal val="ppt_y"/>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xit" presetSubtype="4" fill="hold" nodeType="withEffect">
                                  <p:stCondLst>
                                    <p:cond delay="0"/>
                                  </p:stCondLst>
                                  <p:childTnLst>
                                    <p:anim calcmode="lin" valueType="num">
                                      <p:cBhvr additive="base">
                                        <p:cTn id="30" dur="500"/>
                                        <p:tgtEl>
                                          <p:spTgt spid="23"/>
                                        </p:tgtEl>
                                        <p:attrNameLst>
                                          <p:attrName>ppt_x</p:attrName>
                                        </p:attrNameLst>
                                      </p:cBhvr>
                                      <p:tavLst>
                                        <p:tav tm="0">
                                          <p:val>
                                            <p:strVal val="ppt_x"/>
                                          </p:val>
                                        </p:tav>
                                        <p:tav tm="100000">
                                          <p:val>
                                            <p:strVal val="ppt_x"/>
                                          </p:val>
                                        </p:tav>
                                      </p:tavLst>
                                    </p:anim>
                                    <p:anim calcmode="lin" valueType="num">
                                      <p:cBhvr additive="base">
                                        <p:cTn id="31" dur="500"/>
                                        <p:tgtEl>
                                          <p:spTgt spid="23"/>
                                        </p:tgtEl>
                                        <p:attrNameLst>
                                          <p:attrName>ppt_y</p:attrName>
                                        </p:attrNameLst>
                                      </p:cBhvr>
                                      <p:tavLst>
                                        <p:tav tm="0">
                                          <p:val>
                                            <p:strVal val="ppt_y"/>
                                          </p:val>
                                        </p:tav>
                                        <p:tav tm="100000">
                                          <p:val>
                                            <p:strVal val="1+ppt_h/2"/>
                                          </p:val>
                                        </p:tav>
                                      </p:tavLst>
                                    </p:anim>
                                    <p:set>
                                      <p:cBhvr>
                                        <p:cTn id="32" dur="1" fill="hold">
                                          <p:stCondLst>
                                            <p:cond delay="499"/>
                                          </p:stCondLst>
                                        </p:cTn>
                                        <p:tgtEl>
                                          <p:spTgt spid="23"/>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22"/>
                                        </p:tgtEl>
                                        <p:attrNameLst>
                                          <p:attrName>ppt_x</p:attrName>
                                        </p:attrNameLst>
                                      </p:cBhvr>
                                      <p:tavLst>
                                        <p:tav tm="0">
                                          <p:val>
                                            <p:strVal val="ppt_x"/>
                                          </p:val>
                                        </p:tav>
                                        <p:tav tm="100000">
                                          <p:val>
                                            <p:strVal val="ppt_x"/>
                                          </p:val>
                                        </p:tav>
                                      </p:tavLst>
                                    </p:anim>
                                    <p:anim calcmode="lin" valueType="num">
                                      <p:cBhvr additive="base">
                                        <p:cTn id="35" dur="500"/>
                                        <p:tgtEl>
                                          <p:spTgt spid="22"/>
                                        </p:tgtEl>
                                        <p:attrNameLst>
                                          <p:attrName>ppt_y</p:attrName>
                                        </p:attrNameLst>
                                      </p:cBhvr>
                                      <p:tavLst>
                                        <p:tav tm="0">
                                          <p:val>
                                            <p:strVal val="ppt_y"/>
                                          </p:val>
                                        </p:tav>
                                        <p:tav tm="100000">
                                          <p:val>
                                            <p:strVal val="1+ppt_h/2"/>
                                          </p:val>
                                        </p:tav>
                                      </p:tavLst>
                                    </p:anim>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3"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468" y="4175180"/>
            <a:ext cx="4218930" cy="1953208"/>
          </a:xfrm>
          <a:prstGeom prst="rect">
            <a:avLst/>
          </a:prstGeom>
        </p:spPr>
      </p:pic>
      <p:sp>
        <p:nvSpPr>
          <p:cNvPr id="13316"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Redes Dinâmicas de Sensores Sem Fio</a:t>
            </a:r>
          </a:p>
        </p:txBody>
      </p:sp>
      <p:pic>
        <p:nvPicPr>
          <p:cNvPr id="13318"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aixaDeTexto 5"/>
          <p:cNvSpPr txBox="1">
            <a:spLocks noChangeArrowheads="1"/>
          </p:cNvSpPr>
          <p:nvPr/>
        </p:nvSpPr>
        <p:spPr bwMode="auto">
          <a:xfrm>
            <a:off x="252414" y="1091974"/>
            <a:ext cx="86629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200" b="1" dirty="0" smtClean="0"/>
              <a:t>Classificação</a:t>
            </a:r>
            <a:endParaRPr lang="pt-BR" altLang="pt-BR" sz="2200" dirty="0" smtClean="0"/>
          </a:p>
        </p:txBody>
      </p:sp>
      <p:pic>
        <p:nvPicPr>
          <p:cNvPr id="9" name="Imagem 8"/>
          <p:cNvPicPr/>
          <p:nvPr/>
        </p:nvPicPr>
        <p:blipFill>
          <a:blip r:embed="rId5"/>
          <a:stretch>
            <a:fillRect/>
          </a:stretch>
        </p:blipFill>
        <p:spPr>
          <a:xfrm>
            <a:off x="1440000" y="1906005"/>
            <a:ext cx="2376000" cy="1584000"/>
          </a:xfrm>
          <a:prstGeom prst="rect">
            <a:avLst/>
          </a:prstGeom>
          <a:ln w="12700">
            <a:solidFill>
              <a:schemeClr val="tx1"/>
            </a:solidFill>
          </a:ln>
          <a:scene3d>
            <a:camera prst="orthographicFront">
              <a:rot lat="0" lon="0" rev="0"/>
            </a:camera>
            <a:lightRig rig="threePt" dir="t"/>
          </a:scene3d>
        </p:spPr>
      </p:pic>
      <p:pic>
        <p:nvPicPr>
          <p:cNvPr id="10" name="Imagem 9"/>
          <p:cNvPicPr/>
          <p:nvPr/>
        </p:nvPicPr>
        <p:blipFill>
          <a:blip r:embed="rId6"/>
          <a:stretch>
            <a:fillRect/>
          </a:stretch>
        </p:blipFill>
        <p:spPr>
          <a:xfrm>
            <a:off x="5400000" y="1906005"/>
            <a:ext cx="2376000" cy="1584000"/>
          </a:xfrm>
          <a:prstGeom prst="rect">
            <a:avLst/>
          </a:prstGeom>
          <a:ln>
            <a:solidFill>
              <a:schemeClr val="tx1"/>
            </a:solidFill>
          </a:ln>
          <a:scene3d>
            <a:camera prst="orthographicFront">
              <a:rot lat="0" lon="0" rev="0"/>
            </a:camera>
            <a:lightRig rig="threePt" dir="t"/>
          </a:scene3d>
        </p:spPr>
      </p:pic>
      <p:sp>
        <p:nvSpPr>
          <p:cNvPr id="2" name="Retângulo 1"/>
          <p:cNvSpPr/>
          <p:nvPr/>
        </p:nvSpPr>
        <p:spPr>
          <a:xfrm>
            <a:off x="864000" y="1474005"/>
            <a:ext cx="3565590" cy="400110"/>
          </a:xfrm>
          <a:prstGeom prst="rect">
            <a:avLst/>
          </a:prstGeom>
        </p:spPr>
        <p:txBody>
          <a:bodyPr wrap="square">
            <a:spAutoFit/>
          </a:bodyPr>
          <a:lstStyle/>
          <a:p>
            <a:pPr algn="ctr"/>
            <a:r>
              <a:rPr lang="pt-BR" altLang="pt-BR" sz="2000" b="1" dirty="0" smtClean="0"/>
              <a:t>RDSSF </a:t>
            </a:r>
            <a:r>
              <a:rPr lang="pt-BR" altLang="pt-BR" sz="2000" b="1" dirty="0"/>
              <a:t>com Coordenador </a:t>
            </a:r>
            <a:r>
              <a:rPr lang="pt-BR" altLang="pt-BR" sz="2000" b="1" dirty="0" smtClean="0"/>
              <a:t>Móvel</a:t>
            </a:r>
            <a:endParaRPr lang="pt-BR" altLang="pt-BR" sz="2000" b="1" dirty="0"/>
          </a:p>
        </p:txBody>
      </p:sp>
      <p:sp>
        <p:nvSpPr>
          <p:cNvPr id="4" name="Retângulo 3"/>
          <p:cNvSpPr/>
          <p:nvPr/>
        </p:nvSpPr>
        <p:spPr>
          <a:xfrm>
            <a:off x="2644536" y="3865697"/>
            <a:ext cx="3477555" cy="400110"/>
          </a:xfrm>
          <a:prstGeom prst="rect">
            <a:avLst/>
          </a:prstGeom>
        </p:spPr>
        <p:txBody>
          <a:bodyPr wrap="none">
            <a:spAutoFit/>
          </a:bodyPr>
          <a:lstStyle/>
          <a:p>
            <a:pPr algn="ctr"/>
            <a:r>
              <a:rPr lang="pt-BR" altLang="pt-BR" sz="2000" b="1" dirty="0"/>
              <a:t>RDSSF com Mobilidade Híbrida</a:t>
            </a:r>
          </a:p>
        </p:txBody>
      </p:sp>
      <p:sp>
        <p:nvSpPr>
          <p:cNvPr id="5" name="Retângulo 4"/>
          <p:cNvSpPr/>
          <p:nvPr/>
        </p:nvSpPr>
        <p:spPr>
          <a:xfrm>
            <a:off x="4788000" y="1474005"/>
            <a:ext cx="3666670" cy="400110"/>
          </a:xfrm>
          <a:prstGeom prst="rect">
            <a:avLst/>
          </a:prstGeom>
        </p:spPr>
        <p:txBody>
          <a:bodyPr wrap="square">
            <a:spAutoFit/>
          </a:bodyPr>
          <a:lstStyle/>
          <a:p>
            <a:pPr algn="ctr"/>
            <a:r>
              <a:rPr lang="pt-BR" altLang="pt-BR" sz="2000" b="1" dirty="0"/>
              <a:t>RDSSF com Nós Sensores Móveis</a:t>
            </a:r>
          </a:p>
        </p:txBody>
      </p:sp>
    </p:spTree>
    <p:extLst>
      <p:ext uri="{BB962C8B-B14F-4D97-AF65-F5344CB8AC3E}">
        <p14:creationId xmlns:p14="http://schemas.microsoft.com/office/powerpoint/2010/main" val="298224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358098"/>
            <a:ext cx="8639175" cy="339725"/>
          </a:xfrm>
        </p:spPr>
        <p:txBody>
          <a:bodyPr/>
          <a:lstStyle/>
          <a:p>
            <a:pPr algn="l"/>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Funcionalidades do Protocolo </a:t>
            </a:r>
            <a:r>
              <a:rPr lang="pt-BR" altLang="pt-BR" sz="2000" b="1" i="1" dirty="0" err="1" smtClean="0">
                <a:latin typeface="Copperplate Gothic Light" panose="020E0507020206020404" pitchFamily="34" charset="0"/>
                <a:cs typeface="Arial" panose="020B0604020202020204" pitchFamily="34" charset="0"/>
              </a:rPr>
              <a:t>ZigBee</a:t>
            </a:r>
            <a:endParaRPr lang="pt-BR" altLang="pt-BR" sz="2000" b="1" dirty="0" smtClean="0">
              <a:latin typeface="Copperplate Gothic Light" panose="020E0507020206020404" pitchFamily="34" charset="0"/>
              <a:cs typeface="Arial" panose="020B0604020202020204" pitchFamily="34" charset="0"/>
            </a:endParaRP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ixaDeTexto 5"/>
          <p:cNvSpPr txBox="1">
            <a:spLocks noChangeArrowheads="1"/>
          </p:cNvSpPr>
          <p:nvPr/>
        </p:nvSpPr>
        <p:spPr bwMode="auto">
          <a:xfrm>
            <a:off x="215900" y="923474"/>
            <a:ext cx="867568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Tipos de Dispositivos</a:t>
            </a:r>
            <a:r>
              <a:rPr lang="pt-BR" altLang="pt-BR" sz="2000" b="1" dirty="0" smtClean="0">
                <a:solidFill>
                  <a:schemeClr val="tx2">
                    <a:lumMod val="40000"/>
                    <a:lumOff val="60000"/>
                  </a:schemeClr>
                </a:solidFill>
              </a:rPr>
              <a:t> – Quantidade e capacidades de tarefas</a:t>
            </a:r>
          </a:p>
          <a:p>
            <a:pPr marL="342900" indent="-342900">
              <a:buFont typeface="Arial" panose="020B0604020202020204" pitchFamily="34" charset="0"/>
              <a:buChar char="•"/>
            </a:pPr>
            <a:r>
              <a:rPr lang="pt-BR" altLang="pt-BR" sz="2000" b="1" i="1" dirty="0" smtClean="0"/>
              <a:t>FFD (</a:t>
            </a:r>
            <a:r>
              <a:rPr lang="pt-BR" altLang="pt-BR" sz="2000" b="1" i="1" dirty="0" err="1" smtClean="0"/>
              <a:t>Full</a:t>
            </a:r>
            <a:r>
              <a:rPr lang="pt-BR" altLang="pt-BR" sz="2000" b="1" i="1" dirty="0" smtClean="0"/>
              <a:t> </a:t>
            </a:r>
            <a:r>
              <a:rPr lang="pt-BR" altLang="pt-BR" sz="2000" b="1" i="1" dirty="0" err="1" smtClean="0"/>
              <a:t>Function</a:t>
            </a:r>
            <a:r>
              <a:rPr lang="pt-BR" altLang="pt-BR" sz="2000" b="1" i="1" dirty="0" smtClean="0"/>
              <a:t> </a:t>
            </a:r>
            <a:r>
              <a:rPr lang="pt-BR" altLang="pt-BR" sz="2000" b="1" i="1" dirty="0" err="1" smtClean="0"/>
              <a:t>Device</a:t>
            </a:r>
            <a:r>
              <a:rPr lang="pt-BR" altLang="pt-BR" sz="2000" b="1" i="1" dirty="0" smtClean="0"/>
              <a:t>)</a:t>
            </a:r>
          </a:p>
          <a:p>
            <a:pPr marL="342900" indent="-342900">
              <a:buFont typeface="Arial" panose="020B0604020202020204" pitchFamily="34" charset="0"/>
              <a:buChar char="•"/>
            </a:pPr>
            <a:r>
              <a:rPr lang="pt-BR" altLang="pt-BR" sz="2000" b="1" i="1" dirty="0" smtClean="0"/>
              <a:t>RFD (</a:t>
            </a:r>
            <a:r>
              <a:rPr lang="pt-BR" altLang="pt-BR" sz="2000" b="1" i="1" dirty="0" err="1" smtClean="0"/>
              <a:t>Reduced</a:t>
            </a:r>
            <a:r>
              <a:rPr lang="pt-BR" altLang="pt-BR" sz="2000" b="1" i="1" dirty="0" smtClean="0"/>
              <a:t> </a:t>
            </a:r>
            <a:r>
              <a:rPr lang="pt-BR" altLang="pt-BR" sz="2000" b="1" i="1" dirty="0" err="1" smtClean="0"/>
              <a:t>Function</a:t>
            </a:r>
            <a:r>
              <a:rPr lang="pt-BR" altLang="pt-BR" sz="2000" b="1" i="1" dirty="0" smtClean="0"/>
              <a:t> </a:t>
            </a:r>
            <a:r>
              <a:rPr lang="pt-BR" altLang="pt-BR" sz="2000" b="1" i="1" dirty="0" err="1" smtClean="0"/>
              <a:t>Device</a:t>
            </a:r>
            <a:r>
              <a:rPr lang="pt-BR" altLang="pt-BR" sz="2000" b="1" i="1" dirty="0" smtClean="0"/>
              <a:t>)</a:t>
            </a:r>
          </a:p>
          <a:p>
            <a:pPr marL="342900" indent="-342900">
              <a:buFont typeface="Arial" panose="020B0604020202020204" pitchFamily="34" charset="0"/>
              <a:buChar char="•"/>
            </a:pPr>
            <a:endParaRPr lang="pt-BR" altLang="pt-BR" sz="2000" b="1" i="1" dirty="0"/>
          </a:p>
          <a:p>
            <a:r>
              <a:rPr lang="pt-BR" altLang="pt-BR" sz="2400" b="1" dirty="0" smtClean="0"/>
              <a:t>Papéis dos Dispositivos</a:t>
            </a:r>
            <a:r>
              <a:rPr lang="pt-BR" altLang="pt-BR" sz="2000" b="1" dirty="0" smtClean="0"/>
              <a:t> </a:t>
            </a:r>
            <a:r>
              <a:rPr lang="pt-BR" altLang="pt-BR" sz="2000" b="1" dirty="0">
                <a:solidFill>
                  <a:schemeClr val="tx2">
                    <a:lumMod val="40000"/>
                    <a:lumOff val="60000"/>
                  </a:schemeClr>
                </a:solidFill>
              </a:rPr>
              <a:t> – </a:t>
            </a:r>
            <a:r>
              <a:rPr lang="pt-BR" altLang="pt-BR" sz="2000" b="1" dirty="0" smtClean="0">
                <a:solidFill>
                  <a:schemeClr val="tx2">
                    <a:lumMod val="40000"/>
                    <a:lumOff val="60000"/>
                  </a:schemeClr>
                </a:solidFill>
              </a:rPr>
              <a:t>Atribuição do dispositivo na rede</a:t>
            </a:r>
            <a:endParaRPr lang="pt-BR" altLang="pt-BR" sz="2000" b="1" dirty="0" smtClean="0"/>
          </a:p>
          <a:p>
            <a:pPr marL="342900" indent="-342900">
              <a:buFont typeface="Arial" panose="020B0604020202020204" pitchFamily="34" charset="0"/>
              <a:buChar char="•"/>
            </a:pPr>
            <a:r>
              <a:rPr lang="pt-BR" altLang="pt-BR" sz="2000" b="1" dirty="0" smtClean="0"/>
              <a:t>Coordenador </a:t>
            </a:r>
            <a:r>
              <a:rPr lang="pt-BR" altLang="pt-BR" sz="2000" b="1" i="1" dirty="0" smtClean="0"/>
              <a:t>(ZC – </a:t>
            </a:r>
            <a:r>
              <a:rPr lang="pt-BR" altLang="pt-BR" sz="2000" b="1" i="1" dirty="0" err="1" smtClean="0"/>
              <a:t>ZigBee</a:t>
            </a:r>
            <a:r>
              <a:rPr lang="pt-BR" altLang="pt-BR" sz="2000" b="1" i="1" dirty="0" smtClean="0"/>
              <a:t> </a:t>
            </a:r>
            <a:r>
              <a:rPr lang="pt-BR" altLang="pt-BR" sz="2000" b="1" i="1" dirty="0" err="1" smtClean="0"/>
              <a:t>Cordinator</a:t>
            </a:r>
            <a:r>
              <a:rPr lang="pt-BR" altLang="pt-BR" sz="2000" b="1" i="1" dirty="0" smtClean="0"/>
              <a:t>)</a:t>
            </a:r>
          </a:p>
          <a:p>
            <a:pPr marL="800100" lvl="1" indent="-342900">
              <a:buFont typeface="Arial" panose="020B0604020202020204" pitchFamily="34" charset="0"/>
              <a:buChar char="•"/>
            </a:pPr>
            <a:r>
              <a:rPr lang="pt-BR" altLang="pt-BR" sz="2000" b="1" i="1" dirty="0" smtClean="0"/>
              <a:t>FFD</a:t>
            </a:r>
          </a:p>
          <a:p>
            <a:pPr marL="800100" lvl="1" indent="-342900">
              <a:buFont typeface="Arial" panose="020B0604020202020204" pitchFamily="34" charset="0"/>
              <a:buChar char="•"/>
            </a:pPr>
            <a:r>
              <a:rPr lang="pt-BR" altLang="pt-BR" sz="2000" b="1" i="1" dirty="0" smtClean="0"/>
              <a:t>Dispositivo único, coordena as funções de formação e gerenciamento da rede;</a:t>
            </a:r>
          </a:p>
          <a:p>
            <a:pPr marL="342900" indent="-342900">
              <a:buFont typeface="Arial" panose="020B0604020202020204" pitchFamily="34" charset="0"/>
              <a:buChar char="•"/>
            </a:pPr>
            <a:r>
              <a:rPr lang="pt-BR" altLang="pt-BR" sz="2000" b="1" dirty="0" smtClean="0"/>
              <a:t>Roteador </a:t>
            </a:r>
            <a:r>
              <a:rPr lang="pt-BR" altLang="pt-BR" sz="2000" b="1" i="1" dirty="0" smtClean="0"/>
              <a:t>(ZR – </a:t>
            </a:r>
            <a:r>
              <a:rPr lang="pt-BR" altLang="pt-BR" sz="2000" b="1" i="1" dirty="0" err="1" smtClean="0"/>
              <a:t>ZigBee</a:t>
            </a:r>
            <a:r>
              <a:rPr lang="pt-BR" altLang="pt-BR" sz="2000" b="1" i="1" dirty="0" smtClean="0"/>
              <a:t> </a:t>
            </a:r>
            <a:r>
              <a:rPr lang="pt-BR" altLang="pt-BR" sz="2000" b="1" i="1" dirty="0" err="1" smtClean="0"/>
              <a:t>Router</a:t>
            </a:r>
            <a:r>
              <a:rPr lang="pt-BR" altLang="pt-BR" sz="2000" b="1" i="1" dirty="0" smtClean="0"/>
              <a:t>)</a:t>
            </a:r>
          </a:p>
          <a:p>
            <a:pPr marL="800100" lvl="1" indent="-342900">
              <a:buFont typeface="Arial" panose="020B0604020202020204" pitchFamily="34" charset="0"/>
              <a:buChar char="•"/>
            </a:pPr>
            <a:r>
              <a:rPr lang="pt-BR" altLang="pt-BR" sz="2000" b="1" i="1" dirty="0" smtClean="0"/>
              <a:t>FFD</a:t>
            </a:r>
          </a:p>
          <a:p>
            <a:pPr marL="800100" lvl="1" indent="-342900">
              <a:buFont typeface="Arial" panose="020B0604020202020204" pitchFamily="34" charset="0"/>
              <a:buChar char="•"/>
            </a:pPr>
            <a:r>
              <a:rPr lang="pt-BR" altLang="pt-BR" sz="2000" b="1" i="1" dirty="0" smtClean="0"/>
              <a:t>Retransmissão de dados;</a:t>
            </a:r>
          </a:p>
          <a:p>
            <a:pPr marL="342900" indent="-342900">
              <a:buFont typeface="Arial" panose="020B0604020202020204" pitchFamily="34" charset="0"/>
              <a:buChar char="•"/>
            </a:pPr>
            <a:r>
              <a:rPr lang="pt-BR" altLang="pt-BR" sz="2000" b="1" dirty="0" smtClean="0"/>
              <a:t>Dispositivo Final </a:t>
            </a:r>
            <a:r>
              <a:rPr lang="pt-BR" altLang="pt-BR" sz="2000" b="1" i="1" dirty="0" smtClean="0"/>
              <a:t>(ZED – </a:t>
            </a:r>
            <a:r>
              <a:rPr lang="pt-BR" altLang="pt-BR" sz="2000" b="1" i="1" dirty="0" err="1" smtClean="0"/>
              <a:t>ZigBee</a:t>
            </a:r>
            <a:r>
              <a:rPr lang="pt-BR" altLang="pt-BR" sz="2000" b="1" i="1" dirty="0" smtClean="0"/>
              <a:t> </a:t>
            </a:r>
            <a:r>
              <a:rPr lang="pt-BR" altLang="pt-BR" sz="2000" b="1" i="1" dirty="0" err="1" smtClean="0"/>
              <a:t>End</a:t>
            </a:r>
            <a:r>
              <a:rPr lang="pt-BR" altLang="pt-BR" sz="2000" b="1" i="1" dirty="0" smtClean="0"/>
              <a:t> </a:t>
            </a:r>
            <a:r>
              <a:rPr lang="pt-BR" altLang="pt-BR" sz="2000" b="1" i="1" dirty="0" err="1" smtClean="0"/>
              <a:t>Device</a:t>
            </a:r>
            <a:r>
              <a:rPr lang="pt-BR" altLang="pt-BR" sz="2000" b="1" dirty="0" smtClean="0"/>
              <a:t>)</a:t>
            </a:r>
          </a:p>
          <a:p>
            <a:pPr marL="800100" lvl="1" indent="-342900">
              <a:buFont typeface="Arial" panose="020B0604020202020204" pitchFamily="34" charset="0"/>
              <a:buChar char="•"/>
            </a:pPr>
            <a:r>
              <a:rPr lang="pt-BR" altLang="pt-BR" sz="2000" b="1" dirty="0" smtClean="0"/>
              <a:t>RFD</a:t>
            </a:r>
          </a:p>
          <a:p>
            <a:pPr marL="800100" lvl="1" indent="-342900">
              <a:buFont typeface="Arial" panose="020B0604020202020204" pitchFamily="34" charset="0"/>
              <a:buChar char="•"/>
            </a:pPr>
            <a:r>
              <a:rPr lang="pt-BR" altLang="pt-BR" sz="2000" b="1" dirty="0" smtClean="0"/>
              <a:t>Dispositivo sensor;</a:t>
            </a:r>
          </a:p>
        </p:txBody>
      </p:sp>
      <p:pic>
        <p:nvPicPr>
          <p:cNvPr id="4" name="Imagem 3"/>
          <p:cNvPicPr>
            <a:picLocks/>
          </p:cNvPicPr>
          <p:nvPr/>
        </p:nvPicPr>
        <p:blipFill>
          <a:blip r:embed="rId4">
            <a:extLst>
              <a:ext uri="{28A0092B-C50C-407E-A947-70E740481C1C}">
                <a14:useLocalDpi xmlns:a14="http://schemas.microsoft.com/office/drawing/2010/main" val="0"/>
              </a:ext>
            </a:extLst>
          </a:blip>
          <a:stretch>
            <a:fillRect/>
          </a:stretch>
        </p:blipFill>
        <p:spPr>
          <a:xfrm>
            <a:off x="5400000" y="3960000"/>
            <a:ext cx="3600000" cy="2160000"/>
          </a:xfrm>
          <a:prstGeom prst="rect">
            <a:avLst/>
          </a:prstGeom>
        </p:spPr>
      </p:pic>
      <p:pic>
        <p:nvPicPr>
          <p:cNvPr id="5" name="Imagem 4"/>
          <p:cNvPicPr>
            <a:picLocks/>
          </p:cNvPicPr>
          <p:nvPr/>
        </p:nvPicPr>
        <p:blipFill>
          <a:blip r:embed="rId5">
            <a:extLst>
              <a:ext uri="{28A0092B-C50C-407E-A947-70E740481C1C}">
                <a14:useLocalDpi xmlns:a14="http://schemas.microsoft.com/office/drawing/2010/main" val="0"/>
              </a:ext>
            </a:extLst>
          </a:blip>
          <a:stretch>
            <a:fillRect/>
          </a:stretch>
        </p:blipFill>
        <p:spPr>
          <a:xfrm>
            <a:off x="5400000" y="3960000"/>
            <a:ext cx="3600000" cy="2160000"/>
          </a:xfrm>
          <a:prstGeom prst="rect">
            <a:avLst/>
          </a:prstGeom>
        </p:spPr>
      </p:pic>
    </p:spTree>
    <p:extLst>
      <p:ext uri="{BB962C8B-B14F-4D97-AF65-F5344CB8AC3E}">
        <p14:creationId xmlns:p14="http://schemas.microsoft.com/office/powerpoint/2010/main" val="29226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4" end="4"/>
                                            </p:txEl>
                                          </p:spTgt>
                                        </p:tgtEl>
                                        <p:attrNameLst>
                                          <p:attrName>style.visibility</p:attrName>
                                        </p:attrNameLst>
                                      </p:cBhvr>
                                      <p:to>
                                        <p:strVal val="visible"/>
                                      </p:to>
                                    </p:set>
                                    <p:animEffect transition="in" filter="fade">
                                      <p:cBhvr>
                                        <p:cTn id="12" dur="500"/>
                                        <p:tgtEl>
                                          <p:spTgt spid="20">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animEffect transition="in" filter="fade">
                                      <p:cBhvr>
                                        <p:cTn id="15" dur="500"/>
                                        <p:tgtEl>
                                          <p:spTgt spid="20">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xEl>
                                              <p:pRg st="6" end="6"/>
                                            </p:txEl>
                                          </p:spTgt>
                                        </p:tgtEl>
                                        <p:attrNameLst>
                                          <p:attrName>style.visibility</p:attrName>
                                        </p:attrNameLst>
                                      </p:cBhvr>
                                      <p:to>
                                        <p:strVal val="visible"/>
                                      </p:to>
                                    </p:set>
                                    <p:animEffect transition="in" filter="fade">
                                      <p:cBhvr>
                                        <p:cTn id="18" dur="500"/>
                                        <p:tgtEl>
                                          <p:spTgt spid="20">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animEffect transition="in" filter="fade">
                                      <p:cBhvr>
                                        <p:cTn id="21" dur="500"/>
                                        <p:tgtEl>
                                          <p:spTgt spid="20">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xEl>
                                              <p:pRg st="8" end="8"/>
                                            </p:txEl>
                                          </p:spTgt>
                                        </p:tgtEl>
                                        <p:attrNameLst>
                                          <p:attrName>style.visibility</p:attrName>
                                        </p:attrNameLst>
                                      </p:cBhvr>
                                      <p:to>
                                        <p:strVal val="visible"/>
                                      </p:to>
                                    </p:set>
                                    <p:animEffect transition="in" filter="fade">
                                      <p:cBhvr>
                                        <p:cTn id="24" dur="500"/>
                                        <p:tgtEl>
                                          <p:spTgt spid="20">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animEffect transition="in" filter="fade">
                                      <p:cBhvr>
                                        <p:cTn id="27" dur="500"/>
                                        <p:tgtEl>
                                          <p:spTgt spid="20">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xEl>
                                              <p:pRg st="10" end="10"/>
                                            </p:txEl>
                                          </p:spTgt>
                                        </p:tgtEl>
                                        <p:attrNameLst>
                                          <p:attrName>style.visibility</p:attrName>
                                        </p:attrNameLst>
                                      </p:cBhvr>
                                      <p:to>
                                        <p:strVal val="visible"/>
                                      </p:to>
                                    </p:set>
                                    <p:animEffect transition="in" filter="fade">
                                      <p:cBhvr>
                                        <p:cTn id="30" dur="500"/>
                                        <p:tgtEl>
                                          <p:spTgt spid="20">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xEl>
                                              <p:pRg st="11" end="11"/>
                                            </p:txEl>
                                          </p:spTgt>
                                        </p:tgtEl>
                                        <p:attrNameLst>
                                          <p:attrName>style.visibility</p:attrName>
                                        </p:attrNameLst>
                                      </p:cBhvr>
                                      <p:to>
                                        <p:strVal val="visible"/>
                                      </p:to>
                                    </p:set>
                                    <p:animEffect transition="in" filter="fade">
                                      <p:cBhvr>
                                        <p:cTn id="33" dur="500"/>
                                        <p:tgtEl>
                                          <p:spTgt spid="20">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xEl>
                                              <p:pRg st="12" end="12"/>
                                            </p:txEl>
                                          </p:spTgt>
                                        </p:tgtEl>
                                        <p:attrNameLst>
                                          <p:attrName>style.visibility</p:attrName>
                                        </p:attrNameLst>
                                      </p:cBhvr>
                                      <p:to>
                                        <p:strVal val="visible"/>
                                      </p:to>
                                    </p:set>
                                    <p:animEffect transition="in" filter="fade">
                                      <p:cBhvr>
                                        <p:cTn id="36" dur="500"/>
                                        <p:tgtEl>
                                          <p:spTgt spid="20">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xEl>
                                              <p:pRg st="13" end="13"/>
                                            </p:txEl>
                                          </p:spTgt>
                                        </p:tgtEl>
                                        <p:attrNameLst>
                                          <p:attrName>style.visibility</p:attrName>
                                        </p:attrNameLst>
                                      </p:cBhvr>
                                      <p:to>
                                        <p:strVal val="visible"/>
                                      </p:to>
                                    </p:set>
                                    <p:animEffect transition="in" filter="fade">
                                      <p:cBhvr>
                                        <p:cTn id="39" dur="500"/>
                                        <p:tgtEl>
                                          <p:spTgt spid="20">
                                            <p:txEl>
                                              <p:pRg st="13" end="1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p:grpSpPr>
        <p:sp>
          <p:nvSpPr>
            <p:cNvPr id="6" name="Retângulo 5">
              <a:hlinkClick r:id="rId5" action="ppaction://hlinksldjump"/>
            </p:cNvPr>
            <p:cNvSpPr/>
            <p:nvPr/>
          </p:nvSpPr>
          <p:spPr>
            <a:xfrm>
              <a:off x="1010657" y="1539959"/>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35809549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358098"/>
            <a:ext cx="8639175" cy="339725"/>
          </a:xfrm>
        </p:spPr>
        <p:txBody>
          <a:bodyPr/>
          <a:lstStyle/>
          <a:p>
            <a:pPr algn="l"/>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Funcionalidades do Protocolo </a:t>
            </a:r>
            <a:r>
              <a:rPr lang="pt-BR" altLang="pt-BR" sz="2000" b="1" i="1" dirty="0" err="1" smtClean="0">
                <a:latin typeface="Copperplate Gothic Light" panose="020E0507020206020404" pitchFamily="34" charset="0"/>
                <a:cs typeface="Arial" panose="020B0604020202020204" pitchFamily="34" charset="0"/>
              </a:rPr>
              <a:t>ZigBee</a:t>
            </a:r>
            <a:endParaRPr lang="pt-BR" altLang="pt-BR" sz="2000" b="1" dirty="0" smtClean="0">
              <a:latin typeface="Copperplate Gothic Light" panose="020E0507020206020404" pitchFamily="34" charset="0"/>
              <a:cs typeface="Arial" panose="020B0604020202020204" pitchFamily="34" charset="0"/>
            </a:endParaRP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ixaDeTexto 5"/>
          <p:cNvSpPr txBox="1">
            <a:spLocks noChangeArrowheads="1"/>
          </p:cNvSpPr>
          <p:nvPr/>
        </p:nvSpPr>
        <p:spPr bwMode="auto">
          <a:xfrm>
            <a:off x="215900" y="923474"/>
            <a:ext cx="8675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Topologias de Rede</a:t>
            </a:r>
          </a:p>
          <a:p>
            <a:pPr lvl="1"/>
            <a:r>
              <a:rPr lang="pt-BR" altLang="pt-BR" sz="2000" b="1" dirty="0" smtClean="0"/>
              <a:t>Gerenciamento de dados que trafegam pela rede;</a:t>
            </a:r>
          </a:p>
          <a:p>
            <a:pPr lvl="1"/>
            <a:r>
              <a:rPr lang="pt-BR" altLang="pt-BR" sz="2000" b="1" dirty="0" smtClean="0"/>
              <a:t>Função da camada de rede (NWK);</a:t>
            </a:r>
          </a:p>
        </p:txBody>
      </p:sp>
      <p:pic>
        <p:nvPicPr>
          <p:cNvPr id="6" name="Imagem 5"/>
          <p:cNvPicPr/>
          <p:nvPr/>
        </p:nvPicPr>
        <p:blipFill>
          <a:blip r:embed="rId4">
            <a:extLst>
              <a:ext uri="{28A0092B-C50C-407E-A947-70E740481C1C}">
                <a14:useLocalDpi xmlns:a14="http://schemas.microsoft.com/office/drawing/2010/main" val="0"/>
              </a:ext>
            </a:extLst>
          </a:blip>
          <a:srcRect/>
          <a:stretch>
            <a:fillRect/>
          </a:stretch>
        </p:blipFill>
        <p:spPr bwMode="auto">
          <a:xfrm>
            <a:off x="1108756" y="2044848"/>
            <a:ext cx="2834640" cy="1463040"/>
          </a:xfrm>
          <a:prstGeom prst="rect">
            <a:avLst/>
          </a:prstGeom>
          <a:noFill/>
          <a:ln>
            <a:noFill/>
          </a:ln>
        </p:spPr>
      </p:pic>
      <p:pic>
        <p:nvPicPr>
          <p:cNvPr id="7" name="Imagem 6"/>
          <p:cNvPicPr/>
          <p:nvPr/>
        </p:nvPicPr>
        <p:blipFill>
          <a:blip r:embed="rId5">
            <a:extLst>
              <a:ext uri="{28A0092B-C50C-407E-A947-70E740481C1C}">
                <a14:useLocalDpi xmlns:a14="http://schemas.microsoft.com/office/drawing/2010/main" val="0"/>
              </a:ext>
            </a:extLst>
          </a:blip>
          <a:srcRect/>
          <a:stretch>
            <a:fillRect/>
          </a:stretch>
        </p:blipFill>
        <p:spPr bwMode="auto">
          <a:xfrm>
            <a:off x="4779962" y="2136288"/>
            <a:ext cx="3038475" cy="1371600"/>
          </a:xfrm>
          <a:prstGeom prst="rect">
            <a:avLst/>
          </a:prstGeom>
          <a:noFill/>
          <a:ln>
            <a:noFill/>
          </a:ln>
        </p:spPr>
      </p:pic>
      <p:sp>
        <p:nvSpPr>
          <p:cNvPr id="2" name="Retângulo 1"/>
          <p:cNvSpPr/>
          <p:nvPr/>
        </p:nvSpPr>
        <p:spPr>
          <a:xfrm>
            <a:off x="585324" y="3396405"/>
            <a:ext cx="3562194" cy="1200329"/>
          </a:xfrm>
          <a:prstGeom prst="rect">
            <a:avLst/>
          </a:prstGeom>
        </p:spPr>
        <p:txBody>
          <a:bodyPr wrap="none">
            <a:spAutoFit/>
          </a:bodyPr>
          <a:lstStyle/>
          <a:p>
            <a:pPr marL="285750" indent="-285750">
              <a:buFontTx/>
              <a:buChar char="-"/>
            </a:pPr>
            <a:r>
              <a:rPr lang="pt-BR" altLang="pt-BR" b="1" i="1" dirty="0" smtClean="0"/>
              <a:t>Baixa complexidade</a:t>
            </a:r>
          </a:p>
          <a:p>
            <a:pPr marL="285750" indent="-285750">
              <a:buFontTx/>
              <a:buChar char="-"/>
            </a:pPr>
            <a:r>
              <a:rPr lang="pt-BR" altLang="pt-BR" b="1" i="1" dirty="0" smtClean="0"/>
              <a:t>Single-hop</a:t>
            </a:r>
          </a:p>
          <a:p>
            <a:pPr marL="285750" indent="-285750">
              <a:buFontTx/>
              <a:buChar char="-"/>
            </a:pPr>
            <a:r>
              <a:rPr lang="pt-BR" b="1" i="1" dirty="0" smtClean="0"/>
              <a:t>Não há retransmissão de dados;</a:t>
            </a:r>
          </a:p>
          <a:p>
            <a:pPr marL="285750" indent="-285750">
              <a:buFontTx/>
              <a:buChar char="-"/>
            </a:pPr>
            <a:r>
              <a:rPr lang="pt-BR" b="1" i="1" dirty="0" smtClean="0"/>
              <a:t>Comunicação direta com ZC;</a:t>
            </a:r>
            <a:endParaRPr lang="pt-BR" dirty="0"/>
          </a:p>
        </p:txBody>
      </p:sp>
      <p:sp>
        <p:nvSpPr>
          <p:cNvPr id="9" name="Retângulo 8"/>
          <p:cNvSpPr/>
          <p:nvPr/>
        </p:nvSpPr>
        <p:spPr>
          <a:xfrm>
            <a:off x="4731587" y="3396404"/>
            <a:ext cx="4151157" cy="1200329"/>
          </a:xfrm>
          <a:prstGeom prst="rect">
            <a:avLst/>
          </a:prstGeom>
        </p:spPr>
        <p:txBody>
          <a:bodyPr wrap="square">
            <a:spAutoFit/>
          </a:bodyPr>
          <a:lstStyle/>
          <a:p>
            <a:pPr marL="285750" indent="-285750">
              <a:buFontTx/>
              <a:buChar char="-"/>
            </a:pPr>
            <a:r>
              <a:rPr lang="pt-BR" altLang="pt-BR" b="1" i="1" dirty="0" smtClean="0"/>
              <a:t>Média/Alta complexidade</a:t>
            </a:r>
          </a:p>
          <a:p>
            <a:pPr marL="285750" indent="-285750">
              <a:buFontTx/>
              <a:buChar char="-"/>
            </a:pPr>
            <a:r>
              <a:rPr lang="pt-BR" altLang="pt-BR" b="1" i="1" dirty="0" err="1" smtClean="0"/>
              <a:t>Multi-hop</a:t>
            </a:r>
            <a:endParaRPr lang="pt-BR" altLang="pt-BR" b="1" i="1" dirty="0" smtClean="0"/>
          </a:p>
          <a:p>
            <a:pPr marL="285750" indent="-285750">
              <a:buFontTx/>
              <a:buChar char="-"/>
            </a:pPr>
            <a:r>
              <a:rPr lang="pt-BR" b="1" i="1" dirty="0" smtClean="0"/>
              <a:t>Retransmissão de dados;</a:t>
            </a:r>
          </a:p>
          <a:p>
            <a:pPr marL="285750" indent="-285750">
              <a:buFontTx/>
              <a:buChar char="-"/>
            </a:pPr>
            <a:r>
              <a:rPr lang="pt-BR" b="1" i="1" dirty="0" smtClean="0"/>
              <a:t>Comunicação indireta com ZC;</a:t>
            </a:r>
          </a:p>
        </p:txBody>
      </p:sp>
      <p:sp>
        <p:nvSpPr>
          <p:cNvPr id="11" name="Retângulo 10"/>
          <p:cNvSpPr/>
          <p:nvPr/>
        </p:nvSpPr>
        <p:spPr>
          <a:xfrm>
            <a:off x="1645785" y="3646394"/>
            <a:ext cx="5964261" cy="2246769"/>
          </a:xfrm>
          <a:prstGeom prst="rect">
            <a:avLst/>
          </a:prstGeom>
        </p:spPr>
        <p:txBody>
          <a:bodyPr wrap="none">
            <a:spAutoFit/>
          </a:bodyPr>
          <a:lstStyle/>
          <a:p>
            <a:r>
              <a:rPr lang="pt-BR" altLang="pt-BR" sz="2000" b="1" dirty="0" smtClean="0"/>
              <a:t>Requisitos para comunicação:</a:t>
            </a:r>
          </a:p>
          <a:p>
            <a:pPr marL="342900" indent="-342900">
              <a:buFont typeface="Arial" panose="020B0604020202020204" pitchFamily="34" charset="0"/>
              <a:buChar char="•"/>
            </a:pPr>
            <a:r>
              <a:rPr lang="pt-BR" sz="2000" b="1" dirty="0" smtClean="0"/>
              <a:t>Potência de radiação (</a:t>
            </a:r>
            <a:r>
              <a:rPr lang="pt-BR" sz="2000" b="1" i="1" dirty="0" smtClean="0"/>
              <a:t>range</a:t>
            </a:r>
            <a:r>
              <a:rPr lang="pt-BR" sz="2000" b="1" dirty="0" smtClean="0"/>
              <a:t>): </a:t>
            </a:r>
            <a:r>
              <a:rPr lang="pt-BR" sz="2000" dirty="0" smtClean="0"/>
              <a:t>100 m – 3,2 km (PRO)</a:t>
            </a:r>
            <a:endParaRPr lang="pt-BR" sz="2000" b="1" dirty="0" smtClean="0"/>
          </a:p>
          <a:p>
            <a:pPr marL="342900" indent="-342900">
              <a:buFont typeface="Arial" panose="020B0604020202020204" pitchFamily="34" charset="0"/>
              <a:buChar char="•"/>
            </a:pPr>
            <a:r>
              <a:rPr lang="pt-BR" sz="2000" b="1" dirty="0" smtClean="0"/>
              <a:t>Máxima associação por dispositivo:</a:t>
            </a:r>
          </a:p>
          <a:p>
            <a:pPr marL="800100" lvl="1" indent="-342900">
              <a:buFont typeface="Arial" panose="020B0604020202020204" pitchFamily="34" charset="0"/>
              <a:buChar char="•"/>
            </a:pPr>
            <a:r>
              <a:rPr lang="pt-BR" sz="2000" i="1" dirty="0" smtClean="0"/>
              <a:t>NC - </a:t>
            </a:r>
            <a:r>
              <a:rPr lang="pt-BR" sz="2000" i="1" dirty="0" err="1" smtClean="0"/>
              <a:t>Number</a:t>
            </a:r>
            <a:r>
              <a:rPr lang="pt-BR" sz="2000" i="1" dirty="0" smtClean="0"/>
              <a:t> </a:t>
            </a:r>
            <a:r>
              <a:rPr lang="pt-BR" sz="2000" i="1" dirty="0" err="1" smtClean="0"/>
              <a:t>of</a:t>
            </a:r>
            <a:r>
              <a:rPr lang="pt-BR" sz="2000" i="1" dirty="0" smtClean="0"/>
              <a:t> </a:t>
            </a:r>
            <a:r>
              <a:rPr lang="pt-BR" sz="2000" i="1" dirty="0" err="1"/>
              <a:t>R</a:t>
            </a:r>
            <a:r>
              <a:rPr lang="pt-BR" sz="2000" i="1" dirty="0" err="1" smtClean="0"/>
              <a:t>emain</a:t>
            </a:r>
            <a:r>
              <a:rPr lang="pt-BR" sz="2000" i="1" dirty="0" smtClean="0"/>
              <a:t> </a:t>
            </a:r>
            <a:r>
              <a:rPr lang="pt-BR" sz="2000" i="1" dirty="0" err="1"/>
              <a:t>C</a:t>
            </a:r>
            <a:r>
              <a:rPr lang="pt-BR" sz="2000" i="1" dirty="0" err="1" smtClean="0"/>
              <a:t>hildren</a:t>
            </a:r>
            <a:endParaRPr lang="pt-BR" sz="2000" i="1" dirty="0" smtClean="0"/>
          </a:p>
          <a:p>
            <a:pPr marL="800100" lvl="1" indent="-342900">
              <a:buFont typeface="Arial" panose="020B0604020202020204" pitchFamily="34" charset="0"/>
              <a:buChar char="•"/>
            </a:pPr>
            <a:r>
              <a:rPr lang="pt-BR" sz="2000" dirty="0" smtClean="0"/>
              <a:t>ZC: 10 filhos</a:t>
            </a:r>
          </a:p>
          <a:p>
            <a:pPr marL="800100" lvl="1" indent="-342900">
              <a:buFont typeface="Arial" panose="020B0604020202020204" pitchFamily="34" charset="0"/>
              <a:buChar char="•"/>
            </a:pPr>
            <a:r>
              <a:rPr lang="pt-BR" sz="2000" dirty="0" smtClean="0"/>
              <a:t>ZR: 12 filhos</a:t>
            </a:r>
          </a:p>
          <a:p>
            <a:pPr marL="342900" indent="-342900">
              <a:buFont typeface="Arial" panose="020B0604020202020204" pitchFamily="34" charset="0"/>
              <a:buChar char="•"/>
            </a:pPr>
            <a:r>
              <a:rPr lang="pt-BR" sz="2000" b="1" dirty="0" smtClean="0"/>
              <a:t>Limite de nós na rede: </a:t>
            </a:r>
            <a:r>
              <a:rPr lang="pt-BR" sz="2000" dirty="0" smtClean="0"/>
              <a:t>65.000</a:t>
            </a:r>
            <a:endParaRPr lang="pt-BR" sz="2000" dirty="0"/>
          </a:p>
        </p:txBody>
      </p:sp>
    </p:spTree>
    <p:extLst>
      <p:ext uri="{BB962C8B-B14F-4D97-AF65-F5344CB8AC3E}">
        <p14:creationId xmlns:p14="http://schemas.microsoft.com/office/powerpoint/2010/main" val="29416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2"/>
                                        </p:tgtEl>
                                        <p:attrNameLst>
                                          <p:attrName>ppt_x</p:attrName>
                                        </p:attrNameLst>
                                      </p:cBhvr>
                                      <p:tavLst>
                                        <p:tav tm="0">
                                          <p:val>
                                            <p:strVal val="ppt_x"/>
                                          </p:val>
                                        </p:tav>
                                        <p:tav tm="100000">
                                          <p:val>
                                            <p:strVal val="ppt_x"/>
                                          </p:val>
                                        </p:tav>
                                      </p:tavLst>
                                    </p:anim>
                                    <p:anim calcmode="lin" valueType="num">
                                      <p:cBhvr additive="base">
                                        <p:cTn id="23" dur="500"/>
                                        <p:tgtEl>
                                          <p:spTgt spid="2"/>
                                        </p:tgtEl>
                                        <p:attrNameLst>
                                          <p:attrName>ppt_y</p:attrName>
                                        </p:attrNameLst>
                                      </p:cBhvr>
                                      <p:tavLst>
                                        <p:tav tm="0">
                                          <p:val>
                                            <p:strVal val="ppt_y"/>
                                          </p:val>
                                        </p:tav>
                                        <p:tav tm="100000">
                                          <p:val>
                                            <p:strVal val="1+ppt_h/2"/>
                                          </p:val>
                                        </p:tav>
                                      </p:tavLst>
                                    </p:anim>
                                    <p:set>
                                      <p:cBhvr>
                                        <p:cTn id="24" dur="1" fill="hold">
                                          <p:stCondLst>
                                            <p:cond delay="499"/>
                                          </p:stCondLst>
                                        </p:cTn>
                                        <p:tgtEl>
                                          <p:spTgt spid="2"/>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9"/>
                                        </p:tgtEl>
                                        <p:attrNameLst>
                                          <p:attrName>ppt_x</p:attrName>
                                        </p:attrNameLst>
                                      </p:cBhvr>
                                      <p:tavLst>
                                        <p:tav tm="0">
                                          <p:val>
                                            <p:strVal val="ppt_x"/>
                                          </p:val>
                                        </p:tav>
                                        <p:tav tm="100000">
                                          <p:val>
                                            <p:strVal val="ppt_x"/>
                                          </p:val>
                                        </p:tav>
                                      </p:tavLst>
                                    </p:anim>
                                    <p:anim calcmode="lin" valueType="num">
                                      <p:cBhvr additive="base">
                                        <p:cTn id="27" dur="500"/>
                                        <p:tgtEl>
                                          <p:spTgt spid="9"/>
                                        </p:tgtEl>
                                        <p:attrNameLst>
                                          <p:attrName>ppt_y</p:attrName>
                                        </p:attrNameLst>
                                      </p:cBhvr>
                                      <p:tavLst>
                                        <p:tav tm="0">
                                          <p:val>
                                            <p:strVal val="ppt_y"/>
                                          </p:val>
                                        </p:tav>
                                        <p:tav tm="100000">
                                          <p:val>
                                            <p:strVal val="1+ppt_h/2"/>
                                          </p:val>
                                        </p:tav>
                                      </p:tavLst>
                                    </p:anim>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358098"/>
            <a:ext cx="8639175" cy="339725"/>
          </a:xfrm>
        </p:spPr>
        <p:txBody>
          <a:bodyPr/>
          <a:lstStyle/>
          <a:p>
            <a:pPr algn="l"/>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Funcionalidades do Protocolo </a:t>
            </a:r>
            <a:r>
              <a:rPr lang="pt-BR" altLang="pt-BR" sz="2000" b="1" i="1" dirty="0" err="1" smtClean="0">
                <a:latin typeface="Copperplate Gothic Light" panose="020E0507020206020404" pitchFamily="34" charset="0"/>
                <a:cs typeface="Arial" panose="020B0604020202020204" pitchFamily="34" charset="0"/>
              </a:rPr>
              <a:t>ZigBee</a:t>
            </a:r>
            <a:endParaRPr lang="pt-BR" altLang="pt-BR" sz="2000" b="1" dirty="0" smtClean="0">
              <a:latin typeface="Copperplate Gothic Light" panose="020E0507020206020404" pitchFamily="34" charset="0"/>
              <a:cs typeface="Arial" panose="020B0604020202020204" pitchFamily="34" charset="0"/>
            </a:endParaRP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ixaDeTexto 5"/>
          <p:cNvSpPr txBox="1">
            <a:spLocks noChangeArrowheads="1"/>
          </p:cNvSpPr>
          <p:nvPr/>
        </p:nvSpPr>
        <p:spPr bwMode="auto">
          <a:xfrm>
            <a:off x="215900" y="923474"/>
            <a:ext cx="8675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Gerenciamento de Energia</a:t>
            </a:r>
          </a:p>
        </p:txBody>
      </p:sp>
      <p:graphicFrame>
        <p:nvGraphicFramePr>
          <p:cNvPr id="4" name="Tabela 3"/>
          <p:cNvGraphicFramePr>
            <a:graphicFrameLocks noGrp="1"/>
          </p:cNvGraphicFramePr>
          <p:nvPr>
            <p:extLst/>
          </p:nvPr>
        </p:nvGraphicFramePr>
        <p:xfrm>
          <a:off x="1524000" y="1455056"/>
          <a:ext cx="6096000" cy="2225040"/>
        </p:xfrm>
        <a:graphic>
          <a:graphicData uri="http://schemas.openxmlformats.org/drawingml/2006/table">
            <a:tbl>
              <a:tblPr firstRow="1" bandRow="1">
                <a:tableStyleId>{5C22544A-7EE6-4342-B048-85BDC9FD1C3A}</a:tableStyleId>
              </a:tblPr>
              <a:tblGrid>
                <a:gridCol w="3976914"/>
                <a:gridCol w="2119086"/>
              </a:tblGrid>
              <a:tr h="370840">
                <a:tc>
                  <a:txBody>
                    <a:bodyPr/>
                    <a:lstStyle/>
                    <a:p>
                      <a:pPr algn="ctr"/>
                      <a:r>
                        <a:rPr lang="pt-BR" dirty="0" smtClean="0"/>
                        <a:t>Especificação Elétricas</a:t>
                      </a:r>
                      <a:endParaRPr lang="pt-BR" dirty="0"/>
                    </a:p>
                  </a:txBody>
                  <a:tcPr/>
                </a:tc>
                <a:tc>
                  <a:txBody>
                    <a:bodyPr/>
                    <a:lstStyle/>
                    <a:p>
                      <a:pPr algn="ctr"/>
                      <a:r>
                        <a:rPr lang="pt-BR" i="1" dirty="0" err="1" smtClean="0"/>
                        <a:t>XBee</a:t>
                      </a:r>
                      <a:r>
                        <a:rPr lang="pt-BR" i="1" dirty="0" smtClean="0"/>
                        <a:t> S2B-PRO</a:t>
                      </a:r>
                      <a:endParaRPr lang="pt-BR" i="1" dirty="0"/>
                    </a:p>
                  </a:txBody>
                  <a:tcPr/>
                </a:tc>
              </a:tr>
              <a:tr h="370840">
                <a:tc>
                  <a:txBody>
                    <a:bodyPr/>
                    <a:lstStyle/>
                    <a:p>
                      <a:pPr algn="ctr"/>
                      <a:r>
                        <a:rPr lang="pt-BR" dirty="0" smtClean="0"/>
                        <a:t>Tensão de Alimentação</a:t>
                      </a:r>
                      <a:endParaRPr lang="pt-BR" dirty="0"/>
                    </a:p>
                  </a:txBody>
                  <a:tcPr/>
                </a:tc>
                <a:tc>
                  <a:txBody>
                    <a:bodyPr/>
                    <a:lstStyle/>
                    <a:p>
                      <a:pPr algn="ctr"/>
                      <a:r>
                        <a:rPr lang="pt-BR" dirty="0" smtClean="0"/>
                        <a:t>3,3 V</a:t>
                      </a:r>
                      <a:endParaRPr lang="pt-BR" dirty="0"/>
                    </a:p>
                  </a:txBody>
                  <a:tcPr/>
                </a:tc>
              </a:tr>
              <a:tr h="370840">
                <a:tc>
                  <a:txBody>
                    <a:bodyPr/>
                    <a:lstStyle/>
                    <a:p>
                      <a:pPr algn="ctr"/>
                      <a:r>
                        <a:rPr lang="pt-BR" dirty="0" smtClean="0"/>
                        <a:t>Corrente em Modo Ativo</a:t>
                      </a:r>
                      <a:r>
                        <a:rPr lang="pt-BR" baseline="0" dirty="0" smtClean="0"/>
                        <a:t> (</a:t>
                      </a:r>
                      <a:r>
                        <a:rPr lang="pt-BR" i="1" baseline="0" dirty="0" err="1" smtClean="0"/>
                        <a:t>Transmit</a:t>
                      </a:r>
                      <a:r>
                        <a:rPr lang="pt-BR" baseline="0" dirty="0" smtClean="0"/>
                        <a:t>)</a:t>
                      </a:r>
                      <a:endParaRPr lang="pt-BR" dirty="0"/>
                    </a:p>
                  </a:txBody>
                  <a:tcPr/>
                </a:tc>
                <a:tc>
                  <a:txBody>
                    <a:bodyPr/>
                    <a:lstStyle/>
                    <a:p>
                      <a:pPr algn="ctr"/>
                      <a:r>
                        <a:rPr lang="pt-BR" dirty="0" smtClean="0"/>
                        <a:t>170 </a:t>
                      </a:r>
                      <a:r>
                        <a:rPr lang="pt-BR" dirty="0" err="1" smtClean="0"/>
                        <a:t>mA</a:t>
                      </a:r>
                      <a:endParaRPr lang="pt-BR" dirty="0"/>
                    </a:p>
                  </a:txBody>
                  <a:tcPr/>
                </a:tc>
              </a:tr>
              <a:tr h="370840">
                <a:tc>
                  <a:txBody>
                    <a:bodyPr/>
                    <a:lstStyle/>
                    <a:p>
                      <a:pPr algn="ctr"/>
                      <a:r>
                        <a:rPr lang="pt-BR" dirty="0" smtClean="0"/>
                        <a:t>Corrente em Modo Ativo (</a:t>
                      </a:r>
                      <a:r>
                        <a:rPr lang="pt-BR" i="1" dirty="0" err="1" smtClean="0"/>
                        <a:t>Receive</a:t>
                      </a:r>
                      <a:r>
                        <a:rPr lang="pt-BR" dirty="0" smtClean="0"/>
                        <a:t>)</a:t>
                      </a:r>
                      <a:endParaRPr lang="pt-BR" dirty="0"/>
                    </a:p>
                  </a:txBody>
                  <a:tcPr/>
                </a:tc>
                <a:tc>
                  <a:txBody>
                    <a:bodyPr/>
                    <a:lstStyle/>
                    <a:p>
                      <a:pPr algn="ctr"/>
                      <a:r>
                        <a:rPr lang="pt-BR" dirty="0" smtClean="0"/>
                        <a:t>45 </a:t>
                      </a:r>
                      <a:r>
                        <a:rPr lang="pt-BR" dirty="0" err="1" smtClean="0"/>
                        <a:t>mA</a:t>
                      </a:r>
                      <a:endParaRPr lang="pt-BR" dirty="0"/>
                    </a:p>
                  </a:txBody>
                  <a:tcPr/>
                </a:tc>
              </a:tr>
              <a:tr h="370840">
                <a:tc>
                  <a:txBody>
                    <a:bodyPr/>
                    <a:lstStyle/>
                    <a:p>
                      <a:pPr algn="ctr"/>
                      <a:r>
                        <a:rPr lang="pt-BR" dirty="0" smtClean="0"/>
                        <a:t>Corrente em</a:t>
                      </a:r>
                      <a:r>
                        <a:rPr lang="pt-BR" baseline="0" dirty="0" smtClean="0"/>
                        <a:t> Modo Ativo (</a:t>
                      </a:r>
                      <a:r>
                        <a:rPr lang="pt-BR" i="1" baseline="0" dirty="0" err="1" smtClean="0"/>
                        <a:t>Idle</a:t>
                      </a:r>
                      <a:r>
                        <a:rPr lang="pt-BR" i="0" baseline="0" dirty="0" smtClean="0"/>
                        <a:t>)</a:t>
                      </a:r>
                      <a:endParaRPr lang="pt-BR" dirty="0"/>
                    </a:p>
                  </a:txBody>
                  <a:tcPr/>
                </a:tc>
                <a:tc>
                  <a:txBody>
                    <a:bodyPr/>
                    <a:lstStyle/>
                    <a:p>
                      <a:pPr algn="ctr"/>
                      <a:r>
                        <a:rPr lang="pt-BR" dirty="0" smtClean="0"/>
                        <a:t>15 </a:t>
                      </a:r>
                      <a:r>
                        <a:rPr lang="pt-BR" dirty="0" err="1" smtClean="0"/>
                        <a:t>mA</a:t>
                      </a:r>
                      <a:endParaRPr lang="pt-BR" dirty="0"/>
                    </a:p>
                  </a:txBody>
                  <a:tcPr/>
                </a:tc>
              </a:tr>
              <a:tr h="370840">
                <a:tc>
                  <a:txBody>
                    <a:bodyPr/>
                    <a:lstStyle/>
                    <a:p>
                      <a:pPr algn="ctr"/>
                      <a:r>
                        <a:rPr lang="pt-BR" dirty="0" smtClean="0"/>
                        <a:t>Corrente em Modo </a:t>
                      </a:r>
                      <a:r>
                        <a:rPr lang="pt-BR" i="1" dirty="0" err="1" smtClean="0"/>
                        <a:t>Sleep</a:t>
                      </a:r>
                      <a:endParaRPr lang="pt-BR" dirty="0"/>
                    </a:p>
                  </a:txBody>
                  <a:tcPr/>
                </a:tc>
                <a:tc>
                  <a:txBody>
                    <a:bodyPr/>
                    <a:lstStyle/>
                    <a:p>
                      <a:pPr algn="ctr"/>
                      <a:r>
                        <a:rPr lang="pt-BR" dirty="0" smtClean="0"/>
                        <a:t>0,5 </a:t>
                      </a:r>
                      <a:r>
                        <a:rPr lang="pt-BR" dirty="0" err="1" smtClean="0">
                          <a:latin typeface="Symbol" panose="05050102010706020507" pitchFamily="18" charset="2"/>
                        </a:rPr>
                        <a:t>m</a:t>
                      </a:r>
                      <a:r>
                        <a:rPr lang="pt-BR" dirty="0" err="1" smtClean="0"/>
                        <a:t>A</a:t>
                      </a:r>
                      <a:endParaRPr lang="pt-BR" dirty="0"/>
                    </a:p>
                  </a:txBody>
                  <a:tcPr/>
                </a:tc>
              </a:tr>
            </a:tbl>
          </a:graphicData>
        </a:graphic>
      </p:graphicFrame>
      <p:pic>
        <p:nvPicPr>
          <p:cNvPr id="16" name="Imagem 15"/>
          <p:cNvPicPr/>
          <p:nvPr/>
        </p:nvPicPr>
        <p:blipFill>
          <a:blip r:embed="rId4" cstate="print"/>
          <a:srcRect/>
          <a:stretch>
            <a:fillRect/>
          </a:stretch>
        </p:blipFill>
        <p:spPr bwMode="auto">
          <a:xfrm>
            <a:off x="2353220" y="3900397"/>
            <a:ext cx="4526552" cy="2326232"/>
          </a:xfrm>
          <a:prstGeom prst="rect">
            <a:avLst/>
          </a:prstGeom>
          <a:noFill/>
          <a:ln w="9525">
            <a:noFill/>
            <a:miter lim="800000"/>
            <a:headEnd/>
            <a:tailEnd/>
          </a:ln>
        </p:spPr>
      </p:pic>
      <p:pic>
        <p:nvPicPr>
          <p:cNvPr id="17" name="Imagem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196" y="4061277"/>
            <a:ext cx="2801860" cy="20044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078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stretch>
            <a:fillRect/>
          </a:stretch>
        </p:blipFill>
        <p:spPr>
          <a:xfrm>
            <a:off x="2342243" y="3191756"/>
            <a:ext cx="4459514" cy="2697163"/>
          </a:xfrm>
          <a:prstGeom prst="rect">
            <a:avLst/>
          </a:prstGeom>
        </p:spPr>
      </p:pic>
      <p:sp>
        <p:nvSpPr>
          <p:cNvPr id="18435" name="Title 20"/>
          <p:cNvSpPr>
            <a:spLocks noGrp="1"/>
          </p:cNvSpPr>
          <p:nvPr>
            <p:ph type="title" idx="4294967295"/>
          </p:nvPr>
        </p:nvSpPr>
        <p:spPr bwMode="gray">
          <a:xfrm>
            <a:off x="252413" y="358098"/>
            <a:ext cx="8639175" cy="339725"/>
          </a:xfrm>
        </p:spPr>
        <p:txBody>
          <a:bodyPr/>
          <a:lstStyle/>
          <a:p>
            <a:pPr algn="l"/>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Funcionalidades do Protocolo </a:t>
            </a:r>
            <a:r>
              <a:rPr lang="pt-BR" altLang="pt-BR" sz="2000" b="1" i="1" dirty="0" err="1" smtClean="0">
                <a:latin typeface="Copperplate Gothic Light" panose="020E0507020206020404" pitchFamily="34" charset="0"/>
                <a:cs typeface="Arial" panose="020B0604020202020204" pitchFamily="34" charset="0"/>
              </a:rPr>
              <a:t>ZigBee</a:t>
            </a:r>
            <a:endParaRPr lang="pt-BR" altLang="pt-BR" sz="2000" b="1" dirty="0" smtClean="0">
              <a:latin typeface="Copperplate Gothic Light" panose="020E0507020206020404" pitchFamily="34" charset="0"/>
              <a:cs typeface="Arial" panose="020B0604020202020204" pitchFamily="34" charset="0"/>
            </a:endParaRPr>
          </a:p>
        </p:txBody>
      </p:sp>
      <p:pic>
        <p:nvPicPr>
          <p:cNvPr id="18450" name="Picture 1" descr="C:\Users\olivetal\Pictures\unes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ixaDeTexto 5"/>
          <p:cNvSpPr txBox="1">
            <a:spLocks noChangeArrowheads="1"/>
          </p:cNvSpPr>
          <p:nvPr/>
        </p:nvSpPr>
        <p:spPr bwMode="auto">
          <a:xfrm>
            <a:off x="215900" y="923474"/>
            <a:ext cx="8675688"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Confiabilidade e Coexistência</a:t>
            </a:r>
          </a:p>
          <a:p>
            <a:endParaRPr lang="pt-BR" altLang="pt-BR" sz="2400" b="1" dirty="0" smtClean="0"/>
          </a:p>
          <a:p>
            <a:pPr marL="342900" indent="-342900">
              <a:buFont typeface="Arial" panose="020B0604020202020204" pitchFamily="34" charset="0"/>
              <a:buChar char="•"/>
            </a:pPr>
            <a:r>
              <a:rPr lang="pt-BR" altLang="pt-BR" sz="2000" b="1" dirty="0" smtClean="0"/>
              <a:t>Encriptação de dados </a:t>
            </a:r>
            <a:r>
              <a:rPr lang="pt-BR" altLang="pt-BR" sz="2000" b="1" i="1" dirty="0" smtClean="0"/>
              <a:t>AES (</a:t>
            </a:r>
            <a:r>
              <a:rPr lang="pt-BR" altLang="pt-BR" sz="2000" b="1" i="1" dirty="0" err="1" smtClean="0"/>
              <a:t>Advanced</a:t>
            </a:r>
            <a:r>
              <a:rPr lang="pt-BR" altLang="pt-BR" sz="2000" b="1" i="1" dirty="0" smtClean="0"/>
              <a:t> </a:t>
            </a:r>
            <a:r>
              <a:rPr lang="pt-BR" altLang="pt-BR" sz="2000" b="1" i="1" dirty="0" err="1" smtClean="0"/>
              <a:t>Encryption</a:t>
            </a:r>
            <a:r>
              <a:rPr lang="pt-BR" altLang="pt-BR" sz="2000" b="1" i="1" dirty="0" smtClean="0"/>
              <a:t> Standard)</a:t>
            </a:r>
          </a:p>
          <a:p>
            <a:pPr marL="342900" indent="-342900">
              <a:buFont typeface="Arial" panose="020B0604020202020204" pitchFamily="34" charset="0"/>
              <a:buChar char="•"/>
            </a:pPr>
            <a:r>
              <a:rPr lang="pt-BR" altLang="pt-BR" sz="2000" b="1" dirty="0" smtClean="0"/>
              <a:t>Banda de frequência ISM 800/900/2400 – Industrial, </a:t>
            </a:r>
            <a:r>
              <a:rPr lang="pt-BR" altLang="pt-BR" sz="2000" b="1" dirty="0" err="1" smtClean="0"/>
              <a:t>Scientific</a:t>
            </a:r>
            <a:r>
              <a:rPr lang="pt-BR" altLang="pt-BR" sz="2000" b="1" dirty="0" smtClean="0"/>
              <a:t> </a:t>
            </a:r>
            <a:r>
              <a:rPr lang="pt-BR" altLang="pt-BR" sz="2000" b="1" dirty="0" err="1" smtClean="0"/>
              <a:t>and</a:t>
            </a:r>
            <a:r>
              <a:rPr lang="pt-BR" altLang="pt-BR" sz="2000" b="1" dirty="0" smtClean="0"/>
              <a:t> Medical</a:t>
            </a:r>
          </a:p>
          <a:p>
            <a:pPr marL="342900" indent="-342900">
              <a:buFont typeface="Arial" panose="020B0604020202020204" pitchFamily="34" charset="0"/>
              <a:buChar char="•"/>
            </a:pPr>
            <a:r>
              <a:rPr lang="pt-BR" altLang="pt-BR" sz="2000" b="1" dirty="0" smtClean="0"/>
              <a:t>CSMA/CA – Acesso múltiplo com verificação de portadora com anulação/prevenção de colisão;</a:t>
            </a:r>
          </a:p>
          <a:p>
            <a:pPr marL="342900" indent="-342900">
              <a:buFont typeface="Arial" panose="020B0604020202020204" pitchFamily="34" charset="0"/>
              <a:buChar char="•"/>
            </a:pPr>
            <a:r>
              <a:rPr lang="pt-BR" altLang="pt-BR" sz="2000" b="1" dirty="0" smtClean="0"/>
              <a:t>DSSS – Espalhamento espectral de sequência direta</a:t>
            </a:r>
          </a:p>
        </p:txBody>
      </p:sp>
      <p:pic>
        <p:nvPicPr>
          <p:cNvPr id="3" name="Imagem 2"/>
          <p:cNvPicPr>
            <a:picLocks noChangeAspect="1"/>
          </p:cNvPicPr>
          <p:nvPr/>
        </p:nvPicPr>
        <p:blipFill>
          <a:blip r:embed="rId5"/>
          <a:stretch>
            <a:fillRect/>
          </a:stretch>
        </p:blipFill>
        <p:spPr>
          <a:xfrm>
            <a:off x="1001938" y="3562547"/>
            <a:ext cx="6777719" cy="2410215"/>
          </a:xfrm>
          <a:prstGeom prst="rect">
            <a:avLst/>
          </a:prstGeom>
        </p:spPr>
      </p:pic>
      <p:grpSp>
        <p:nvGrpSpPr>
          <p:cNvPr id="6" name="Grupo 5"/>
          <p:cNvGrpSpPr/>
          <p:nvPr/>
        </p:nvGrpSpPr>
        <p:grpSpPr>
          <a:xfrm>
            <a:off x="3282269" y="2736367"/>
            <a:ext cx="2071915" cy="2714557"/>
            <a:chOff x="3414486" y="3353228"/>
            <a:chExt cx="2071915" cy="2714557"/>
          </a:xfrm>
        </p:grpSpPr>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4486" y="3995870"/>
              <a:ext cx="2071915" cy="2071915"/>
            </a:xfrm>
            <a:prstGeom prst="rect">
              <a:avLst/>
            </a:prstGeom>
          </p:spPr>
        </p:pic>
        <p:pic>
          <p:nvPicPr>
            <p:cNvPr id="4" name="Imagem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3342" y="3353228"/>
              <a:ext cx="1622990" cy="1012745"/>
            </a:xfrm>
            <a:prstGeom prst="rect">
              <a:avLst/>
            </a:prstGeom>
          </p:spPr>
        </p:pic>
      </p:grpSp>
      <p:pic>
        <p:nvPicPr>
          <p:cNvPr id="7" name="Imagem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091" y="2900911"/>
            <a:ext cx="6468384" cy="2473480"/>
          </a:xfrm>
          <a:prstGeom prst="rect">
            <a:avLst/>
          </a:prstGeom>
        </p:spPr>
      </p:pic>
    </p:spTree>
    <p:extLst>
      <p:ext uri="{BB962C8B-B14F-4D97-AF65-F5344CB8AC3E}">
        <p14:creationId xmlns:p14="http://schemas.microsoft.com/office/powerpoint/2010/main" val="398824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fade">
                                      <p:cBhvr>
                                        <p:cTn id="7" dur="500"/>
                                        <p:tgtEl>
                                          <p:spTgt spid="2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
                                            <p:txEl>
                                              <p:pRg st="3" end="3"/>
                                            </p:txEl>
                                          </p:spTgt>
                                        </p:tgtEl>
                                        <p:attrNameLst>
                                          <p:attrName>style.visibility</p:attrName>
                                        </p:attrNameLst>
                                      </p:cBhvr>
                                      <p:to>
                                        <p:strVal val="visible"/>
                                      </p:to>
                                    </p:set>
                                    <p:animEffect transition="in" filter="fade">
                                      <p:cBhvr>
                                        <p:cTn id="18" dur="500"/>
                                        <p:tgtEl>
                                          <p:spTgt spid="2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0">
                                            <p:txEl>
                                              <p:pRg st="5" end="5"/>
                                            </p:txEl>
                                          </p:spTgt>
                                        </p:tgtEl>
                                        <p:attrNameLst>
                                          <p:attrName>style.visibility</p:attrName>
                                        </p:attrNameLst>
                                      </p:cBhvr>
                                      <p:to>
                                        <p:strVal val="visible"/>
                                      </p:to>
                                    </p:set>
                                    <p:animEffect transition="in" filter="fade">
                                      <p:cBhvr>
                                        <p:cTn id="40" dur="500"/>
                                        <p:tgtEl>
                                          <p:spTgt spid="20">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C:\Users\Thiago\Documents\Mestrado\Imagens\Imagens Editadas\Figura 2.png"/>
          <p:cNvPicPr/>
          <p:nvPr/>
        </p:nvPicPr>
        <p:blipFill>
          <a:blip r:embed="rId3">
            <a:extLst>
              <a:ext uri="{28A0092B-C50C-407E-A947-70E740481C1C}">
                <a14:useLocalDpi xmlns:a14="http://schemas.microsoft.com/office/drawing/2010/main" val="0"/>
              </a:ext>
            </a:extLst>
          </a:blip>
          <a:srcRect/>
          <a:stretch>
            <a:fillRect/>
          </a:stretch>
        </p:blipFill>
        <p:spPr bwMode="auto">
          <a:xfrm>
            <a:off x="420918" y="1439604"/>
            <a:ext cx="8592456" cy="4660050"/>
          </a:xfrm>
          <a:prstGeom prst="rect">
            <a:avLst/>
          </a:prstGeom>
          <a:noFill/>
          <a:ln>
            <a:noFill/>
          </a:ln>
        </p:spPr>
      </p:pic>
      <p:pic>
        <p:nvPicPr>
          <p:cNvPr id="8" name="Imagem 7" descr="C:\Users\Thiago\Documents\Mestrado\Imagens\Imagens Editadas\Figura 3.png"/>
          <p:cNvPicPr/>
          <p:nvPr/>
        </p:nvPicPr>
        <p:blipFill>
          <a:blip r:embed="rId4">
            <a:extLst>
              <a:ext uri="{28A0092B-C50C-407E-A947-70E740481C1C}">
                <a14:useLocalDpi xmlns:a14="http://schemas.microsoft.com/office/drawing/2010/main" val="0"/>
              </a:ext>
            </a:extLst>
          </a:blip>
          <a:srcRect/>
          <a:stretch>
            <a:fillRect/>
          </a:stretch>
        </p:blipFill>
        <p:spPr bwMode="auto">
          <a:xfrm>
            <a:off x="421199" y="1800000"/>
            <a:ext cx="8064000" cy="4284000"/>
          </a:xfrm>
          <a:prstGeom prst="rect">
            <a:avLst/>
          </a:prstGeom>
          <a:noFill/>
          <a:ln>
            <a:noFill/>
          </a:ln>
        </p:spPr>
      </p:pic>
      <p:pic>
        <p:nvPicPr>
          <p:cNvPr id="9" name="Imagem 8" descr="C:\Users\Thiago\Documents\Mestrado\Imagens\Imagens Editadas\Figura 4.png"/>
          <p:cNvPicPr/>
          <p:nvPr/>
        </p:nvPicPr>
        <p:blipFill>
          <a:blip r:embed="rId5">
            <a:extLst>
              <a:ext uri="{28A0092B-C50C-407E-A947-70E740481C1C}">
                <a14:useLocalDpi xmlns:a14="http://schemas.microsoft.com/office/drawing/2010/main" val="0"/>
              </a:ext>
            </a:extLst>
          </a:blip>
          <a:srcRect/>
          <a:stretch>
            <a:fillRect/>
          </a:stretch>
        </p:blipFill>
        <p:spPr bwMode="auto">
          <a:xfrm>
            <a:off x="1309374" y="1800000"/>
            <a:ext cx="6480000" cy="4284000"/>
          </a:xfrm>
          <a:prstGeom prst="rect">
            <a:avLst/>
          </a:prstGeom>
          <a:noFill/>
          <a:ln>
            <a:noFill/>
          </a:ln>
        </p:spPr>
      </p:pic>
      <p:sp>
        <p:nvSpPr>
          <p:cNvPr id="18435" name="Title 20"/>
          <p:cNvSpPr>
            <a:spLocks noGrp="1"/>
          </p:cNvSpPr>
          <p:nvPr>
            <p:ph type="title" idx="4294967295"/>
          </p:nvPr>
        </p:nvSpPr>
        <p:spPr bwMode="gray">
          <a:xfrm>
            <a:off x="252413" y="358098"/>
            <a:ext cx="8639175" cy="339725"/>
          </a:xfrm>
        </p:spPr>
        <p:txBody>
          <a:bodyPr/>
          <a:lstStyle/>
          <a:p>
            <a:pPr algn="l"/>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Funcionalidades do Protocolo </a:t>
            </a:r>
            <a:r>
              <a:rPr lang="pt-BR" altLang="pt-BR" sz="2000" b="1" i="1" dirty="0" err="1" smtClean="0">
                <a:latin typeface="Copperplate Gothic Light" panose="020E0507020206020404" pitchFamily="34" charset="0"/>
                <a:cs typeface="Arial" panose="020B0604020202020204" pitchFamily="34" charset="0"/>
              </a:rPr>
              <a:t>ZigBee</a:t>
            </a:r>
            <a:endParaRPr lang="pt-BR" altLang="pt-BR" sz="2000" b="1" dirty="0" smtClean="0">
              <a:latin typeface="Copperplate Gothic Light" panose="020E0507020206020404" pitchFamily="34" charset="0"/>
              <a:cs typeface="Arial" panose="020B0604020202020204" pitchFamily="34" charset="0"/>
            </a:endParaRPr>
          </a:p>
        </p:txBody>
      </p:sp>
      <p:pic>
        <p:nvPicPr>
          <p:cNvPr id="18450" name="Picture 1" descr="C:\Users\olivetal\Pictures\unesp.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ixaDeTexto 5"/>
          <p:cNvSpPr txBox="1">
            <a:spLocks noChangeArrowheads="1"/>
          </p:cNvSpPr>
          <p:nvPr/>
        </p:nvSpPr>
        <p:spPr bwMode="auto">
          <a:xfrm>
            <a:off x="215900" y="923474"/>
            <a:ext cx="8675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Roteamento</a:t>
            </a:r>
          </a:p>
        </p:txBody>
      </p:sp>
      <p:pic>
        <p:nvPicPr>
          <p:cNvPr id="6" name="Imagem 5" descr="C:\Users\Thiago\Documents\Mestrado\Imagens\Imagens Editadas\Figura 1.png"/>
          <p:cNvPicPr/>
          <p:nvPr/>
        </p:nvPicPr>
        <p:blipFill>
          <a:blip r:embed="rId7">
            <a:extLst>
              <a:ext uri="{28A0092B-C50C-407E-A947-70E740481C1C}">
                <a14:useLocalDpi xmlns:a14="http://schemas.microsoft.com/office/drawing/2010/main" val="0"/>
              </a:ext>
            </a:extLst>
          </a:blip>
          <a:srcRect/>
          <a:stretch>
            <a:fillRect/>
          </a:stretch>
        </p:blipFill>
        <p:spPr bwMode="auto">
          <a:xfrm>
            <a:off x="1309374" y="1779654"/>
            <a:ext cx="6480000" cy="4320000"/>
          </a:xfrm>
          <a:prstGeom prst="rect">
            <a:avLst/>
          </a:prstGeom>
          <a:noFill/>
          <a:ln>
            <a:noFill/>
          </a:ln>
        </p:spPr>
      </p:pic>
      <p:sp>
        <p:nvSpPr>
          <p:cNvPr id="2" name="CaixaDeTexto 1"/>
          <p:cNvSpPr txBox="1"/>
          <p:nvPr/>
        </p:nvSpPr>
        <p:spPr>
          <a:xfrm>
            <a:off x="5094514" y="5313790"/>
            <a:ext cx="3869872" cy="707886"/>
          </a:xfrm>
          <a:prstGeom prst="rect">
            <a:avLst/>
          </a:prstGeom>
          <a:noFill/>
        </p:spPr>
        <p:txBody>
          <a:bodyPr wrap="square" rtlCol="0">
            <a:spAutoFit/>
          </a:bodyPr>
          <a:lstStyle/>
          <a:p>
            <a:pPr algn="r"/>
            <a:r>
              <a:rPr lang="pt-BR" sz="2000" b="1" dirty="0" smtClean="0"/>
              <a:t>Temporização das entradas de descoberta de rota: 10 segundos</a:t>
            </a:r>
            <a:endParaRPr lang="pt-BR" sz="2000" b="1" dirty="0"/>
          </a:p>
        </p:txBody>
      </p:sp>
      <p:sp>
        <p:nvSpPr>
          <p:cNvPr id="3" name="Retângulo 2"/>
          <p:cNvSpPr/>
          <p:nvPr/>
        </p:nvSpPr>
        <p:spPr>
          <a:xfrm>
            <a:off x="469900" y="1385139"/>
            <a:ext cx="8166100" cy="923330"/>
          </a:xfrm>
          <a:prstGeom prst="rect">
            <a:avLst/>
          </a:prstGeom>
        </p:spPr>
        <p:txBody>
          <a:bodyPr wrap="square">
            <a:spAutoFit/>
          </a:bodyPr>
          <a:lstStyle/>
          <a:p>
            <a:pPr marL="285750" indent="-285750">
              <a:buFont typeface="Arial" panose="020B0604020202020204" pitchFamily="34" charset="0"/>
              <a:buChar char="•"/>
            </a:pPr>
            <a:r>
              <a:rPr lang="pt-BR" altLang="pt-BR" dirty="0" smtClean="0"/>
              <a:t>Identificar </a:t>
            </a:r>
            <a:r>
              <a:rPr lang="pt-BR" altLang="pt-BR" dirty="0"/>
              <a:t>um caminho para um endereço destino cuja rota é </a:t>
            </a:r>
            <a:r>
              <a:rPr lang="pt-BR" altLang="pt-BR" dirty="0" smtClean="0"/>
              <a:t>desconhecida</a:t>
            </a:r>
            <a:r>
              <a:rPr lang="pt-BR" altLang="pt-BR" dirty="0"/>
              <a:t>;</a:t>
            </a:r>
          </a:p>
          <a:p>
            <a:pPr marL="285750" indent="-285750">
              <a:buFont typeface="Arial" panose="020B0604020202020204" pitchFamily="34" charset="0"/>
              <a:buChar char="•"/>
            </a:pPr>
            <a:r>
              <a:rPr lang="pt-BR" altLang="pt-BR" dirty="0"/>
              <a:t>Algoritmo AODV – Vetor de </a:t>
            </a:r>
            <a:r>
              <a:rPr lang="pt-BR" altLang="pt-BR" dirty="0" smtClean="0"/>
              <a:t>Distância Sob Demanda;</a:t>
            </a:r>
          </a:p>
          <a:p>
            <a:pPr marL="285750" indent="-285750">
              <a:buFont typeface="Arial" panose="020B0604020202020204" pitchFamily="34" charset="0"/>
              <a:buChar char="•"/>
            </a:pPr>
            <a:r>
              <a:rPr lang="pt-BR" altLang="pt-BR" dirty="0" smtClean="0"/>
              <a:t>“Inundar </a:t>
            </a:r>
            <a:r>
              <a:rPr lang="pt-BR" altLang="pt-BR" dirty="0"/>
              <a:t>a rede com frames até chegar ao endereço de destino</a:t>
            </a:r>
            <a:r>
              <a:rPr lang="pt-BR" altLang="pt-BR" dirty="0" smtClean="0"/>
              <a:t>”;</a:t>
            </a:r>
            <a:endParaRPr lang="pt-BR" altLang="pt-BR" dirty="0"/>
          </a:p>
        </p:txBody>
      </p:sp>
      <mc:AlternateContent xmlns:mc="http://schemas.openxmlformats.org/markup-compatibility/2006" xmlns:a14="http://schemas.microsoft.com/office/drawing/2010/main">
        <mc:Choice Requires="a14">
          <p:sp>
            <p:nvSpPr>
              <p:cNvPr id="4" name="Retângulo 3"/>
              <p:cNvSpPr/>
              <p:nvPr/>
            </p:nvSpPr>
            <p:spPr>
              <a:xfrm>
                <a:off x="3964918" y="5987575"/>
                <a:ext cx="51166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000" b="1" i="0">
                          <a:latin typeface="Cambria Math" panose="02040503050406030204" pitchFamily="18" charset="0"/>
                        </a:rPr>
                        <m:t>𝐄𝐧𝐝</m:t>
                      </m:r>
                      <m:r>
                        <a:rPr lang="pt-BR" sz="2000" b="1" i="0">
                          <a:latin typeface="Cambria Math" panose="02040503050406030204" pitchFamily="18" charset="0"/>
                        </a:rPr>
                        <m:t> </m:t>
                      </m:r>
                      <m:r>
                        <a:rPr lang="pt-BR" sz="2000" b="1" i="0">
                          <a:latin typeface="Cambria Math" panose="02040503050406030204" pitchFamily="18" charset="0"/>
                        </a:rPr>
                        <m:t>𝐃𝐞𝐯𝐢𝐜𝐞</m:t>
                      </m:r>
                      <m:r>
                        <a:rPr lang="pt-BR" sz="2000" b="1" i="0">
                          <a:latin typeface="Cambria Math" panose="02040503050406030204" pitchFamily="18" charset="0"/>
                        </a:rPr>
                        <m:t> </m:t>
                      </m:r>
                      <m:r>
                        <a:rPr lang="pt-BR" sz="2000" b="1" i="0">
                          <a:latin typeface="Cambria Math" panose="02040503050406030204" pitchFamily="18" charset="0"/>
                        </a:rPr>
                        <m:t>𝐏𝐨𝐥𝐥</m:t>
                      </m:r>
                      <m:r>
                        <a:rPr lang="pt-BR" sz="2000" b="1" i="0">
                          <a:latin typeface="Cambria Math" panose="02040503050406030204" pitchFamily="18" charset="0"/>
                        </a:rPr>
                        <m:t> </m:t>
                      </m:r>
                      <m:r>
                        <a:rPr lang="pt-BR" sz="2000" b="1" i="0">
                          <a:latin typeface="Cambria Math" panose="02040503050406030204" pitchFamily="18" charset="0"/>
                        </a:rPr>
                        <m:t>𝐓𝐢𝐦𝐞𝐨𝐮𝐭</m:t>
                      </m:r>
                      <m:r>
                        <a:rPr lang="pt-BR" sz="2000" b="1" i="0">
                          <a:latin typeface="Cambria Math" panose="02040503050406030204" pitchFamily="18" charset="0"/>
                        </a:rPr>
                        <m:t>=</m:t>
                      </m:r>
                      <m:r>
                        <a:rPr lang="pt-BR" sz="2000" b="1" i="0">
                          <a:latin typeface="Cambria Math" panose="02040503050406030204" pitchFamily="18" charset="0"/>
                        </a:rPr>
                        <m:t>𝟑</m:t>
                      </m:r>
                      <m:r>
                        <a:rPr lang="pt-BR" sz="2000" b="1" i="0">
                          <a:latin typeface="Cambria Math" panose="02040503050406030204" pitchFamily="18" charset="0"/>
                        </a:rPr>
                        <m:t>.</m:t>
                      </m:r>
                      <m:r>
                        <a:rPr lang="pt-BR" sz="2000" b="1" i="0">
                          <a:latin typeface="Cambria Math" panose="02040503050406030204" pitchFamily="18" charset="0"/>
                        </a:rPr>
                        <m:t>𝐒𝐍</m:t>
                      </m:r>
                      <m:r>
                        <a:rPr lang="pt-BR" sz="2000" b="1" i="0">
                          <a:latin typeface="Cambria Math" panose="02040503050406030204" pitchFamily="18" charset="0"/>
                        </a:rPr>
                        <m:t>.</m:t>
                      </m:r>
                      <m:d>
                        <m:dPr>
                          <m:ctrlPr>
                            <a:rPr lang="pt-BR" sz="2000" b="1" i="1">
                              <a:latin typeface="Cambria Math" panose="02040503050406030204" pitchFamily="18" charset="0"/>
                            </a:rPr>
                          </m:ctrlPr>
                        </m:dPr>
                        <m:e>
                          <m:r>
                            <a:rPr lang="pt-BR" sz="2000" b="1" i="0">
                              <a:latin typeface="Cambria Math" panose="02040503050406030204" pitchFamily="18" charset="0"/>
                            </a:rPr>
                            <m:t>𝐒𝐏</m:t>
                          </m:r>
                          <m:r>
                            <a:rPr lang="pt-BR" sz="2000" b="1" i="0">
                              <a:latin typeface="Cambria Math" panose="02040503050406030204" pitchFamily="18" charset="0"/>
                            </a:rPr>
                            <m:t>.</m:t>
                          </m:r>
                          <m:r>
                            <a:rPr lang="pt-BR" sz="2000" b="1" i="0">
                              <a:latin typeface="Cambria Math" panose="02040503050406030204" pitchFamily="18" charset="0"/>
                            </a:rPr>
                            <m:t>𝟏𝟎</m:t>
                          </m:r>
                        </m:e>
                      </m:d>
                    </m:oMath>
                  </m:oMathPara>
                </a14:m>
                <a:endParaRPr lang="pt-BR" sz="2000" b="1" dirty="0">
                  <a:latin typeface="+mn-lt"/>
                </a:endParaRPr>
              </a:p>
            </p:txBody>
          </p:sp>
        </mc:Choice>
        <mc:Fallback xmlns="">
          <p:sp>
            <p:nvSpPr>
              <p:cNvPr id="4" name="Retângulo 3"/>
              <p:cNvSpPr>
                <a:spLocks noRot="1" noChangeAspect="1" noMove="1" noResize="1" noEditPoints="1" noAdjustHandles="1" noChangeArrowheads="1" noChangeShapeType="1" noTextEdit="1"/>
              </p:cNvSpPr>
              <p:nvPr/>
            </p:nvSpPr>
            <p:spPr>
              <a:xfrm>
                <a:off x="3964918" y="5987575"/>
                <a:ext cx="5116657" cy="400110"/>
              </a:xfrm>
              <a:prstGeom prst="rect">
                <a:avLst/>
              </a:prstGeom>
              <a:blipFill rotWithShape="0">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513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3">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3">
                                            <p:txEl>
                                              <p:pRg st="0" end="0"/>
                                            </p:txEl>
                                          </p:spTgt>
                                        </p:tgtEl>
                                        <p:attrNameLst>
                                          <p:attrName>style.visibility</p:attrName>
                                        </p:attrNameLst>
                                      </p:cBhvr>
                                      <p:to>
                                        <p:strVal val="hidden"/>
                                      </p:to>
                                    </p:set>
                                  </p:childTnLst>
                                </p:cTn>
                              </p:par>
                              <p:par>
                                <p:cTn id="20" presetID="2" presetClass="exit" presetSubtype="4" fill="hold" grpId="0" nodeType="withEffect">
                                  <p:stCondLst>
                                    <p:cond delay="0"/>
                                  </p:stCondLst>
                                  <p:childTnLst>
                                    <p:anim calcmode="lin" valueType="num">
                                      <p:cBhvr additive="base">
                                        <p:cTn id="21"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3">
                                            <p:txEl>
                                              <p:pRg st="1" end="1"/>
                                            </p:txEl>
                                          </p:spTgt>
                                        </p:tgtEl>
                                        <p:attrNameLst>
                                          <p:attrName>ppt_y</p:attrName>
                                        </p:attrNameLst>
                                      </p:cBhvr>
                                      <p:tavLst>
                                        <p:tav tm="0">
                                          <p:val>
                                            <p:strVal val="ppt_y"/>
                                          </p:val>
                                        </p:tav>
                                        <p:tav tm="100000">
                                          <p:val>
                                            <p:strVal val="1+ppt_h/2"/>
                                          </p:val>
                                        </p:tav>
                                      </p:tavLst>
                                    </p:anim>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2" presetClass="exit" presetSubtype="4" fill="hold" grpId="0" nodeType="withEffect">
                                  <p:stCondLst>
                                    <p:cond delay="0"/>
                                  </p:stCondLst>
                                  <p:childTnLst>
                                    <p:anim calcmode="lin" valueType="num">
                                      <p:cBhvr additive="base">
                                        <p:cTn id="25"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p:tgtEl>
                                          <p:spTgt spid="3">
                                            <p:txEl>
                                              <p:pRg st="2" end="2"/>
                                            </p:txEl>
                                          </p:spTgt>
                                        </p:tgtEl>
                                        <p:attrNameLst>
                                          <p:attrName>ppt_y</p:attrName>
                                        </p:attrNameLst>
                                      </p:cBhvr>
                                      <p:tavLst>
                                        <p:tav tm="0">
                                          <p:val>
                                            <p:strVal val="ppt_y"/>
                                          </p:val>
                                        </p:tav>
                                        <p:tav tm="100000">
                                          <p:val>
                                            <p:strVal val="1+ppt_h/2"/>
                                          </p:val>
                                        </p:tav>
                                      </p:tavLst>
                                    </p:anim>
                                    <p:set>
                                      <p:cBhvr>
                                        <p:cTn id="27" dur="1" fill="hold">
                                          <p:stCondLst>
                                            <p:cond delay="499"/>
                                          </p:stCondLst>
                                        </p:cTn>
                                        <p:tgtEl>
                                          <p:spTgt spid="3">
                                            <p:txEl>
                                              <p:pRg st="2" end="2"/>
                                            </p:txEl>
                                          </p:spTgt>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20"/>
          <p:cNvSpPr txBox="1">
            <a:spLocks/>
          </p:cNvSpPr>
          <p:nvPr/>
        </p:nvSpPr>
        <p:spPr bwMode="gray">
          <a:xfrm>
            <a:off x="252413" y="35809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smtClean="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Síntese</a:t>
            </a:r>
          </a:p>
        </p:txBody>
      </p:sp>
      <p:graphicFrame>
        <p:nvGraphicFramePr>
          <p:cNvPr id="2" name="Tabela 1"/>
          <p:cNvGraphicFramePr>
            <a:graphicFrameLocks noGrp="1"/>
          </p:cNvGraphicFramePr>
          <p:nvPr>
            <p:extLst/>
          </p:nvPr>
        </p:nvGraphicFramePr>
        <p:xfrm>
          <a:off x="508707" y="1034432"/>
          <a:ext cx="8101893" cy="4882288"/>
        </p:xfrm>
        <a:graphic>
          <a:graphicData uri="http://schemas.openxmlformats.org/drawingml/2006/table">
            <a:tbl>
              <a:tblPr firstRow="1" firstCol="1" bandRow="1">
                <a:tableStyleId>{B301B821-A1FF-4177-AEE7-76D212191A09}</a:tableStyleId>
              </a:tblPr>
              <a:tblGrid>
                <a:gridCol w="1315714"/>
                <a:gridCol w="2137979"/>
                <a:gridCol w="4648200"/>
              </a:tblGrid>
              <a:tr h="883268">
                <a:tc>
                  <a:txBody>
                    <a:bodyPr/>
                    <a:lstStyle/>
                    <a:p>
                      <a:pPr algn="ctr">
                        <a:lnSpc>
                          <a:spcPct val="150000"/>
                        </a:lnSpc>
                        <a:spcAft>
                          <a:spcPts val="0"/>
                        </a:spcAft>
                      </a:pPr>
                      <a:r>
                        <a:rPr lang="pt-BR" sz="1400" dirty="0">
                          <a:effectLst/>
                        </a:rPr>
                        <a:t>Requisitos de </a:t>
                      </a:r>
                      <a:r>
                        <a:rPr lang="pt-BR" sz="1400" dirty="0" err="1">
                          <a:effectLst/>
                        </a:rPr>
                        <a:t>RDSSFs</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0" algn="ctr">
                        <a:lnSpc>
                          <a:spcPct val="150000"/>
                        </a:lnSpc>
                        <a:spcAft>
                          <a:spcPts val="0"/>
                        </a:spcAft>
                      </a:pPr>
                      <a:r>
                        <a:rPr lang="pt-BR" sz="1400" dirty="0">
                          <a:effectLst/>
                        </a:rPr>
                        <a:t>Funcionalidades do Protocolo </a:t>
                      </a:r>
                      <a:r>
                        <a:rPr lang="pt-BR" sz="1400" dirty="0" err="1">
                          <a:effectLst/>
                        </a:rPr>
                        <a:t>ZigBee</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algn="ctr">
                        <a:lnSpc>
                          <a:spcPct val="150000"/>
                        </a:lnSpc>
                        <a:spcAft>
                          <a:spcPts val="0"/>
                        </a:spcAft>
                      </a:pPr>
                      <a:r>
                        <a:rPr lang="pt-BR" sz="1400" dirty="0">
                          <a:effectLst/>
                        </a:rPr>
                        <a:t>Análise</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1193800">
                <a:tc>
                  <a:txBody>
                    <a:bodyPr/>
                    <a:lstStyle/>
                    <a:p>
                      <a:pPr algn="ctr">
                        <a:lnSpc>
                          <a:spcPct val="150000"/>
                        </a:lnSpc>
                        <a:spcAft>
                          <a:spcPts val="0"/>
                        </a:spcAft>
                      </a:pPr>
                      <a:r>
                        <a:rPr lang="pt-BR" sz="1200" dirty="0">
                          <a:effectLst/>
                        </a:rPr>
                        <a:t>Gerenciamento de Energia</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65100" algn="l">
                        <a:lnSpc>
                          <a:spcPct val="150000"/>
                        </a:lnSpc>
                        <a:spcAft>
                          <a:spcPts val="0"/>
                        </a:spcAft>
                        <a:buFont typeface="Symbol" panose="05050102010706020507" pitchFamily="18" charset="2"/>
                        <a:buChar char=""/>
                      </a:pPr>
                      <a:r>
                        <a:rPr lang="pt-BR" sz="1200" dirty="0">
                          <a:effectLst/>
                        </a:rPr>
                        <a:t>Modo </a:t>
                      </a:r>
                      <a:r>
                        <a:rPr lang="pt-BR" sz="1200" dirty="0" err="1">
                          <a:effectLst/>
                        </a:rPr>
                        <a:t>Sleep</a:t>
                      </a:r>
                      <a:endParaRPr lang="pt-BR" sz="1600" dirty="0">
                        <a:effectLst/>
                      </a:endParaRPr>
                    </a:p>
                    <a:p>
                      <a:pPr marL="342900" lvl="0" indent="-165100" algn="l">
                        <a:lnSpc>
                          <a:spcPct val="150000"/>
                        </a:lnSpc>
                        <a:spcAft>
                          <a:spcPts val="0"/>
                        </a:spcAft>
                        <a:buFont typeface="Symbol" panose="05050102010706020507" pitchFamily="18" charset="2"/>
                        <a:buChar char=""/>
                      </a:pPr>
                      <a:r>
                        <a:rPr lang="pt-BR" sz="1200" dirty="0">
                          <a:effectLst/>
                        </a:rPr>
                        <a:t>Verificações temporárias (</a:t>
                      </a:r>
                      <a:r>
                        <a:rPr lang="pt-BR" sz="1200" dirty="0" err="1">
                          <a:effectLst/>
                        </a:rPr>
                        <a:t>Polling</a:t>
                      </a:r>
                      <a:r>
                        <a:rPr lang="pt-BR" sz="1200" dirty="0">
                          <a:effectLst/>
                        </a:rPr>
                        <a:t> </a:t>
                      </a:r>
                      <a:r>
                        <a:rPr lang="pt-BR" sz="1200" dirty="0" err="1">
                          <a:effectLst/>
                        </a:rPr>
                        <a:t>Request</a:t>
                      </a:r>
                      <a:r>
                        <a:rPr lang="pt-BR" sz="1200" dirty="0">
                          <a:effectLst/>
                        </a:rPr>
                        <a:t>)</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Redução considerável no consume de energia de dispositivos com verificação de solicitações de comunicação e operação em modo de consumo reduzido de energia;</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579415">
                <a:tc>
                  <a:txBody>
                    <a:bodyPr/>
                    <a:lstStyle/>
                    <a:p>
                      <a:pPr algn="ctr">
                        <a:lnSpc>
                          <a:spcPct val="150000"/>
                        </a:lnSpc>
                        <a:spcAft>
                          <a:spcPts val="0"/>
                        </a:spcAft>
                      </a:pPr>
                      <a:r>
                        <a:rPr lang="pt-BR" sz="1200" dirty="0">
                          <a:effectLst/>
                        </a:rPr>
                        <a:t>Auto-organização</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65100" algn="l">
                        <a:lnSpc>
                          <a:spcPct val="150000"/>
                        </a:lnSpc>
                        <a:spcAft>
                          <a:spcPts val="0"/>
                        </a:spcAft>
                        <a:buFont typeface="Symbol" panose="05050102010706020507" pitchFamily="18" charset="2"/>
                        <a:buChar char=""/>
                      </a:pPr>
                      <a:r>
                        <a:rPr lang="pt-BR" sz="1200" dirty="0">
                          <a:effectLst/>
                        </a:rPr>
                        <a:t>Roteamento AODV</a:t>
                      </a:r>
                      <a:endParaRPr lang="pt-BR" sz="1600" dirty="0">
                        <a:effectLst/>
                      </a:endParaRPr>
                    </a:p>
                    <a:p>
                      <a:pPr marL="342900" lvl="0" indent="-165100" algn="l">
                        <a:lnSpc>
                          <a:spcPct val="150000"/>
                        </a:lnSpc>
                        <a:spcAft>
                          <a:spcPts val="0"/>
                        </a:spcAft>
                        <a:buFont typeface="Symbol" panose="05050102010706020507" pitchFamily="18" charset="2"/>
                        <a:buChar char=""/>
                      </a:pPr>
                      <a:r>
                        <a:rPr lang="pt-BR" sz="1200" dirty="0">
                          <a:effectLst/>
                        </a:rPr>
                        <a:t>Formação de Rede</a:t>
                      </a:r>
                      <a:endParaRPr lang="pt-BR" sz="1600" dirty="0">
                        <a:effectLst/>
                      </a:endParaRPr>
                    </a:p>
                    <a:p>
                      <a:pPr marL="342900" lvl="0" indent="-165100" algn="l">
                        <a:lnSpc>
                          <a:spcPct val="150000"/>
                        </a:lnSpc>
                        <a:spcAft>
                          <a:spcPts val="0"/>
                        </a:spcAft>
                        <a:buFont typeface="Symbol" panose="05050102010706020507" pitchFamily="18" charset="2"/>
                        <a:buChar char=""/>
                      </a:pPr>
                      <a:r>
                        <a:rPr lang="pt-BR" sz="1200" dirty="0">
                          <a:effectLst/>
                        </a:rPr>
                        <a:t>Descoberta de Rede</a:t>
                      </a:r>
                      <a:endParaRPr lang="pt-BR" sz="1600" dirty="0">
                        <a:effectLst/>
                      </a:endParaRPr>
                    </a:p>
                    <a:p>
                      <a:pPr marL="342900" lvl="0" indent="-165100" algn="l">
                        <a:lnSpc>
                          <a:spcPct val="150000"/>
                        </a:lnSpc>
                        <a:spcAft>
                          <a:spcPts val="0"/>
                        </a:spcAft>
                        <a:buFont typeface="Symbol" panose="05050102010706020507" pitchFamily="18" charset="2"/>
                        <a:buChar char=""/>
                      </a:pPr>
                      <a:r>
                        <a:rPr lang="pt-BR" sz="1200" dirty="0">
                          <a:effectLst/>
                        </a:rPr>
                        <a:t>Associação de Rede</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Gerenciamento satisfatório de entrada e saída de dispositivos na rede, com recursos automáticos de criação de redes, topologias e rotas de comunicação;</a:t>
                      </a:r>
                      <a:endParaRPr lang="pt-BR" sz="1600" dirty="0">
                        <a:effectLst/>
                      </a:endParaRPr>
                    </a:p>
                    <a:p>
                      <a:pPr marL="144000" algn="just">
                        <a:lnSpc>
                          <a:spcPct val="150000"/>
                        </a:lnSpc>
                        <a:spcAft>
                          <a:spcPts val="0"/>
                        </a:spcAft>
                      </a:pPr>
                      <a:r>
                        <a:rPr lang="pt-BR" sz="1200" dirty="0">
                          <a:effectLst/>
                        </a:rPr>
                        <a:t>Possibilidade de descoberta automática de nós na área de cobertura;</a:t>
                      </a:r>
                      <a:endParaRPr lang="pt-BR" sz="1600" dirty="0">
                        <a:effectLst/>
                      </a:endParaRPr>
                    </a:p>
                    <a:p>
                      <a:pPr marL="144000" algn="just">
                        <a:lnSpc>
                          <a:spcPct val="150000"/>
                        </a:lnSpc>
                        <a:spcAft>
                          <a:spcPts val="0"/>
                        </a:spcAft>
                      </a:pPr>
                      <a:r>
                        <a:rPr lang="pt-BR" sz="1200" dirty="0">
                          <a:effectLst/>
                        </a:rPr>
                        <a:t>Temporização das entradas de nós filhos (</a:t>
                      </a:r>
                      <a:r>
                        <a:rPr lang="pt-BR" sz="1200" dirty="0" err="1">
                          <a:effectLst/>
                        </a:rPr>
                        <a:t>End</a:t>
                      </a:r>
                      <a:r>
                        <a:rPr lang="pt-BR" sz="1200" dirty="0">
                          <a:effectLst/>
                        </a:rPr>
                        <a:t> </a:t>
                      </a:r>
                      <a:r>
                        <a:rPr lang="pt-BR" sz="1200" dirty="0" err="1">
                          <a:effectLst/>
                        </a:rPr>
                        <a:t>Device</a:t>
                      </a:r>
                      <a:r>
                        <a:rPr lang="pt-BR" sz="1200" dirty="0">
                          <a:effectLst/>
                        </a:rPr>
                        <a:t> </a:t>
                      </a:r>
                      <a:r>
                        <a:rPr lang="pt-BR" sz="1200" dirty="0" err="1">
                          <a:effectLst/>
                        </a:rPr>
                        <a:t>Poll</a:t>
                      </a:r>
                      <a:r>
                        <a:rPr lang="pt-BR" sz="1200" dirty="0">
                          <a:effectLst/>
                        </a:rPr>
                        <a:t> Timeout) pode limitar certas aplicações;</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579415">
                <a:tc>
                  <a:txBody>
                    <a:bodyPr/>
                    <a:lstStyle/>
                    <a:p>
                      <a:pPr algn="ctr">
                        <a:lnSpc>
                          <a:spcPct val="150000"/>
                        </a:lnSpc>
                        <a:spcAft>
                          <a:spcPts val="0"/>
                        </a:spcAft>
                      </a:pPr>
                      <a:r>
                        <a:rPr lang="pt-BR" sz="1200" dirty="0">
                          <a:effectLst/>
                        </a:rPr>
                        <a:t>Associações permissíveis</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57163" algn="l">
                        <a:lnSpc>
                          <a:spcPct val="150000"/>
                        </a:lnSpc>
                        <a:spcAft>
                          <a:spcPts val="0"/>
                        </a:spcAft>
                        <a:buFont typeface="Symbol" panose="05050102010706020507" pitchFamily="18" charset="2"/>
                        <a:buChar char=""/>
                      </a:pPr>
                      <a:r>
                        <a:rPr lang="en-US" sz="1200" dirty="0">
                          <a:effectLst/>
                        </a:rPr>
                        <a:t>NC (Number of Remain Children)</a:t>
                      </a:r>
                      <a:endParaRPr lang="pt-BR" sz="1200" dirty="0">
                        <a:effectLst/>
                      </a:endParaRPr>
                    </a:p>
                    <a:p>
                      <a:pPr marL="342900" lvl="0" indent="-157163" algn="l">
                        <a:lnSpc>
                          <a:spcPct val="150000"/>
                        </a:lnSpc>
                        <a:spcAft>
                          <a:spcPts val="0"/>
                        </a:spcAft>
                        <a:buFont typeface="Symbol" panose="05050102010706020507" pitchFamily="18" charset="2"/>
                        <a:buChar char=""/>
                      </a:pPr>
                      <a:r>
                        <a:rPr lang="pt-BR" sz="1200" dirty="0">
                          <a:effectLst/>
                        </a:rPr>
                        <a:t>Número de </a:t>
                      </a:r>
                      <a:r>
                        <a:rPr lang="pt-BR" sz="1200" dirty="0" smtClean="0">
                          <a:effectLst/>
                        </a:rPr>
                        <a:t>dispositivos em </a:t>
                      </a:r>
                      <a:r>
                        <a:rPr lang="pt-BR" sz="1200" dirty="0">
                          <a:effectLst/>
                        </a:rPr>
                        <a:t>rede</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Valores especificados para máxima associação por dispositivo podem limitar certas aplicações;</a:t>
                      </a:r>
                    </a:p>
                    <a:p>
                      <a:pPr marL="144000" algn="just">
                        <a:lnSpc>
                          <a:spcPct val="150000"/>
                        </a:lnSpc>
                        <a:spcAft>
                          <a:spcPts val="0"/>
                        </a:spcAft>
                      </a:pPr>
                      <a:r>
                        <a:rPr lang="pt-BR" sz="1200" dirty="0">
                          <a:effectLst/>
                        </a:rPr>
                        <a:t>Número máximo de dispositivos na rede satisfatório;</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bl>
          </a:graphicData>
        </a:graphic>
      </p:graphicFrame>
    </p:spTree>
    <p:extLst>
      <p:ext uri="{BB962C8B-B14F-4D97-AF65-F5344CB8AC3E}">
        <p14:creationId xmlns:p14="http://schemas.microsoft.com/office/powerpoint/2010/main" val="32395584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20"/>
          <p:cNvSpPr txBox="1">
            <a:spLocks/>
          </p:cNvSpPr>
          <p:nvPr/>
        </p:nvSpPr>
        <p:spPr bwMode="gray">
          <a:xfrm>
            <a:off x="252413" y="358098"/>
            <a:ext cx="863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Análise da Viabilidade de Aplicação </a:t>
            </a:r>
            <a:r>
              <a:rPr lang="pt-BR" altLang="pt-BR" sz="2000" b="1" i="1" dirty="0" err="1" smtClean="0">
                <a:solidFill>
                  <a:schemeClr val="bg1">
                    <a:lumMod val="50000"/>
                  </a:schemeClr>
                </a:solidFill>
                <a:latin typeface="Copperplate Gothic Light" panose="020E0507020206020404" pitchFamily="34" charset="0"/>
                <a:cs typeface="Arial" panose="020B0604020202020204" pitchFamily="34" charset="0"/>
              </a:rPr>
              <a:t>ZigBee</a:t>
            </a:r>
            <a:r>
              <a:rPr lang="pt-BR" altLang="pt-BR" sz="2000" b="1" i="1" dirty="0" smtClean="0">
                <a:solidFill>
                  <a:schemeClr val="bg1">
                    <a:lumMod val="50000"/>
                  </a:schemeClr>
                </a:solidFill>
                <a:latin typeface="Copperplate Gothic Light" panose="020E0507020206020404" pitchFamily="34" charset="0"/>
                <a:cs typeface="Arial" panose="020B0604020202020204" pitchFamily="34" charset="0"/>
              </a:rPr>
              <a:t> </a:t>
            </a:r>
            <a:r>
              <a:rPr lang="pt-BR" altLang="pt-BR" sz="2000" b="1" dirty="0" smtClean="0">
                <a:solidFill>
                  <a:schemeClr val="bg1">
                    <a:lumMod val="50000"/>
                  </a:schemeClr>
                </a:solidFill>
                <a:latin typeface="Copperplate Gothic Light" panose="020E0507020206020404" pitchFamily="34" charset="0"/>
                <a:cs typeface="Arial" panose="020B0604020202020204" pitchFamily="34" charset="0"/>
              </a:rPr>
              <a:t>em </a:t>
            </a:r>
            <a:r>
              <a:rPr lang="pt-BR" altLang="pt-BR" sz="2000" b="1" dirty="0" err="1" smtClean="0">
                <a:solidFill>
                  <a:schemeClr val="bg1">
                    <a:lumMod val="50000"/>
                  </a:schemeClr>
                </a:solidFill>
                <a:latin typeface="Copperplate Gothic Light" panose="020E0507020206020404" pitchFamily="34" charset="0"/>
                <a:cs typeface="Arial" panose="020B0604020202020204" pitchFamily="34" charset="0"/>
              </a:rPr>
              <a:t>RDSSFs</a:t>
            </a:r>
            <a:r>
              <a:rPr lang="pt-BR" altLang="pt-BR" sz="2000" b="1" dirty="0" smtClean="0">
                <a:latin typeface="Copperplate Gothic Light" panose="020E0507020206020404" pitchFamily="34" charset="0"/>
                <a:cs typeface="Arial" panose="020B0604020202020204" pitchFamily="34" charset="0"/>
              </a:rPr>
              <a:t/>
            </a:r>
            <a:br>
              <a:rPr lang="pt-BR" altLang="pt-BR" sz="2000" b="1" dirty="0" smtClean="0">
                <a:latin typeface="Copperplate Gothic Light" panose="020E0507020206020404" pitchFamily="34" charset="0"/>
                <a:cs typeface="Arial" panose="020B0604020202020204" pitchFamily="34" charset="0"/>
              </a:rPr>
            </a:br>
            <a:r>
              <a:rPr lang="pt-BR" altLang="pt-BR" sz="2000" b="1" dirty="0" smtClean="0">
                <a:latin typeface="Copperplate Gothic Light" panose="020E0507020206020404" pitchFamily="34" charset="0"/>
                <a:cs typeface="Arial" panose="020B0604020202020204" pitchFamily="34" charset="0"/>
              </a:rPr>
              <a:t>Síntese</a:t>
            </a:r>
          </a:p>
        </p:txBody>
      </p:sp>
      <p:graphicFrame>
        <p:nvGraphicFramePr>
          <p:cNvPr id="2" name="Tabela 1"/>
          <p:cNvGraphicFramePr>
            <a:graphicFrameLocks noGrp="1"/>
          </p:cNvGraphicFramePr>
          <p:nvPr>
            <p:extLst/>
          </p:nvPr>
        </p:nvGraphicFramePr>
        <p:xfrm>
          <a:off x="508707" y="1034432"/>
          <a:ext cx="8101893" cy="4059328"/>
        </p:xfrm>
        <a:graphic>
          <a:graphicData uri="http://schemas.openxmlformats.org/drawingml/2006/table">
            <a:tbl>
              <a:tblPr firstRow="1" firstCol="1" bandRow="1">
                <a:tableStyleId>{B301B821-A1FF-4177-AEE7-76D212191A09}</a:tableStyleId>
              </a:tblPr>
              <a:tblGrid>
                <a:gridCol w="1315714"/>
                <a:gridCol w="2137979"/>
                <a:gridCol w="4648200"/>
              </a:tblGrid>
              <a:tr h="883268">
                <a:tc>
                  <a:txBody>
                    <a:bodyPr/>
                    <a:lstStyle/>
                    <a:p>
                      <a:pPr algn="ctr">
                        <a:lnSpc>
                          <a:spcPct val="150000"/>
                        </a:lnSpc>
                        <a:spcAft>
                          <a:spcPts val="0"/>
                        </a:spcAft>
                      </a:pPr>
                      <a:r>
                        <a:rPr lang="pt-BR" sz="1400" dirty="0">
                          <a:effectLst/>
                        </a:rPr>
                        <a:t>Requisitos de </a:t>
                      </a:r>
                      <a:r>
                        <a:rPr lang="pt-BR" sz="1400" dirty="0" err="1">
                          <a:effectLst/>
                        </a:rPr>
                        <a:t>RDSSFs</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0" algn="ctr">
                        <a:lnSpc>
                          <a:spcPct val="150000"/>
                        </a:lnSpc>
                        <a:spcAft>
                          <a:spcPts val="0"/>
                        </a:spcAft>
                      </a:pPr>
                      <a:r>
                        <a:rPr lang="pt-BR" sz="1400" dirty="0">
                          <a:effectLst/>
                        </a:rPr>
                        <a:t>Funcionalidades do Protocolo </a:t>
                      </a:r>
                      <a:r>
                        <a:rPr lang="pt-BR" sz="1400" dirty="0" err="1">
                          <a:effectLst/>
                        </a:rPr>
                        <a:t>ZigBee</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algn="ctr">
                        <a:lnSpc>
                          <a:spcPct val="150000"/>
                        </a:lnSpc>
                        <a:spcAft>
                          <a:spcPts val="0"/>
                        </a:spcAft>
                      </a:pPr>
                      <a:r>
                        <a:rPr lang="pt-BR" sz="1400" dirty="0">
                          <a:effectLst/>
                        </a:rPr>
                        <a:t>Análise</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1193800">
                <a:tc>
                  <a:txBody>
                    <a:bodyPr/>
                    <a:lstStyle/>
                    <a:p>
                      <a:pPr algn="ctr">
                        <a:lnSpc>
                          <a:spcPct val="150000"/>
                        </a:lnSpc>
                        <a:spcAft>
                          <a:spcPts val="0"/>
                        </a:spcAft>
                      </a:pPr>
                      <a:r>
                        <a:rPr lang="pt-BR" sz="1200" dirty="0" smtClean="0">
                          <a:effectLst/>
                        </a:rPr>
                        <a:t>Independência</a:t>
                      </a:r>
                    </a:p>
                    <a:p>
                      <a:pPr algn="ctr">
                        <a:lnSpc>
                          <a:spcPct val="150000"/>
                        </a:lnSpc>
                        <a:spcAft>
                          <a:spcPts val="0"/>
                        </a:spcAft>
                      </a:pPr>
                      <a:r>
                        <a:rPr lang="pt-BR" sz="1200" dirty="0" smtClean="0">
                          <a:effectLst/>
                        </a:rPr>
                        <a:t>de </a:t>
                      </a:r>
                      <a:r>
                        <a:rPr lang="pt-BR" sz="1200" dirty="0">
                          <a:effectLst/>
                        </a:rPr>
                        <a:t>nós</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57163" algn="l">
                        <a:lnSpc>
                          <a:spcPct val="150000"/>
                        </a:lnSpc>
                        <a:spcAft>
                          <a:spcPts val="0"/>
                        </a:spcAft>
                        <a:buFont typeface="Symbol" panose="05050102010706020507" pitchFamily="18" charset="2"/>
                        <a:buChar char=""/>
                      </a:pPr>
                      <a:r>
                        <a:rPr lang="pt-BR" sz="1200" dirty="0">
                          <a:effectLst/>
                        </a:rPr>
                        <a:t>Dependência do nó coordenador</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Funções de gerenciamento de rede são exclusivas para o Coordenador </a:t>
                      </a:r>
                      <a:r>
                        <a:rPr lang="pt-BR" sz="1200" dirty="0" err="1">
                          <a:effectLst/>
                        </a:rPr>
                        <a:t>ZigBee</a:t>
                      </a:r>
                      <a:r>
                        <a:rPr lang="pt-BR" sz="1200" dirty="0">
                          <a:effectLst/>
                        </a:rPr>
                        <a:t> (ZC);</a:t>
                      </a:r>
                    </a:p>
                    <a:p>
                      <a:pPr marL="144000" algn="just">
                        <a:lnSpc>
                          <a:spcPct val="150000"/>
                        </a:lnSpc>
                        <a:spcAft>
                          <a:spcPts val="0"/>
                        </a:spcAft>
                      </a:pPr>
                      <a:r>
                        <a:rPr lang="pt-BR" sz="1200" dirty="0">
                          <a:effectLst/>
                        </a:rPr>
                        <a:t>Dependência do ZC contornada com a utilização de nó coordenador móvel para RDSSF;</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579415">
                <a:tc>
                  <a:txBody>
                    <a:bodyPr/>
                    <a:lstStyle/>
                    <a:p>
                      <a:pPr algn="ctr">
                        <a:lnSpc>
                          <a:spcPct val="150000"/>
                        </a:lnSpc>
                        <a:spcAft>
                          <a:spcPts val="0"/>
                        </a:spcAft>
                      </a:pPr>
                      <a:r>
                        <a:rPr lang="pt-BR" sz="1200" dirty="0">
                          <a:effectLst/>
                        </a:rPr>
                        <a:t>Interoperabilidade</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57163" algn="l">
                        <a:lnSpc>
                          <a:spcPct val="150000"/>
                        </a:lnSpc>
                        <a:spcAft>
                          <a:spcPts val="0"/>
                        </a:spcAft>
                        <a:buFont typeface="Symbol" panose="05050102010706020507" pitchFamily="18" charset="2"/>
                        <a:buChar char=""/>
                      </a:pPr>
                      <a:r>
                        <a:rPr lang="pt-BR" sz="1200" dirty="0">
                          <a:effectLst/>
                        </a:rPr>
                        <a:t>Protocolo de grande aceitação mundial</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Camadas e funções do padrão permitem flexibilidade e interoperabilidade de equipamentos;</a:t>
                      </a:r>
                      <a:endParaRPr lang="pt-BR" sz="12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r h="579415">
                <a:tc>
                  <a:txBody>
                    <a:bodyPr/>
                    <a:lstStyle/>
                    <a:p>
                      <a:pPr algn="ctr">
                        <a:lnSpc>
                          <a:spcPct val="150000"/>
                        </a:lnSpc>
                        <a:spcAft>
                          <a:spcPts val="0"/>
                        </a:spcAft>
                      </a:pPr>
                      <a:r>
                        <a:rPr lang="pt-BR" sz="1200" dirty="0">
                          <a:effectLst/>
                        </a:rPr>
                        <a:t>Confiabilidade</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342900" lvl="0" indent="-165100" algn="l">
                        <a:lnSpc>
                          <a:spcPct val="150000"/>
                        </a:lnSpc>
                        <a:spcAft>
                          <a:spcPts val="0"/>
                        </a:spcAft>
                        <a:buFont typeface="Symbol" panose="05050102010706020507" pitchFamily="18" charset="2"/>
                        <a:buChar char=""/>
                      </a:pPr>
                      <a:r>
                        <a:rPr lang="pt-BR" sz="1200" dirty="0" smtClean="0">
                          <a:effectLst/>
                        </a:rPr>
                        <a:t>Mecanismos de segurança de encriptação e autenticação </a:t>
                      </a:r>
                      <a:r>
                        <a:rPr lang="pt-BR" sz="1200" dirty="0">
                          <a:effectLst/>
                        </a:rPr>
                        <a:t>de rede;</a:t>
                      </a:r>
                      <a:endParaRPr lang="pt-BR" sz="1600" dirty="0">
                        <a:effectLst/>
                      </a:endParaRPr>
                    </a:p>
                    <a:p>
                      <a:pPr marL="342900" lvl="0" indent="-165100" algn="l">
                        <a:lnSpc>
                          <a:spcPct val="150000"/>
                        </a:lnSpc>
                        <a:spcAft>
                          <a:spcPts val="0"/>
                        </a:spcAft>
                        <a:buFont typeface="Symbol" panose="05050102010706020507" pitchFamily="18" charset="2"/>
                        <a:buChar char=""/>
                      </a:pPr>
                      <a:r>
                        <a:rPr lang="pt-BR" sz="1200" dirty="0">
                          <a:effectLst/>
                        </a:rPr>
                        <a:t>Confirmação de entrega de pacote de dados (ACK)</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c>
                  <a:txBody>
                    <a:bodyPr/>
                    <a:lstStyle/>
                    <a:p>
                      <a:pPr marL="144000" algn="just">
                        <a:lnSpc>
                          <a:spcPct val="150000"/>
                        </a:lnSpc>
                        <a:spcAft>
                          <a:spcPts val="0"/>
                        </a:spcAft>
                      </a:pPr>
                      <a:r>
                        <a:rPr lang="pt-BR" sz="1200" dirty="0">
                          <a:effectLst/>
                        </a:rPr>
                        <a:t>Recurso satisfatório de encriptação de dados, com autenticação de dispositivo para comunicação segura e confirmação de transmissões de mensagem;</a:t>
                      </a:r>
                      <a:endParaRPr lang="pt-BR" sz="1600" dirty="0">
                        <a:effectLst/>
                      </a:endParaRPr>
                    </a:p>
                    <a:p>
                      <a:pPr marL="144000" algn="just">
                        <a:lnSpc>
                          <a:spcPct val="150000"/>
                        </a:lnSpc>
                        <a:spcAft>
                          <a:spcPts val="0"/>
                        </a:spcAft>
                      </a:pPr>
                      <a:r>
                        <a:rPr lang="pt-BR" sz="1200" dirty="0">
                          <a:effectLst/>
                        </a:rPr>
                        <a:t>Limitação para aplicações com altas velocidades de mobilidade de nós (suporte confiável até 18 km/h);</a:t>
                      </a:r>
                      <a:endParaRPr lang="pt-BR" sz="1600" dirty="0">
                        <a:effectLst/>
                        <a:latin typeface="Arial" panose="020B0604020202020204" pitchFamily="34" charset="0"/>
                        <a:ea typeface="Calibri" panose="020F0502020204030204" pitchFamily="34" charset="0"/>
                        <a:cs typeface="Times New Roman" panose="02020603050405020304" pitchFamily="18" charset="0"/>
                      </a:endParaRPr>
                    </a:p>
                  </a:txBody>
                  <a:tcPr marL="29379" marR="29379" marT="15505" marB="15505" anchor="ctr"/>
                </a:tc>
              </a:tr>
            </a:tbl>
          </a:graphicData>
        </a:graphic>
      </p:graphicFrame>
      <p:sp>
        <p:nvSpPr>
          <p:cNvPr id="5" name="CaixaDeTexto 4"/>
          <p:cNvSpPr txBox="1">
            <a:spLocks noChangeArrowheads="1"/>
          </p:cNvSpPr>
          <p:nvPr/>
        </p:nvSpPr>
        <p:spPr bwMode="auto">
          <a:xfrm>
            <a:off x="1355271" y="5230705"/>
            <a:ext cx="6433461" cy="461665"/>
          </a:xfrm>
          <a:prstGeom prst="rect">
            <a:avLst/>
          </a:prstGeom>
          <a:noFill/>
          <a:ln w="9525">
            <a:solidFill>
              <a:srgbClr val="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pt-BR" sz="2400" b="1" dirty="0" smtClean="0"/>
              <a:t>Viável, satisfatória, com limitações de aplicações.</a:t>
            </a:r>
            <a:endParaRPr lang="pt-BR" altLang="pt-BR" sz="2400" b="1" dirty="0"/>
          </a:p>
        </p:txBody>
      </p:sp>
    </p:spTree>
    <p:extLst>
      <p:ext uri="{BB962C8B-B14F-4D97-AF65-F5344CB8AC3E}">
        <p14:creationId xmlns:p14="http://schemas.microsoft.com/office/powerpoint/2010/main" val="7925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p:cNvPicPr>
            <a:picLocks noChangeAspect="1"/>
          </p:cNvPicPr>
          <p:nvPr/>
        </p:nvPicPr>
        <p:blipFill>
          <a:blip r:embed="rId4"/>
          <a:stretch>
            <a:fillRect/>
          </a:stretch>
        </p:blipFill>
        <p:spPr>
          <a:xfrm>
            <a:off x="336681" y="1463149"/>
            <a:ext cx="1341450" cy="3058051"/>
          </a:xfrm>
          <a:prstGeom prst="rect">
            <a:avLst/>
          </a:prstGeom>
          <a:ln w="19050">
            <a:solidFill>
              <a:srgbClr val="D9D9D9"/>
            </a:solidFill>
          </a:ln>
        </p:spPr>
      </p:pic>
      <p:sp>
        <p:nvSpPr>
          <p:cNvPr id="23" name="CaixaDeTexto 22"/>
          <p:cNvSpPr txBox="1"/>
          <p:nvPr/>
        </p:nvSpPr>
        <p:spPr>
          <a:xfrm>
            <a:off x="252413" y="968390"/>
            <a:ext cx="7739062"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Dispositivo de Aquisição de Dados (ZED) – Sem Estrutura </a:t>
            </a:r>
            <a:r>
              <a:rPr lang="pt-BR" b="1" u="sng" dirty="0" err="1" smtClean="0"/>
              <a:t>Microcontrolada</a:t>
            </a:r>
            <a:endParaRPr lang="pt-BR" b="1" u="sng" dirty="0"/>
          </a:p>
        </p:txBody>
      </p:sp>
      <p:sp>
        <p:nvSpPr>
          <p:cNvPr id="8" name="Retângulo de cantos arredondados 7"/>
          <p:cNvSpPr/>
          <p:nvPr/>
        </p:nvSpPr>
        <p:spPr>
          <a:xfrm>
            <a:off x="3861823" y="1457447"/>
            <a:ext cx="2009104" cy="540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Modo</a:t>
            </a:r>
            <a:r>
              <a:rPr lang="pt-BR" b="1" i="1" dirty="0">
                <a:solidFill>
                  <a:schemeClr val="tx1"/>
                </a:solidFill>
              </a:rPr>
              <a:t> </a:t>
            </a:r>
            <a:r>
              <a:rPr lang="pt-BR" b="1" i="1" dirty="0" err="1">
                <a:solidFill>
                  <a:schemeClr val="tx1"/>
                </a:solidFill>
              </a:rPr>
              <a:t>Sleep</a:t>
            </a:r>
            <a:endParaRPr lang="pt-BR" b="1" i="1" dirty="0">
              <a:solidFill>
                <a:schemeClr val="tx1"/>
              </a:solidFill>
            </a:endParaRPr>
          </a:p>
        </p:txBody>
      </p:sp>
      <p:sp>
        <p:nvSpPr>
          <p:cNvPr id="9" name="Retângulo de cantos arredondados 8"/>
          <p:cNvSpPr/>
          <p:nvPr/>
        </p:nvSpPr>
        <p:spPr>
          <a:xfrm>
            <a:off x="3861823" y="2512697"/>
            <a:ext cx="2009104" cy="540000"/>
          </a:xfrm>
          <a:prstGeom prst="round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Modo Ativo</a:t>
            </a:r>
          </a:p>
        </p:txBody>
      </p:sp>
      <p:sp>
        <p:nvSpPr>
          <p:cNvPr id="10" name="Fluxograma: Decisão 9"/>
          <p:cNvSpPr/>
          <p:nvPr/>
        </p:nvSpPr>
        <p:spPr>
          <a:xfrm>
            <a:off x="3679884" y="3376277"/>
            <a:ext cx="2402012" cy="1311499"/>
          </a:xfrm>
          <a:prstGeom prst="flowChartDecision">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Solicitação de Envio ?</a:t>
            </a:r>
          </a:p>
          <a:p>
            <a:pPr algn="ctr"/>
            <a:r>
              <a:rPr lang="pt-BR" b="1" dirty="0">
                <a:solidFill>
                  <a:schemeClr val="tx1"/>
                </a:solidFill>
              </a:rPr>
              <a:t>(0x90)</a:t>
            </a:r>
          </a:p>
        </p:txBody>
      </p:sp>
      <p:cxnSp>
        <p:nvCxnSpPr>
          <p:cNvPr id="11" name="Conector de seta reta 10"/>
          <p:cNvCxnSpPr>
            <a:stCxn id="8" idx="2"/>
            <a:endCxn id="9" idx="0"/>
          </p:cNvCxnSpPr>
          <p:nvPr/>
        </p:nvCxnSpPr>
        <p:spPr>
          <a:xfrm>
            <a:off x="4866375" y="1997447"/>
            <a:ext cx="0" cy="515250"/>
          </a:xfrm>
          <a:prstGeom prst="straightConnector1">
            <a:avLst/>
          </a:prstGeom>
          <a:ln w="38100">
            <a:solidFill>
              <a:schemeClr val="tx2"/>
            </a:solidFill>
            <a:prstDash val="sysDot"/>
            <a:headEnd type="oval" w="sm"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a:stCxn id="9" idx="2"/>
            <a:endCxn id="10" idx="0"/>
          </p:cNvCxnSpPr>
          <p:nvPr/>
        </p:nvCxnSpPr>
        <p:spPr>
          <a:xfrm>
            <a:off x="4866375" y="3052697"/>
            <a:ext cx="14515" cy="323580"/>
          </a:xfrm>
          <a:prstGeom prst="straightConnector1">
            <a:avLst/>
          </a:prstGeom>
          <a:ln w="38100">
            <a:solidFill>
              <a:schemeClr val="tx2"/>
            </a:solidFill>
            <a:prstDash val="sysDot"/>
            <a:headEnd type="oval" w="sm"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a:stCxn id="10" idx="2"/>
            <a:endCxn id="21" idx="0"/>
          </p:cNvCxnSpPr>
          <p:nvPr/>
        </p:nvCxnSpPr>
        <p:spPr>
          <a:xfrm>
            <a:off x="4880890" y="4687776"/>
            <a:ext cx="0" cy="379257"/>
          </a:xfrm>
          <a:prstGeom prst="straightConnector1">
            <a:avLst/>
          </a:prstGeom>
          <a:ln w="38100">
            <a:solidFill>
              <a:schemeClr val="tx2"/>
            </a:solidFill>
            <a:prstDash val="sysDot"/>
            <a:headEnd type="oval" w="sm"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Forma livre 14"/>
          <p:cNvSpPr/>
          <p:nvPr/>
        </p:nvSpPr>
        <p:spPr>
          <a:xfrm>
            <a:off x="5876279" y="1741712"/>
            <a:ext cx="464233" cy="1001487"/>
          </a:xfrm>
          <a:custGeom>
            <a:avLst/>
            <a:gdLst>
              <a:gd name="connsiteX0" fmla="*/ 0 w 858129"/>
              <a:gd name="connsiteY0" fmla="*/ 0 h 1519311"/>
              <a:gd name="connsiteX1" fmla="*/ 858129 w 858129"/>
              <a:gd name="connsiteY1" fmla="*/ 0 h 1519311"/>
              <a:gd name="connsiteX2" fmla="*/ 858129 w 858129"/>
              <a:gd name="connsiteY2" fmla="*/ 1519311 h 1519311"/>
              <a:gd name="connsiteX3" fmla="*/ 14067 w 858129"/>
              <a:gd name="connsiteY3" fmla="*/ 1519311 h 1519311"/>
            </a:gdLst>
            <a:ahLst/>
            <a:cxnLst>
              <a:cxn ang="0">
                <a:pos x="connsiteX0" y="connsiteY0"/>
              </a:cxn>
              <a:cxn ang="0">
                <a:pos x="connsiteX1" y="connsiteY1"/>
              </a:cxn>
              <a:cxn ang="0">
                <a:pos x="connsiteX2" y="connsiteY2"/>
              </a:cxn>
              <a:cxn ang="0">
                <a:pos x="connsiteX3" y="connsiteY3"/>
              </a:cxn>
            </a:cxnLst>
            <a:rect l="l" t="t" r="r" b="b"/>
            <a:pathLst>
              <a:path w="858129" h="1519311">
                <a:moveTo>
                  <a:pt x="0" y="0"/>
                </a:moveTo>
                <a:lnTo>
                  <a:pt x="858129" y="0"/>
                </a:lnTo>
                <a:lnTo>
                  <a:pt x="858129" y="1519311"/>
                </a:lnTo>
                <a:lnTo>
                  <a:pt x="14067" y="1519311"/>
                </a:lnTo>
              </a:path>
            </a:pathLst>
          </a:custGeom>
          <a:noFill/>
          <a:ln w="38100">
            <a:solidFill>
              <a:schemeClr val="tx2"/>
            </a:solidFill>
            <a:prstDash val="sysDot"/>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6" name="CaixaDeTexto 15"/>
          <p:cNvSpPr txBox="1"/>
          <p:nvPr/>
        </p:nvSpPr>
        <p:spPr>
          <a:xfrm>
            <a:off x="4936813" y="2083434"/>
            <a:ext cx="793807" cy="369332"/>
          </a:xfrm>
          <a:prstGeom prst="rect">
            <a:avLst/>
          </a:prstGeom>
          <a:noFill/>
          <a:ln>
            <a:noFill/>
          </a:ln>
        </p:spPr>
        <p:txBody>
          <a:bodyPr wrap="none" rtlCol="0">
            <a:spAutoFit/>
          </a:bodyPr>
          <a:lstStyle/>
          <a:p>
            <a:r>
              <a:rPr lang="pt-BR" b="1" dirty="0"/>
              <a:t>SP*SN</a:t>
            </a:r>
          </a:p>
        </p:txBody>
      </p:sp>
      <p:sp>
        <p:nvSpPr>
          <p:cNvPr id="17" name="CaixaDeTexto 16"/>
          <p:cNvSpPr txBox="1"/>
          <p:nvPr/>
        </p:nvSpPr>
        <p:spPr>
          <a:xfrm>
            <a:off x="6345588" y="2015330"/>
            <a:ext cx="951222" cy="646331"/>
          </a:xfrm>
          <a:prstGeom prst="rect">
            <a:avLst/>
          </a:prstGeom>
          <a:noFill/>
          <a:ln>
            <a:noFill/>
          </a:ln>
        </p:spPr>
        <p:txBody>
          <a:bodyPr wrap="none" rtlCol="0">
            <a:spAutoFit/>
          </a:bodyPr>
          <a:lstStyle/>
          <a:p>
            <a:pPr algn="ctr"/>
            <a:r>
              <a:rPr lang="pt-BR" b="1" i="1" dirty="0" err="1"/>
              <a:t>Poll</a:t>
            </a:r>
            <a:endParaRPr lang="pt-BR" b="1" i="1" dirty="0"/>
          </a:p>
          <a:p>
            <a:pPr algn="ctr"/>
            <a:r>
              <a:rPr lang="pt-BR" b="1" i="1" dirty="0" err="1"/>
              <a:t>Request</a:t>
            </a:r>
            <a:endParaRPr lang="pt-BR" b="1" i="1" dirty="0"/>
          </a:p>
        </p:txBody>
      </p:sp>
      <p:sp>
        <p:nvSpPr>
          <p:cNvPr id="20" name="CaixaDeTexto 19"/>
          <p:cNvSpPr txBox="1"/>
          <p:nvPr/>
        </p:nvSpPr>
        <p:spPr>
          <a:xfrm>
            <a:off x="4907787" y="4648643"/>
            <a:ext cx="537327" cy="369332"/>
          </a:xfrm>
          <a:prstGeom prst="rect">
            <a:avLst/>
          </a:prstGeom>
          <a:noFill/>
          <a:ln>
            <a:noFill/>
          </a:ln>
        </p:spPr>
        <p:txBody>
          <a:bodyPr wrap="none" rtlCol="0">
            <a:spAutoFit/>
          </a:bodyPr>
          <a:lstStyle/>
          <a:p>
            <a:r>
              <a:rPr lang="pt-BR" b="1" dirty="0"/>
              <a:t>Sim</a:t>
            </a:r>
          </a:p>
        </p:txBody>
      </p:sp>
      <p:sp>
        <p:nvSpPr>
          <p:cNvPr id="21" name="Retângulo de cantos arredondados 20"/>
          <p:cNvSpPr/>
          <p:nvPr/>
        </p:nvSpPr>
        <p:spPr>
          <a:xfrm>
            <a:off x="3876338" y="5067033"/>
            <a:ext cx="2009104" cy="95303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chemeClr val="tx1"/>
                </a:solidFill>
              </a:rPr>
              <a:t>Transmissão de Dado Pontual</a:t>
            </a:r>
          </a:p>
          <a:p>
            <a:pPr algn="ctr"/>
            <a:r>
              <a:rPr lang="pt-BR" b="1" dirty="0">
                <a:solidFill>
                  <a:schemeClr val="tx1"/>
                </a:solidFill>
              </a:rPr>
              <a:t>(0x92)</a:t>
            </a:r>
          </a:p>
        </p:txBody>
      </p:sp>
      <p:sp>
        <p:nvSpPr>
          <p:cNvPr id="22" name="Forma livre 21"/>
          <p:cNvSpPr/>
          <p:nvPr/>
        </p:nvSpPr>
        <p:spPr>
          <a:xfrm>
            <a:off x="3207866" y="1843314"/>
            <a:ext cx="652934" cy="2191655"/>
          </a:xfrm>
          <a:custGeom>
            <a:avLst/>
            <a:gdLst>
              <a:gd name="connsiteX0" fmla="*/ 304800 w 464457"/>
              <a:gd name="connsiteY0" fmla="*/ 2293257 h 2293257"/>
              <a:gd name="connsiteX1" fmla="*/ 0 w 464457"/>
              <a:gd name="connsiteY1" fmla="*/ 2293257 h 2293257"/>
              <a:gd name="connsiteX2" fmla="*/ 14514 w 464457"/>
              <a:gd name="connsiteY2" fmla="*/ 0 h 2293257"/>
              <a:gd name="connsiteX3" fmla="*/ 464457 w 464457"/>
              <a:gd name="connsiteY3" fmla="*/ 0 h 2293257"/>
            </a:gdLst>
            <a:ahLst/>
            <a:cxnLst>
              <a:cxn ang="0">
                <a:pos x="connsiteX0" y="connsiteY0"/>
              </a:cxn>
              <a:cxn ang="0">
                <a:pos x="connsiteX1" y="connsiteY1"/>
              </a:cxn>
              <a:cxn ang="0">
                <a:pos x="connsiteX2" y="connsiteY2"/>
              </a:cxn>
              <a:cxn ang="0">
                <a:pos x="connsiteX3" y="connsiteY3"/>
              </a:cxn>
            </a:cxnLst>
            <a:rect l="l" t="t" r="r" b="b"/>
            <a:pathLst>
              <a:path w="464457" h="2293257">
                <a:moveTo>
                  <a:pt x="304800" y="2293257"/>
                </a:moveTo>
                <a:lnTo>
                  <a:pt x="0" y="2293257"/>
                </a:lnTo>
                <a:lnTo>
                  <a:pt x="14514" y="0"/>
                </a:lnTo>
                <a:lnTo>
                  <a:pt x="464457" y="0"/>
                </a:lnTo>
              </a:path>
            </a:pathLst>
          </a:custGeom>
          <a:noFill/>
          <a:ln>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3164547" y="3667842"/>
            <a:ext cx="574196" cy="369332"/>
          </a:xfrm>
          <a:prstGeom prst="rect">
            <a:avLst/>
          </a:prstGeom>
          <a:noFill/>
          <a:ln>
            <a:noFill/>
          </a:ln>
        </p:spPr>
        <p:txBody>
          <a:bodyPr wrap="none" rtlCol="0">
            <a:spAutoFit/>
          </a:bodyPr>
          <a:lstStyle/>
          <a:p>
            <a:r>
              <a:rPr lang="pt-BR" b="1" dirty="0" smtClean="0"/>
              <a:t>Não</a:t>
            </a:r>
            <a:endParaRPr lang="pt-BR" b="1" dirty="0"/>
          </a:p>
        </p:txBody>
      </p:sp>
      <p:cxnSp>
        <p:nvCxnSpPr>
          <p:cNvPr id="29" name="Conector angulado 28"/>
          <p:cNvCxnSpPr>
            <a:stCxn id="21" idx="1"/>
            <a:endCxn id="8" idx="1"/>
          </p:cNvCxnSpPr>
          <p:nvPr/>
        </p:nvCxnSpPr>
        <p:spPr>
          <a:xfrm rot="10800000">
            <a:off x="3861824" y="1727447"/>
            <a:ext cx="14515" cy="3816104"/>
          </a:xfrm>
          <a:prstGeom prst="bentConnector3">
            <a:avLst>
              <a:gd name="adj1" fmla="val 9074557"/>
            </a:avLst>
          </a:prstGeom>
          <a:ln w="25400">
            <a:solidFill>
              <a:schemeClr val="tx2"/>
            </a:solidFill>
            <a:prstDash val="sysDash"/>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7" name="CaixaDeTexto 36"/>
          <p:cNvSpPr txBox="1"/>
          <p:nvPr/>
        </p:nvSpPr>
        <p:spPr>
          <a:xfrm>
            <a:off x="316445" y="4573669"/>
            <a:ext cx="1294777" cy="923330"/>
          </a:xfrm>
          <a:prstGeom prst="rect">
            <a:avLst/>
          </a:prstGeom>
          <a:noFill/>
        </p:spPr>
        <p:txBody>
          <a:bodyPr wrap="none" rtlCol="0">
            <a:spAutoFit/>
          </a:bodyPr>
          <a:lstStyle/>
          <a:p>
            <a:pPr algn="ctr"/>
            <a:r>
              <a:rPr lang="pt-BR" b="1" dirty="0" smtClean="0"/>
              <a:t>Fluxograma</a:t>
            </a:r>
          </a:p>
          <a:p>
            <a:pPr algn="ctr"/>
            <a:r>
              <a:rPr lang="pt-BR" b="1" dirty="0" smtClean="0"/>
              <a:t>De</a:t>
            </a:r>
          </a:p>
          <a:p>
            <a:pPr algn="ctr"/>
            <a:r>
              <a:rPr lang="pt-BR" b="1" dirty="0" smtClean="0"/>
              <a:t>Operação</a:t>
            </a:r>
            <a:endParaRPr lang="pt-BR" b="1" dirty="0"/>
          </a:p>
        </p:txBody>
      </p:sp>
    </p:spTree>
    <p:extLst>
      <p:ext uri="{BB962C8B-B14F-4D97-AF65-F5344CB8AC3E}">
        <p14:creationId xmlns:p14="http://schemas.microsoft.com/office/powerpoint/2010/main" val="41467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5" grpId="0" animBg="1"/>
      <p:bldP spid="16" grpId="0"/>
      <p:bldP spid="17" grpId="0"/>
      <p:bldP spid="20" grpId="0"/>
      <p:bldP spid="21" grpId="0" animBg="1"/>
      <p:bldP spid="22" grpId="0" animBg="1"/>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Metodologia de Aplicação </a:t>
            </a:r>
            <a:r>
              <a:rPr lang="pt-BR" altLang="pt-BR" sz="2200" b="1" i="1" dirty="0" err="1" smtClean="0">
                <a:latin typeface="Copperplate Gothic Light" panose="020E0507020206020404" pitchFamily="34" charset="0"/>
                <a:cs typeface="Arial" panose="020B0604020202020204" pitchFamily="34" charset="0"/>
              </a:rPr>
              <a:t>ZigBee</a:t>
            </a:r>
            <a:r>
              <a:rPr lang="pt-BR" altLang="pt-BR" sz="2200" b="1" i="1" dirty="0" smtClean="0">
                <a:latin typeface="Copperplate Gothic Light" panose="020E0507020206020404" pitchFamily="34" charset="0"/>
                <a:cs typeface="Arial" panose="020B0604020202020204" pitchFamily="34" charset="0"/>
              </a:rPr>
              <a:t> </a:t>
            </a:r>
            <a:r>
              <a:rPr lang="pt-BR" altLang="pt-BR" sz="2200" b="1" dirty="0" smtClean="0">
                <a:latin typeface="Copperplate Gothic Light" panose="020E0507020206020404" pitchFamily="34" charset="0"/>
                <a:cs typeface="Arial" panose="020B0604020202020204" pitchFamily="34" charset="0"/>
              </a:rPr>
              <a:t>em RDSSF</a:t>
            </a:r>
          </a:p>
        </p:txBody>
      </p:sp>
      <p:pic>
        <p:nvPicPr>
          <p:cNvPr id="18450"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22"/>
          <p:cNvSpPr txBox="1"/>
          <p:nvPr/>
        </p:nvSpPr>
        <p:spPr>
          <a:xfrm>
            <a:off x="252413" y="968390"/>
            <a:ext cx="7519987" cy="369332"/>
          </a:xfrm>
          <a:prstGeom prst="rect">
            <a:avLst/>
          </a:prstGeom>
          <a:noFill/>
        </p:spPr>
        <p:txBody>
          <a:bodyPr wrap="square" rtlCol="0">
            <a:spAutoFit/>
          </a:bodyPr>
          <a:lstStyle/>
          <a:p>
            <a:pPr marL="285750" indent="-285750">
              <a:buFont typeface="Wingdings" panose="05000000000000000000" pitchFamily="2" charset="2"/>
              <a:buChar char="Ø"/>
            </a:pPr>
            <a:r>
              <a:rPr lang="pt-BR" b="1" u="sng" dirty="0" smtClean="0"/>
              <a:t>Diagrama de operação de RDSSF: sem estrutura de armazenamento</a:t>
            </a:r>
            <a:endParaRPr lang="pt-BR" b="1" u="sng" dirty="0"/>
          </a:p>
        </p:txBody>
      </p:sp>
      <p:pic>
        <p:nvPicPr>
          <p:cNvPr id="8" name="Imagem 7"/>
          <p:cNvPicPr>
            <a:picLocks noChangeAspect="1"/>
          </p:cNvPicPr>
          <p:nvPr/>
        </p:nvPicPr>
        <p:blipFill>
          <a:blip r:embed="rId4"/>
          <a:stretch>
            <a:fillRect/>
          </a:stretch>
        </p:blipFill>
        <p:spPr>
          <a:xfrm rot="20552159">
            <a:off x="1071261" y="1488948"/>
            <a:ext cx="864000" cy="864000"/>
          </a:xfrm>
          <a:prstGeom prst="rect">
            <a:avLst/>
          </a:prstGeom>
        </p:spPr>
      </p:pic>
      <p:pic>
        <p:nvPicPr>
          <p:cNvPr id="9" name="Imagem 8"/>
          <p:cNvPicPr>
            <a:picLocks noChangeAspect="1"/>
          </p:cNvPicPr>
          <p:nvPr/>
        </p:nvPicPr>
        <p:blipFill>
          <a:blip r:embed="rId4"/>
          <a:stretch>
            <a:fillRect/>
          </a:stretch>
        </p:blipFill>
        <p:spPr>
          <a:xfrm rot="20552159">
            <a:off x="7113244" y="1480343"/>
            <a:ext cx="864000" cy="864000"/>
          </a:xfrm>
          <a:prstGeom prst="rect">
            <a:avLst/>
          </a:prstGeom>
        </p:spPr>
      </p:pic>
      <p:sp>
        <p:nvSpPr>
          <p:cNvPr id="10" name="CaixaDeTexto 9"/>
          <p:cNvSpPr txBox="1"/>
          <p:nvPr/>
        </p:nvSpPr>
        <p:spPr>
          <a:xfrm>
            <a:off x="1826797" y="1632688"/>
            <a:ext cx="1795170" cy="584775"/>
          </a:xfrm>
          <a:prstGeom prst="rect">
            <a:avLst/>
          </a:prstGeom>
          <a:noFill/>
        </p:spPr>
        <p:txBody>
          <a:bodyPr wrap="none" rtlCol="0">
            <a:spAutoFit/>
          </a:bodyPr>
          <a:lstStyle/>
          <a:p>
            <a:pPr algn="ctr"/>
            <a:r>
              <a:rPr lang="pt-BR" sz="1600" b="1" dirty="0" smtClean="0">
                <a:solidFill>
                  <a:schemeClr val="accent6">
                    <a:lumMod val="50000"/>
                  </a:schemeClr>
                </a:solidFill>
              </a:rPr>
              <a:t>Dispositivo Coletor</a:t>
            </a:r>
          </a:p>
          <a:p>
            <a:pPr algn="ctr"/>
            <a:r>
              <a:rPr lang="pt-BR" sz="1600" b="1" dirty="0" smtClean="0">
                <a:solidFill>
                  <a:schemeClr val="accent6">
                    <a:lumMod val="50000"/>
                  </a:schemeClr>
                </a:solidFill>
              </a:rPr>
              <a:t>Módulo ZC</a:t>
            </a:r>
            <a:endParaRPr lang="pt-BR" sz="1600" b="1" dirty="0">
              <a:solidFill>
                <a:schemeClr val="accent6">
                  <a:lumMod val="50000"/>
                </a:schemeClr>
              </a:solidFill>
            </a:endParaRPr>
          </a:p>
        </p:txBody>
      </p:sp>
      <p:sp>
        <p:nvSpPr>
          <p:cNvPr id="11" name="CaixaDeTexto 10"/>
          <p:cNvSpPr txBox="1"/>
          <p:nvPr/>
        </p:nvSpPr>
        <p:spPr>
          <a:xfrm>
            <a:off x="5488207" y="1632687"/>
            <a:ext cx="1748877" cy="584775"/>
          </a:xfrm>
          <a:prstGeom prst="rect">
            <a:avLst/>
          </a:prstGeom>
          <a:noFill/>
        </p:spPr>
        <p:txBody>
          <a:bodyPr wrap="none" rtlCol="0">
            <a:spAutoFit/>
          </a:bodyPr>
          <a:lstStyle/>
          <a:p>
            <a:pPr algn="ctr"/>
            <a:r>
              <a:rPr lang="pt-BR" sz="1600" b="1" dirty="0" smtClean="0">
                <a:solidFill>
                  <a:schemeClr val="accent6">
                    <a:lumMod val="50000"/>
                  </a:schemeClr>
                </a:solidFill>
              </a:rPr>
              <a:t>Dispositivo Sensor</a:t>
            </a:r>
          </a:p>
          <a:p>
            <a:pPr algn="ctr"/>
            <a:r>
              <a:rPr lang="pt-BR" sz="1600" b="1" dirty="0" smtClean="0">
                <a:solidFill>
                  <a:schemeClr val="accent6">
                    <a:lumMod val="50000"/>
                  </a:schemeClr>
                </a:solidFill>
              </a:rPr>
              <a:t>Módulo ZED</a:t>
            </a:r>
            <a:endParaRPr lang="pt-BR" sz="1600" b="1" dirty="0">
              <a:solidFill>
                <a:schemeClr val="accent6">
                  <a:lumMod val="50000"/>
                </a:schemeClr>
              </a:solidFill>
            </a:endParaRPr>
          </a:p>
        </p:txBody>
      </p:sp>
      <p:cxnSp>
        <p:nvCxnSpPr>
          <p:cNvPr id="12" name="Conector reto 11"/>
          <p:cNvCxnSpPr/>
          <p:nvPr/>
        </p:nvCxnSpPr>
        <p:spPr>
          <a:xfrm>
            <a:off x="2635304" y="2211747"/>
            <a:ext cx="12879" cy="3276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flipH="1">
            <a:off x="2482875" y="2392568"/>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2783337" y="2207247"/>
            <a:ext cx="1973874" cy="338554"/>
          </a:xfrm>
          <a:prstGeom prst="rect">
            <a:avLst/>
          </a:prstGeom>
          <a:noFill/>
        </p:spPr>
        <p:txBody>
          <a:bodyPr wrap="none" rtlCol="0">
            <a:spAutoFit/>
          </a:bodyPr>
          <a:lstStyle/>
          <a:p>
            <a:r>
              <a:rPr lang="pt-BR" sz="1600" b="1" dirty="0" smtClean="0">
                <a:solidFill>
                  <a:schemeClr val="accent1"/>
                </a:solidFill>
              </a:rPr>
              <a:t>Varredura de Energia</a:t>
            </a:r>
            <a:endParaRPr lang="pt-BR" sz="1600" b="1" dirty="0">
              <a:solidFill>
                <a:schemeClr val="accent1"/>
              </a:solidFill>
            </a:endParaRPr>
          </a:p>
        </p:txBody>
      </p:sp>
      <p:cxnSp>
        <p:nvCxnSpPr>
          <p:cNvPr id="15" name="Conector reto 14"/>
          <p:cNvCxnSpPr/>
          <p:nvPr/>
        </p:nvCxnSpPr>
        <p:spPr>
          <a:xfrm flipH="1">
            <a:off x="2490132" y="3297898"/>
            <a:ext cx="30949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a:off x="2792365" y="3148175"/>
            <a:ext cx="1973874" cy="338554"/>
          </a:xfrm>
          <a:prstGeom prst="rect">
            <a:avLst/>
          </a:prstGeom>
          <a:noFill/>
        </p:spPr>
        <p:txBody>
          <a:bodyPr wrap="none" rtlCol="0">
            <a:spAutoFit/>
          </a:bodyPr>
          <a:lstStyle/>
          <a:p>
            <a:r>
              <a:rPr lang="pt-BR" sz="1600" b="1" dirty="0" smtClean="0">
                <a:solidFill>
                  <a:schemeClr val="accent1"/>
                </a:solidFill>
              </a:rPr>
              <a:t>Varredura de Energia</a:t>
            </a:r>
            <a:endParaRPr lang="pt-BR" sz="1600" b="1" dirty="0">
              <a:solidFill>
                <a:schemeClr val="accent1"/>
              </a:solidFill>
            </a:endParaRPr>
          </a:p>
        </p:txBody>
      </p:sp>
      <p:grpSp>
        <p:nvGrpSpPr>
          <p:cNvPr id="17" name="Grupo 16"/>
          <p:cNvGrpSpPr/>
          <p:nvPr/>
        </p:nvGrpSpPr>
        <p:grpSpPr>
          <a:xfrm>
            <a:off x="3589997" y="2519941"/>
            <a:ext cx="265811" cy="635304"/>
            <a:chOff x="5470896" y="4904674"/>
            <a:chExt cx="265811" cy="635304"/>
          </a:xfrm>
        </p:grpSpPr>
        <p:sp>
          <p:nvSpPr>
            <p:cNvPr id="18" name="Colchete duplo 17"/>
            <p:cNvSpPr/>
            <p:nvPr/>
          </p:nvSpPr>
          <p:spPr>
            <a:xfrm>
              <a:off x="5470896" y="4904674"/>
              <a:ext cx="265811" cy="63530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b="1" dirty="0">
                <a:solidFill>
                  <a:schemeClr val="accent1"/>
                </a:solidFill>
              </a:endParaRPr>
            </a:p>
          </p:txBody>
        </p:sp>
        <p:sp>
          <p:nvSpPr>
            <p:cNvPr id="19" name="Elipse 18"/>
            <p:cNvSpPr/>
            <p:nvPr/>
          </p:nvSpPr>
          <p:spPr>
            <a:xfrm>
              <a:off x="5586624" y="503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p:cNvSpPr/>
            <p:nvPr/>
          </p:nvSpPr>
          <p:spPr>
            <a:xfrm>
              <a:off x="5586624" y="521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p:cNvSpPr/>
            <p:nvPr/>
          </p:nvSpPr>
          <p:spPr>
            <a:xfrm>
              <a:off x="5586624" y="5394453"/>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2" name="Conector reto 21"/>
          <p:cNvCxnSpPr/>
          <p:nvPr/>
        </p:nvCxnSpPr>
        <p:spPr>
          <a:xfrm flipH="1">
            <a:off x="2490620" y="3649868"/>
            <a:ext cx="3094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2799622" y="3462966"/>
            <a:ext cx="3405748" cy="338554"/>
          </a:xfrm>
          <a:prstGeom prst="rect">
            <a:avLst/>
          </a:prstGeom>
          <a:noFill/>
        </p:spPr>
        <p:txBody>
          <a:bodyPr wrap="square" rtlCol="0">
            <a:spAutoFit/>
          </a:bodyPr>
          <a:lstStyle/>
          <a:p>
            <a:pPr algn="ctr"/>
            <a:r>
              <a:rPr lang="pt-BR" sz="1600" b="1" i="1" dirty="0" smtClean="0">
                <a:solidFill>
                  <a:srgbClr val="FF0000"/>
                </a:solidFill>
              </a:rPr>
              <a:t>- - - - - - - Link </a:t>
            </a:r>
            <a:r>
              <a:rPr lang="pt-BR" sz="1600" b="1" dirty="0" smtClean="0">
                <a:solidFill>
                  <a:srgbClr val="FF0000"/>
                </a:solidFill>
              </a:rPr>
              <a:t>criado</a:t>
            </a:r>
            <a:r>
              <a:rPr lang="pt-BR" sz="1600" b="1" i="1" dirty="0" smtClean="0">
                <a:solidFill>
                  <a:srgbClr val="FF0000"/>
                </a:solidFill>
              </a:rPr>
              <a:t> - - - - - - - -</a:t>
            </a:r>
            <a:endParaRPr lang="pt-BR" sz="1600" b="1" i="1" dirty="0">
              <a:solidFill>
                <a:srgbClr val="FF0000"/>
              </a:solidFill>
            </a:endParaRPr>
          </a:p>
        </p:txBody>
      </p:sp>
      <p:cxnSp>
        <p:nvCxnSpPr>
          <p:cNvPr id="25" name="Conector reto 24"/>
          <p:cNvCxnSpPr/>
          <p:nvPr/>
        </p:nvCxnSpPr>
        <p:spPr>
          <a:xfrm>
            <a:off x="6335387" y="2210166"/>
            <a:ext cx="12879" cy="3276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flipH="1">
            <a:off x="6205370" y="3649868"/>
            <a:ext cx="3094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p:nvPr/>
        </p:nvCxnSpPr>
        <p:spPr>
          <a:xfrm>
            <a:off x="2638388" y="4354431"/>
            <a:ext cx="1819396" cy="10976"/>
          </a:xfrm>
          <a:prstGeom prst="straightConnector1">
            <a:avLst/>
          </a:prstGeom>
          <a:ln w="22225">
            <a:solidFill>
              <a:srgbClr val="FF0000"/>
            </a:solidFill>
            <a:prstDash val="sysDot"/>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8" name="CaixaDeTexto 27"/>
          <p:cNvSpPr txBox="1"/>
          <p:nvPr/>
        </p:nvSpPr>
        <p:spPr>
          <a:xfrm>
            <a:off x="2564075" y="3780632"/>
            <a:ext cx="1930286" cy="584775"/>
          </a:xfrm>
          <a:prstGeom prst="rect">
            <a:avLst/>
          </a:prstGeom>
          <a:noFill/>
        </p:spPr>
        <p:txBody>
          <a:bodyPr wrap="square" rtlCol="0">
            <a:spAutoFit/>
          </a:bodyPr>
          <a:lstStyle/>
          <a:p>
            <a:pPr algn="ctr"/>
            <a:r>
              <a:rPr lang="pt-BR" sz="1600" b="1" dirty="0" smtClean="0">
                <a:solidFill>
                  <a:srgbClr val="FF0000"/>
                </a:solidFill>
              </a:rPr>
              <a:t>Solicitação de Envio de Dados  (</a:t>
            </a:r>
            <a:r>
              <a:rPr lang="pt-BR" sz="1600" b="1" i="1" dirty="0" smtClean="0">
                <a:solidFill>
                  <a:srgbClr val="FF0000"/>
                </a:solidFill>
              </a:rPr>
              <a:t>0x10)</a:t>
            </a:r>
            <a:endParaRPr lang="pt-BR" sz="1600" b="1" i="1" dirty="0">
              <a:solidFill>
                <a:srgbClr val="FF0000"/>
              </a:solidFill>
            </a:endParaRPr>
          </a:p>
        </p:txBody>
      </p:sp>
      <p:cxnSp>
        <p:nvCxnSpPr>
          <p:cNvPr id="29" name="Conector de seta reta 28"/>
          <p:cNvCxnSpPr/>
          <p:nvPr/>
        </p:nvCxnSpPr>
        <p:spPr>
          <a:xfrm flipV="1">
            <a:off x="4801409" y="4353452"/>
            <a:ext cx="1533978" cy="4646"/>
          </a:xfrm>
          <a:prstGeom prst="straightConnector1">
            <a:avLst/>
          </a:prstGeom>
          <a:ln w="22225">
            <a:solidFill>
              <a:srgbClr val="FF0000"/>
            </a:solidFill>
            <a:prstDash val="sysDot"/>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4711534" y="3782422"/>
            <a:ext cx="1713727" cy="584775"/>
          </a:xfrm>
          <a:prstGeom prst="rect">
            <a:avLst/>
          </a:prstGeom>
          <a:noFill/>
        </p:spPr>
        <p:txBody>
          <a:bodyPr wrap="square" rtlCol="0">
            <a:spAutoFit/>
          </a:bodyPr>
          <a:lstStyle/>
          <a:p>
            <a:pPr algn="ctr"/>
            <a:r>
              <a:rPr lang="pt-BR" sz="1600" b="1" dirty="0" smtClean="0">
                <a:solidFill>
                  <a:srgbClr val="FF0000"/>
                </a:solidFill>
              </a:rPr>
              <a:t>Recebimento de Solicitação </a:t>
            </a:r>
            <a:r>
              <a:rPr lang="pt-BR" sz="1600" b="1" i="1" dirty="0" smtClean="0">
                <a:solidFill>
                  <a:srgbClr val="FF0000"/>
                </a:solidFill>
              </a:rPr>
              <a:t>(0x90)</a:t>
            </a:r>
            <a:endParaRPr lang="pt-BR" sz="1600" b="1" i="1" dirty="0">
              <a:solidFill>
                <a:srgbClr val="FF0000"/>
              </a:solidFill>
            </a:endParaRPr>
          </a:p>
        </p:txBody>
      </p:sp>
      <p:sp>
        <p:nvSpPr>
          <p:cNvPr id="31" name="CaixaDeTexto 30"/>
          <p:cNvSpPr txBox="1"/>
          <p:nvPr/>
        </p:nvSpPr>
        <p:spPr>
          <a:xfrm>
            <a:off x="4422253" y="4184175"/>
            <a:ext cx="449073" cy="338554"/>
          </a:xfrm>
          <a:prstGeom prst="rect">
            <a:avLst/>
          </a:prstGeom>
          <a:noFill/>
        </p:spPr>
        <p:txBody>
          <a:bodyPr wrap="square" rtlCol="0">
            <a:spAutoFit/>
          </a:bodyPr>
          <a:lstStyle/>
          <a:p>
            <a:r>
              <a:rPr lang="pt-BR" sz="1600" b="1" dirty="0" smtClean="0">
                <a:solidFill>
                  <a:srgbClr val="FF0000"/>
                </a:solidFill>
              </a:rPr>
              <a:t>RF</a:t>
            </a:r>
            <a:endParaRPr lang="pt-BR" sz="1600" b="1" dirty="0">
              <a:solidFill>
                <a:srgbClr val="FF0000"/>
              </a:solidFill>
            </a:endParaRPr>
          </a:p>
        </p:txBody>
      </p:sp>
      <p:cxnSp>
        <p:nvCxnSpPr>
          <p:cNvPr id="33" name="Conector de seta reta 32"/>
          <p:cNvCxnSpPr/>
          <p:nvPr/>
        </p:nvCxnSpPr>
        <p:spPr>
          <a:xfrm>
            <a:off x="2635304" y="4771636"/>
            <a:ext cx="3717643" cy="18140"/>
          </a:xfrm>
          <a:prstGeom prst="straightConnector1">
            <a:avLst/>
          </a:prstGeom>
          <a:ln w="22225">
            <a:solidFill>
              <a:srgbClr val="FF0000"/>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2461571" y="4443298"/>
            <a:ext cx="3909474" cy="338554"/>
          </a:xfrm>
          <a:prstGeom prst="rect">
            <a:avLst/>
          </a:prstGeom>
          <a:noFill/>
        </p:spPr>
        <p:txBody>
          <a:bodyPr wrap="square" rtlCol="0">
            <a:spAutoFit/>
          </a:bodyPr>
          <a:lstStyle/>
          <a:p>
            <a:pPr algn="ctr"/>
            <a:r>
              <a:rPr lang="pt-BR" sz="1600" b="1" dirty="0" smtClean="0">
                <a:solidFill>
                  <a:srgbClr val="FF0000"/>
                </a:solidFill>
              </a:rPr>
              <a:t>ACK </a:t>
            </a:r>
            <a:r>
              <a:rPr lang="pt-BR" sz="1600" b="1" i="1" dirty="0" smtClean="0">
                <a:solidFill>
                  <a:srgbClr val="FF0000"/>
                </a:solidFill>
              </a:rPr>
              <a:t>(0x8B)</a:t>
            </a:r>
            <a:endParaRPr lang="pt-BR" sz="1600" b="1" i="1" dirty="0">
              <a:solidFill>
                <a:srgbClr val="FF0000"/>
              </a:solidFill>
            </a:endParaRPr>
          </a:p>
        </p:txBody>
      </p:sp>
      <p:cxnSp>
        <p:nvCxnSpPr>
          <p:cNvPr id="36" name="Conector de seta reta 35"/>
          <p:cNvCxnSpPr/>
          <p:nvPr/>
        </p:nvCxnSpPr>
        <p:spPr>
          <a:xfrm>
            <a:off x="2648183" y="5264211"/>
            <a:ext cx="3708298" cy="13478"/>
          </a:xfrm>
          <a:prstGeom prst="straightConnector1">
            <a:avLst/>
          </a:prstGeom>
          <a:ln w="22225">
            <a:solidFill>
              <a:schemeClr val="accent4"/>
            </a:solidFill>
            <a:prstDash val="sysDot"/>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37" name="CaixaDeTexto 36"/>
          <p:cNvSpPr txBox="1"/>
          <p:nvPr/>
        </p:nvSpPr>
        <p:spPr>
          <a:xfrm>
            <a:off x="2740542" y="4935872"/>
            <a:ext cx="3919657" cy="338554"/>
          </a:xfrm>
          <a:prstGeom prst="rect">
            <a:avLst/>
          </a:prstGeom>
          <a:noFill/>
        </p:spPr>
        <p:txBody>
          <a:bodyPr wrap="square" rtlCol="0">
            <a:spAutoFit/>
          </a:bodyPr>
          <a:lstStyle/>
          <a:p>
            <a:pPr algn="ctr"/>
            <a:r>
              <a:rPr lang="pt-BR" sz="1600" b="1" dirty="0" smtClean="0">
                <a:solidFill>
                  <a:srgbClr val="7030A0"/>
                </a:solidFill>
              </a:rPr>
              <a:t>Dado Pontual (</a:t>
            </a:r>
            <a:r>
              <a:rPr lang="pt-BR" sz="1600" b="1" i="1" dirty="0" smtClean="0">
                <a:solidFill>
                  <a:srgbClr val="7030A0"/>
                </a:solidFill>
              </a:rPr>
              <a:t>0x92</a:t>
            </a:r>
            <a:r>
              <a:rPr lang="pt-BR" sz="1600" b="1" dirty="0" smtClean="0">
                <a:solidFill>
                  <a:srgbClr val="7030A0"/>
                </a:solidFill>
              </a:rPr>
              <a:t>)</a:t>
            </a:r>
            <a:endParaRPr lang="pt-BR" sz="1600" b="1" i="1" dirty="0">
              <a:solidFill>
                <a:srgbClr val="7030A0"/>
              </a:solidFill>
            </a:endParaRPr>
          </a:p>
        </p:txBody>
      </p:sp>
      <p:sp>
        <p:nvSpPr>
          <p:cNvPr id="39" name="CaixaDeTexto 38"/>
          <p:cNvSpPr txBox="1"/>
          <p:nvPr/>
        </p:nvSpPr>
        <p:spPr>
          <a:xfrm>
            <a:off x="6491605" y="4089355"/>
            <a:ext cx="1205394" cy="646331"/>
          </a:xfrm>
          <a:prstGeom prst="rect">
            <a:avLst/>
          </a:prstGeom>
          <a:noFill/>
        </p:spPr>
        <p:txBody>
          <a:bodyPr wrap="none" rtlCol="0">
            <a:spAutoFit/>
          </a:bodyPr>
          <a:lstStyle/>
          <a:p>
            <a:pPr algn="ctr"/>
            <a:r>
              <a:rPr lang="pt-BR" b="1" dirty="0" smtClean="0">
                <a:solidFill>
                  <a:srgbClr val="FF0000"/>
                </a:solidFill>
              </a:rPr>
              <a:t>Solicitação</a:t>
            </a:r>
          </a:p>
          <a:p>
            <a:pPr algn="ctr"/>
            <a:r>
              <a:rPr lang="pt-BR" b="1" dirty="0" smtClean="0">
                <a:solidFill>
                  <a:srgbClr val="FF0000"/>
                </a:solidFill>
              </a:rPr>
              <a:t>de Dados</a:t>
            </a:r>
            <a:endParaRPr lang="pt-BR" b="1" dirty="0">
              <a:solidFill>
                <a:srgbClr val="FF0000"/>
              </a:solidFill>
            </a:endParaRPr>
          </a:p>
        </p:txBody>
      </p:sp>
      <p:sp>
        <p:nvSpPr>
          <p:cNvPr id="40" name="CaixaDeTexto 39"/>
          <p:cNvSpPr txBox="1"/>
          <p:nvPr/>
        </p:nvSpPr>
        <p:spPr>
          <a:xfrm>
            <a:off x="6400915" y="4935872"/>
            <a:ext cx="1556773" cy="646331"/>
          </a:xfrm>
          <a:prstGeom prst="rect">
            <a:avLst/>
          </a:prstGeom>
          <a:noFill/>
        </p:spPr>
        <p:txBody>
          <a:bodyPr wrap="none" rtlCol="0">
            <a:spAutoFit/>
          </a:bodyPr>
          <a:lstStyle/>
          <a:p>
            <a:pPr algn="ctr"/>
            <a:r>
              <a:rPr lang="pt-BR" b="1" dirty="0" smtClean="0">
                <a:solidFill>
                  <a:srgbClr val="7030A0"/>
                </a:solidFill>
              </a:rPr>
              <a:t>Envio de Dado</a:t>
            </a:r>
          </a:p>
          <a:p>
            <a:pPr algn="ctr"/>
            <a:r>
              <a:rPr lang="pt-BR" b="1" dirty="0" smtClean="0">
                <a:solidFill>
                  <a:srgbClr val="7030A0"/>
                </a:solidFill>
              </a:rPr>
              <a:t>Pontual</a:t>
            </a:r>
            <a:endParaRPr lang="pt-BR" b="1" dirty="0">
              <a:solidFill>
                <a:srgbClr val="7030A0"/>
              </a:solidFill>
            </a:endParaRPr>
          </a:p>
        </p:txBody>
      </p:sp>
      <p:sp>
        <p:nvSpPr>
          <p:cNvPr id="41" name="CaixaDeTexto 40"/>
          <p:cNvSpPr txBox="1"/>
          <p:nvPr/>
        </p:nvSpPr>
        <p:spPr>
          <a:xfrm>
            <a:off x="6304452" y="2489750"/>
            <a:ext cx="1775358" cy="646331"/>
          </a:xfrm>
          <a:prstGeom prst="rect">
            <a:avLst/>
          </a:prstGeom>
          <a:noFill/>
        </p:spPr>
        <p:txBody>
          <a:bodyPr wrap="none" rtlCol="0">
            <a:spAutoFit/>
          </a:bodyPr>
          <a:lstStyle/>
          <a:p>
            <a:pPr algn="ctr"/>
            <a:r>
              <a:rPr lang="pt-BR" b="1" dirty="0" smtClean="0">
                <a:solidFill>
                  <a:srgbClr val="0070C0"/>
                </a:solidFill>
              </a:rPr>
              <a:t>Intermitência</a:t>
            </a:r>
          </a:p>
          <a:p>
            <a:pPr algn="ctr"/>
            <a:r>
              <a:rPr lang="pt-BR" b="1" dirty="0" smtClean="0">
                <a:solidFill>
                  <a:srgbClr val="0070C0"/>
                </a:solidFill>
              </a:rPr>
              <a:t>De Comunicação</a:t>
            </a:r>
            <a:endParaRPr lang="pt-BR" b="1" dirty="0">
              <a:solidFill>
                <a:srgbClr val="0070C0"/>
              </a:solidFill>
            </a:endParaRPr>
          </a:p>
        </p:txBody>
      </p:sp>
    </p:spTree>
    <p:extLst>
      <p:ext uri="{BB962C8B-B14F-4D97-AF65-F5344CB8AC3E}">
        <p14:creationId xmlns:p14="http://schemas.microsoft.com/office/powerpoint/2010/main" val="76416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4" grpId="0"/>
      <p:bldP spid="28" grpId="0"/>
      <p:bldP spid="30" grpId="0"/>
      <p:bldP spid="31" grpId="0"/>
      <p:bldP spid="34" grpId="0"/>
      <p:bldP spid="37" grpId="0"/>
      <p:bldP spid="39" grpId="0"/>
      <p:bldP spid="40" grpId="0"/>
      <p:bldP spid="4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1938992"/>
          </a:xfrm>
          <a:prstGeom prst="rect">
            <a:avLst/>
          </a:prstGeom>
        </p:spPr>
        <p:txBody>
          <a:bodyPr wrap="square">
            <a:spAutoFit/>
          </a:bodyPr>
          <a:lstStyle/>
          <a:p>
            <a:pPr algn="just"/>
            <a:r>
              <a:rPr lang="pt-BR" altLang="pt-BR" sz="2000" b="1" u="sng" dirty="0" smtClean="0"/>
              <a:t>Dispositivos Sensores</a:t>
            </a:r>
            <a:r>
              <a:rPr lang="pt-BR" altLang="pt-BR" sz="2000" dirty="0" smtClean="0"/>
              <a:t> (3)</a:t>
            </a:r>
          </a:p>
          <a:p>
            <a:pPr marL="342900" indent="-342900" algn="just">
              <a:buFont typeface="Arial" panose="020B0604020202020204" pitchFamily="34" charset="0"/>
              <a:buChar char="•"/>
            </a:pPr>
            <a:r>
              <a:rPr lang="pt-BR" altLang="pt-BR" sz="2000" dirty="0" smtClean="0"/>
              <a:t>Parametrização (</a:t>
            </a:r>
            <a:r>
              <a:rPr lang="pt-BR" altLang="pt-BR" sz="2000" i="1" dirty="0" smtClean="0"/>
              <a:t>X-CTU</a:t>
            </a:r>
            <a:r>
              <a:rPr lang="pt-BR" altLang="pt-BR" sz="2000" dirty="0" smtClean="0"/>
              <a:t>)</a:t>
            </a:r>
          </a:p>
          <a:p>
            <a:pPr marL="342900" indent="-342900" algn="just">
              <a:buFont typeface="Arial" panose="020B0604020202020204" pitchFamily="34" charset="0"/>
              <a:buChar char="•"/>
            </a:pPr>
            <a:r>
              <a:rPr lang="pt-BR" altLang="pt-BR" sz="2000" dirty="0"/>
              <a:t>Programação da estrutura </a:t>
            </a:r>
            <a:r>
              <a:rPr lang="pt-BR" altLang="pt-BR" sz="2000" dirty="0" err="1"/>
              <a:t>microcontrolada</a:t>
            </a:r>
            <a:r>
              <a:rPr lang="pt-BR" altLang="pt-BR" sz="2000" dirty="0"/>
              <a:t> (</a:t>
            </a:r>
            <a:r>
              <a:rPr lang="pt-BR" altLang="pt-BR" sz="2000" dirty="0" err="1"/>
              <a:t>Arduino</a:t>
            </a:r>
            <a:r>
              <a:rPr lang="pt-BR" altLang="pt-BR" sz="2000" dirty="0"/>
              <a:t>):</a:t>
            </a:r>
          </a:p>
          <a:p>
            <a:pPr marL="800100" lvl="1" indent="-342900" algn="just">
              <a:buFont typeface="Arial" panose="020B0604020202020204" pitchFamily="34" charset="0"/>
              <a:buChar char="•"/>
            </a:pPr>
            <a:r>
              <a:rPr lang="pt-BR" altLang="pt-BR" sz="2000" i="1" dirty="0" err="1"/>
              <a:t>Arduino</a:t>
            </a:r>
            <a:r>
              <a:rPr lang="pt-BR" altLang="pt-BR" sz="2000" i="1" dirty="0"/>
              <a:t> IDE 1.6.3</a:t>
            </a:r>
          </a:p>
          <a:p>
            <a:pPr marL="800100" lvl="1" indent="-342900" algn="just">
              <a:buFont typeface="Arial" panose="020B0604020202020204" pitchFamily="34" charset="0"/>
              <a:buChar char="•"/>
            </a:pPr>
            <a:r>
              <a:rPr lang="pt-BR" altLang="pt-BR" sz="2000" i="1" dirty="0"/>
              <a:t>Linguagem C/C</a:t>
            </a:r>
            <a:r>
              <a:rPr lang="pt-BR" altLang="pt-BR" sz="2000" i="1" dirty="0" smtClean="0"/>
              <a:t>++</a:t>
            </a:r>
            <a:endParaRPr lang="pt-BR" altLang="pt-BR" sz="2000" dirty="0"/>
          </a:p>
          <a:p>
            <a:pPr marL="342900" indent="-342900" algn="just">
              <a:buFont typeface="Arial" panose="020B0604020202020204" pitchFamily="34" charset="0"/>
              <a:buChar char="•"/>
            </a:pPr>
            <a:endParaRPr lang="pt-BR" altLang="pt-BR" sz="2000" dirty="0"/>
          </a:p>
        </p:txBody>
      </p:sp>
      <p:pic>
        <p:nvPicPr>
          <p:cNvPr id="6" name="Imagem 5"/>
          <p:cNvPicPr/>
          <p:nvPr/>
        </p:nvPicPr>
        <p:blipFill>
          <a:blip r:embed="rId4" cstate="print"/>
          <a:srcRect/>
          <a:stretch>
            <a:fillRect/>
          </a:stretch>
        </p:blipFill>
        <p:spPr bwMode="auto">
          <a:xfrm>
            <a:off x="1407998" y="1707014"/>
            <a:ext cx="6328001" cy="4092077"/>
          </a:xfrm>
          <a:prstGeom prst="rect">
            <a:avLst/>
          </a:prstGeom>
          <a:noFill/>
          <a:ln w="9525">
            <a:noFill/>
            <a:miter lim="800000"/>
            <a:headEnd/>
            <a:tailEnd/>
          </a:ln>
        </p:spPr>
      </p:pic>
      <p:pic>
        <p:nvPicPr>
          <p:cNvPr id="7" name="Imagem 6"/>
          <p:cNvPicPr>
            <a:picLocks noChangeAspect="1"/>
          </p:cNvPicPr>
          <p:nvPr/>
        </p:nvPicPr>
        <p:blipFill>
          <a:blip r:embed="rId5"/>
          <a:stretch>
            <a:fillRect/>
          </a:stretch>
        </p:blipFill>
        <p:spPr>
          <a:xfrm>
            <a:off x="2600552" y="2583737"/>
            <a:ext cx="4339092" cy="3692844"/>
          </a:xfrm>
          <a:prstGeom prst="rect">
            <a:avLst/>
          </a:prstGeom>
        </p:spPr>
      </p:pic>
    </p:spTree>
    <p:extLst>
      <p:ext uri="{BB962C8B-B14F-4D97-AF65-F5344CB8AC3E}">
        <p14:creationId xmlns:p14="http://schemas.microsoft.com/office/powerpoint/2010/main" val="260531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2246769"/>
          </a:xfrm>
          <a:prstGeom prst="rect">
            <a:avLst/>
          </a:prstGeom>
        </p:spPr>
        <p:txBody>
          <a:bodyPr wrap="square">
            <a:spAutoFit/>
          </a:bodyPr>
          <a:lstStyle/>
          <a:p>
            <a:pPr algn="just"/>
            <a:r>
              <a:rPr lang="pt-BR" altLang="pt-BR" sz="2000" b="1" u="sng" dirty="0" smtClean="0"/>
              <a:t>Dispositivo Coletor</a:t>
            </a:r>
            <a:endParaRPr lang="pt-BR" altLang="pt-BR" sz="2000" dirty="0" smtClean="0"/>
          </a:p>
          <a:p>
            <a:pPr marL="342900" indent="-342900" algn="just">
              <a:buFont typeface="Arial" panose="020B0604020202020204" pitchFamily="34" charset="0"/>
              <a:buChar char="•"/>
            </a:pPr>
            <a:r>
              <a:rPr lang="pt-BR" altLang="pt-BR" sz="2000" dirty="0" smtClean="0"/>
              <a:t>Parametrização (</a:t>
            </a:r>
            <a:r>
              <a:rPr lang="pt-BR" altLang="pt-BR" sz="2000" i="1" dirty="0" smtClean="0"/>
              <a:t>X-CTU</a:t>
            </a:r>
            <a:r>
              <a:rPr lang="pt-BR" altLang="pt-BR" sz="2000" dirty="0" smtClean="0"/>
              <a:t>)</a:t>
            </a:r>
          </a:p>
          <a:p>
            <a:pPr marL="342900" indent="-342900" algn="just">
              <a:buFont typeface="Arial" panose="020B0604020202020204" pitchFamily="34" charset="0"/>
              <a:buChar char="•"/>
            </a:pPr>
            <a:r>
              <a:rPr lang="pt-BR" altLang="pt-BR" sz="2000" dirty="0"/>
              <a:t>Programação do Sistema de Supervisão e Controle</a:t>
            </a:r>
          </a:p>
          <a:p>
            <a:pPr marL="800100" lvl="1" indent="-342900" algn="just">
              <a:buFont typeface="Arial" panose="020B0604020202020204" pitchFamily="34" charset="0"/>
              <a:buChar char="•"/>
            </a:pPr>
            <a:r>
              <a:rPr lang="pt-BR" altLang="pt-BR" sz="2000" i="1" dirty="0" err="1"/>
              <a:t>LabVIEW</a:t>
            </a:r>
            <a:r>
              <a:rPr lang="pt-BR" altLang="pt-BR" sz="2000" i="1" dirty="0"/>
              <a:t> (2013)</a:t>
            </a:r>
          </a:p>
          <a:p>
            <a:pPr marL="800100" lvl="1" indent="-342900" algn="just">
              <a:buFont typeface="Arial" panose="020B0604020202020204" pitchFamily="34" charset="0"/>
              <a:buChar char="•"/>
            </a:pPr>
            <a:r>
              <a:rPr lang="pt-BR" altLang="pt-BR" sz="2000" i="1" dirty="0"/>
              <a:t>Linguagem G - </a:t>
            </a:r>
            <a:r>
              <a:rPr lang="pt-BR" altLang="pt-BR" sz="2000" i="1" dirty="0" err="1"/>
              <a:t>VIs</a:t>
            </a:r>
            <a:endParaRPr lang="pt-BR" altLang="pt-BR" sz="2000" i="1" dirty="0"/>
          </a:p>
          <a:p>
            <a:pPr marL="1257300" lvl="2" indent="-342900" algn="just">
              <a:buFont typeface="Arial" panose="020B0604020202020204" pitchFamily="34" charset="0"/>
              <a:buChar char="•"/>
            </a:pPr>
            <a:r>
              <a:rPr lang="pt-BR" altLang="pt-BR" sz="2000" i="1" dirty="0" err="1"/>
              <a:t>Block</a:t>
            </a:r>
            <a:r>
              <a:rPr lang="pt-BR" altLang="pt-BR" sz="2000" i="1" dirty="0"/>
              <a:t> </a:t>
            </a:r>
            <a:r>
              <a:rPr lang="pt-BR" altLang="pt-BR" sz="2000" i="1" dirty="0" err="1"/>
              <a:t>Diagrams</a:t>
            </a:r>
            <a:endParaRPr lang="pt-BR" altLang="pt-BR" sz="2000" i="1" dirty="0"/>
          </a:p>
          <a:p>
            <a:pPr marL="1257300" lvl="2" indent="-342900" algn="just">
              <a:buFont typeface="Arial" panose="020B0604020202020204" pitchFamily="34" charset="0"/>
              <a:buChar char="•"/>
            </a:pPr>
            <a:r>
              <a:rPr lang="pt-BR" altLang="pt-BR" sz="2000" i="1" dirty="0"/>
              <a:t>Front </a:t>
            </a:r>
            <a:r>
              <a:rPr lang="pt-BR" altLang="pt-BR" sz="2000" i="1" dirty="0" err="1" smtClean="0"/>
              <a:t>Panels</a:t>
            </a:r>
            <a:endParaRPr lang="pt-BR" altLang="pt-BR" sz="2000" i="1" dirty="0"/>
          </a:p>
        </p:txBody>
      </p:sp>
      <p:pic>
        <p:nvPicPr>
          <p:cNvPr id="6" name="Imagem 5"/>
          <p:cNvPicPr/>
          <p:nvPr/>
        </p:nvPicPr>
        <p:blipFill>
          <a:blip r:embed="rId4" cstate="print"/>
          <a:srcRect/>
          <a:stretch>
            <a:fillRect/>
          </a:stretch>
        </p:blipFill>
        <p:spPr bwMode="auto">
          <a:xfrm>
            <a:off x="1407998" y="1707014"/>
            <a:ext cx="6328001" cy="4092077"/>
          </a:xfrm>
          <a:prstGeom prst="rect">
            <a:avLst/>
          </a:prstGeom>
          <a:noFill/>
          <a:ln w="9525">
            <a:noFill/>
            <a:miter lim="800000"/>
            <a:headEnd/>
            <a:tailEnd/>
          </a:ln>
        </p:spPr>
      </p:pic>
      <p:grpSp>
        <p:nvGrpSpPr>
          <p:cNvPr id="3" name="Grupo 2"/>
          <p:cNvGrpSpPr/>
          <p:nvPr/>
        </p:nvGrpSpPr>
        <p:grpSpPr>
          <a:xfrm>
            <a:off x="3369362" y="2059131"/>
            <a:ext cx="5479586" cy="4177645"/>
            <a:chOff x="2993798" y="1895844"/>
            <a:chExt cx="5479586" cy="4177645"/>
          </a:xfrm>
        </p:grpSpPr>
        <p:pic>
          <p:nvPicPr>
            <p:cNvPr id="7" name="Imagem 6"/>
            <p:cNvPicPr/>
            <p:nvPr/>
          </p:nvPicPr>
          <p:blipFill>
            <a:blip r:embed="rId5">
              <a:extLst>
                <a:ext uri="{28A0092B-C50C-407E-A947-70E740481C1C}">
                  <a14:useLocalDpi xmlns:a14="http://schemas.microsoft.com/office/drawing/2010/main" val="0"/>
                </a:ext>
              </a:extLst>
            </a:blip>
            <a:stretch>
              <a:fillRect/>
            </a:stretch>
          </p:blipFill>
          <p:spPr>
            <a:xfrm>
              <a:off x="2993798" y="1895844"/>
              <a:ext cx="4860000" cy="3600000"/>
            </a:xfrm>
            <a:prstGeom prst="rect">
              <a:avLst/>
            </a:prstGeom>
            <a:ln cmpd="thickThin">
              <a:solidFill>
                <a:schemeClr val="tx1"/>
              </a:solidFill>
              <a:prstDash val="solid"/>
            </a:ln>
          </p:spPr>
        </p:pic>
        <p:pic>
          <p:nvPicPr>
            <p:cNvPr id="8" name="Imagem 7"/>
            <p:cNvPicPr/>
            <p:nvPr/>
          </p:nvPicPr>
          <p:blipFill>
            <a:blip r:embed="rId5">
              <a:extLst>
                <a:ext uri="{28A0092B-C50C-407E-A947-70E740481C1C}">
                  <a14:useLocalDpi xmlns:a14="http://schemas.microsoft.com/office/drawing/2010/main" val="0"/>
                </a:ext>
              </a:extLst>
            </a:blip>
            <a:stretch>
              <a:fillRect/>
            </a:stretch>
          </p:blipFill>
          <p:spPr>
            <a:xfrm>
              <a:off x="3146198" y="2048244"/>
              <a:ext cx="4860000" cy="3600000"/>
            </a:xfrm>
            <a:prstGeom prst="rect">
              <a:avLst/>
            </a:prstGeom>
            <a:ln cmpd="thickThin">
              <a:solidFill>
                <a:schemeClr val="tx1"/>
              </a:solidFill>
              <a:prstDash val="solid"/>
            </a:ln>
          </p:spPr>
        </p:pic>
        <p:pic>
          <p:nvPicPr>
            <p:cNvPr id="9" name="Imagem 8"/>
            <p:cNvPicPr/>
            <p:nvPr/>
          </p:nvPicPr>
          <p:blipFill>
            <a:blip r:embed="rId5">
              <a:extLst>
                <a:ext uri="{28A0092B-C50C-407E-A947-70E740481C1C}">
                  <a14:useLocalDpi xmlns:a14="http://schemas.microsoft.com/office/drawing/2010/main" val="0"/>
                </a:ext>
              </a:extLst>
            </a:blip>
            <a:stretch>
              <a:fillRect/>
            </a:stretch>
          </p:blipFill>
          <p:spPr>
            <a:xfrm>
              <a:off x="3298598" y="2200644"/>
              <a:ext cx="4860000" cy="3600000"/>
            </a:xfrm>
            <a:prstGeom prst="rect">
              <a:avLst/>
            </a:prstGeom>
            <a:ln cmpd="thickThin">
              <a:solidFill>
                <a:schemeClr val="tx1"/>
              </a:solidFill>
              <a:prstDash val="solid"/>
            </a:ln>
          </p:spPr>
        </p:pic>
        <p:pic>
          <p:nvPicPr>
            <p:cNvPr id="10" name="Imagem 9"/>
            <p:cNvPicPr/>
            <p:nvPr/>
          </p:nvPicPr>
          <p:blipFill>
            <a:blip r:embed="rId5">
              <a:extLst>
                <a:ext uri="{28A0092B-C50C-407E-A947-70E740481C1C}">
                  <a14:useLocalDpi xmlns:a14="http://schemas.microsoft.com/office/drawing/2010/main" val="0"/>
                </a:ext>
              </a:extLst>
            </a:blip>
            <a:stretch>
              <a:fillRect/>
            </a:stretch>
          </p:blipFill>
          <p:spPr>
            <a:xfrm>
              <a:off x="3450998" y="2353044"/>
              <a:ext cx="4860000" cy="3600000"/>
            </a:xfrm>
            <a:prstGeom prst="rect">
              <a:avLst/>
            </a:prstGeom>
            <a:ln cmpd="thickThin">
              <a:solidFill>
                <a:schemeClr val="tx1"/>
              </a:solidFill>
              <a:prstDash val="solid"/>
            </a:ln>
          </p:spPr>
        </p:pic>
        <p:pic>
          <p:nvPicPr>
            <p:cNvPr id="11" name="Imagem 10"/>
            <p:cNvPicPr/>
            <p:nvPr/>
          </p:nvPicPr>
          <p:blipFill>
            <a:blip r:embed="rId6">
              <a:extLst>
                <a:ext uri="{28A0092B-C50C-407E-A947-70E740481C1C}">
                  <a14:useLocalDpi xmlns:a14="http://schemas.microsoft.com/office/drawing/2010/main" val="0"/>
                </a:ext>
              </a:extLst>
            </a:blip>
            <a:stretch>
              <a:fillRect/>
            </a:stretch>
          </p:blipFill>
          <p:spPr>
            <a:xfrm>
              <a:off x="3613384" y="2473489"/>
              <a:ext cx="4860000" cy="3600000"/>
            </a:xfrm>
            <a:prstGeom prst="rect">
              <a:avLst/>
            </a:prstGeom>
            <a:ln>
              <a:solidFill>
                <a:schemeClr val="tx1"/>
              </a:solidFill>
            </a:ln>
          </p:spPr>
        </p:pic>
      </p:grpSp>
    </p:spTree>
    <p:extLst>
      <p:ext uri="{BB962C8B-B14F-4D97-AF65-F5344CB8AC3E}">
        <p14:creationId xmlns:p14="http://schemas.microsoft.com/office/powerpoint/2010/main" val="402419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xit" presetSubtype="0" fill="hold"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http://www.inovacaotecnologica.com.br/noticias/imagens/010170121102-carros-falantes-1.jpg"/>
          <p:cNvPicPr>
            <a:picLocks noChangeAspect="1" noChangeArrowheads="1"/>
          </p:cNvPicPr>
          <p:nvPr/>
        </p:nvPicPr>
        <p:blipFill>
          <a:blip r:embed="rId3"/>
          <a:srcRect/>
          <a:stretch>
            <a:fillRect/>
          </a:stretch>
        </p:blipFill>
        <p:spPr bwMode="auto">
          <a:xfrm>
            <a:off x="899401" y="4279245"/>
            <a:ext cx="2744315" cy="1829543"/>
          </a:xfrm>
          <a:prstGeom prst="rect">
            <a:avLst/>
          </a:prstGeom>
          <a:noFill/>
          <a:ln>
            <a:solidFill>
              <a:schemeClr val="tx1"/>
            </a:solidFill>
          </a:ln>
          <a:scene3d>
            <a:camera prst="perspectiveHeroicExtremeLeftFacing">
              <a:rot lat="0" lon="1187443" rev="21306918"/>
            </a:camera>
            <a:lightRig rig="threePt" dir="t"/>
          </a:scene3d>
        </p:spPr>
      </p:pic>
      <p:pic>
        <p:nvPicPr>
          <p:cNvPr id="22" name="Imagem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02" y="4194889"/>
            <a:ext cx="4218930" cy="1953208"/>
          </a:xfrm>
          <a:prstGeom prst="rect">
            <a:avLst/>
          </a:prstGeom>
        </p:spPr>
      </p:pic>
      <p:pic>
        <p:nvPicPr>
          <p:cNvPr id="23" name="Imagem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132" y="4097642"/>
            <a:ext cx="3450968" cy="2212626"/>
          </a:xfrm>
          <a:prstGeom prst="rect">
            <a:avLst/>
          </a:prstGeom>
          <a:ln w="19050">
            <a:solidFill>
              <a:schemeClr val="tx1"/>
            </a:solidFill>
          </a:ln>
        </p:spPr>
      </p:pic>
      <p:sp>
        <p:nvSpPr>
          <p:cNvPr id="9220"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Redes de Sensores Sem Fio</a:t>
            </a:r>
          </a:p>
        </p:txBody>
      </p:sp>
      <p:sp>
        <p:nvSpPr>
          <p:cNvPr id="9221" name="CaixaDeTexto 5"/>
          <p:cNvSpPr txBox="1">
            <a:spLocks noChangeArrowheads="1"/>
          </p:cNvSpPr>
          <p:nvPr/>
        </p:nvSpPr>
        <p:spPr bwMode="auto">
          <a:xfrm>
            <a:off x="3327400" y="1530350"/>
            <a:ext cx="5676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pt-BR" altLang="pt-BR" sz="2000" dirty="0" smtClean="0"/>
              <a:t>“Rede de dispositivos, denotados nós, espacialmente distribuídos que, em cooperação, realizam tarefas de sensoriamento e controle de certo ambiente e comunicam as informações coletadas através de </a:t>
            </a:r>
            <a:r>
              <a:rPr lang="pt-BR" altLang="pt-BR" sz="2000" i="1" dirty="0" smtClean="0"/>
              <a:t>links</a:t>
            </a:r>
            <a:r>
              <a:rPr lang="pt-BR" altLang="pt-BR" sz="2000" dirty="0" smtClean="0"/>
              <a:t> sem fio, permitindo a interação entre pessoas ou computadores e o ambiente em análise.”</a:t>
            </a:r>
          </a:p>
        </p:txBody>
      </p:sp>
      <p:sp>
        <p:nvSpPr>
          <p:cNvPr id="9222" name="CaixaDeTexto 7"/>
          <p:cNvSpPr txBox="1">
            <a:spLocks noChangeArrowheads="1"/>
          </p:cNvSpPr>
          <p:nvPr/>
        </p:nvSpPr>
        <p:spPr bwMode="auto">
          <a:xfrm>
            <a:off x="373063" y="1066800"/>
            <a:ext cx="4071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Ø"/>
            </a:pPr>
            <a:r>
              <a:rPr lang="pt-BR" altLang="pt-BR" sz="2000" b="1"/>
              <a:t> Redes de Sensores Sem Fio (RSSF)</a:t>
            </a:r>
          </a:p>
        </p:txBody>
      </p:sp>
      <p:pic>
        <p:nvPicPr>
          <p:cNvPr id="9226" name="Picture 1" descr="C:\Users\olivetal\Pictures\unesp.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m 10"/>
          <p:cNvPicPr/>
          <p:nvPr/>
        </p:nvPicPr>
        <p:blipFill>
          <a:blip r:embed="rId7">
            <a:extLst>
              <a:ext uri="{28A0092B-C50C-407E-A947-70E740481C1C}">
                <a14:useLocalDpi xmlns:a14="http://schemas.microsoft.com/office/drawing/2010/main" val="0"/>
              </a:ext>
            </a:extLst>
          </a:blip>
          <a:srcRect/>
          <a:stretch>
            <a:fillRect/>
          </a:stretch>
        </p:blipFill>
        <p:spPr bwMode="auto">
          <a:xfrm>
            <a:off x="349899" y="1515745"/>
            <a:ext cx="2926702" cy="2554049"/>
          </a:xfrm>
          <a:prstGeom prst="rect">
            <a:avLst/>
          </a:prstGeom>
          <a:noFill/>
          <a:ln w="12700">
            <a:solidFill>
              <a:schemeClr val="tx1"/>
            </a:solidFill>
          </a:ln>
        </p:spPr>
      </p:pic>
      <p:sp>
        <p:nvSpPr>
          <p:cNvPr id="3" name="Retângulo 2"/>
          <p:cNvSpPr/>
          <p:nvPr/>
        </p:nvSpPr>
        <p:spPr>
          <a:xfrm>
            <a:off x="6111841" y="3371334"/>
            <a:ext cx="2838213" cy="646331"/>
          </a:xfrm>
          <a:prstGeom prst="rect">
            <a:avLst/>
          </a:prstGeom>
        </p:spPr>
        <p:txBody>
          <a:bodyPr wrap="none">
            <a:spAutoFit/>
          </a:bodyPr>
          <a:lstStyle/>
          <a:p>
            <a:pPr algn="r"/>
            <a:r>
              <a:rPr lang="pt-BR" altLang="pt-BR" dirty="0" err="1" smtClean="0"/>
              <a:t>Drª</a:t>
            </a:r>
            <a:r>
              <a:rPr lang="pt-BR" altLang="pt-BR" dirty="0" smtClean="0"/>
              <a:t> </a:t>
            </a:r>
            <a:r>
              <a:rPr lang="pt-BR" altLang="pt-BR" dirty="0" err="1" smtClean="0"/>
              <a:t>Chiari</a:t>
            </a:r>
            <a:r>
              <a:rPr lang="pt-BR" altLang="pt-BR" dirty="0" smtClean="0"/>
              <a:t> </a:t>
            </a:r>
            <a:r>
              <a:rPr lang="pt-BR" altLang="pt-BR" dirty="0" err="1" smtClean="0"/>
              <a:t>Buratti</a:t>
            </a:r>
            <a:endParaRPr lang="pt-BR" altLang="pt-BR" dirty="0" smtClean="0"/>
          </a:p>
          <a:p>
            <a:pPr algn="r"/>
            <a:r>
              <a:rPr lang="pt-BR" altLang="pt-BR" dirty="0" err="1" smtClean="0"/>
              <a:t>University</a:t>
            </a:r>
            <a:r>
              <a:rPr lang="pt-BR" altLang="pt-BR" dirty="0" smtClean="0"/>
              <a:t> </a:t>
            </a:r>
            <a:r>
              <a:rPr lang="pt-BR" altLang="pt-BR" dirty="0" err="1"/>
              <a:t>of</a:t>
            </a:r>
            <a:r>
              <a:rPr lang="pt-BR" altLang="pt-BR" dirty="0"/>
              <a:t> Bologna </a:t>
            </a:r>
            <a:r>
              <a:rPr lang="pt-BR" altLang="pt-BR" dirty="0" smtClean="0"/>
              <a:t>(Itália</a:t>
            </a:r>
            <a:r>
              <a:rPr lang="pt-BR" altLang="pt-BR" dirty="0"/>
              <a:t>)</a:t>
            </a:r>
            <a:endParaRPr lang="pt-BR" dirty="0"/>
          </a:p>
        </p:txBody>
      </p:sp>
    </p:spTree>
    <p:extLst>
      <p:ext uri="{BB962C8B-B14F-4D97-AF65-F5344CB8AC3E}">
        <p14:creationId xmlns:p14="http://schemas.microsoft.com/office/powerpoint/2010/main" val="3638567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Transmissão de Dados (Comunicação ZED -&gt; ZC Intermitente)</a:t>
            </a:r>
            <a:endParaRPr lang="pt-BR" altLang="pt-BR" sz="2000" dirty="0"/>
          </a:p>
        </p:txBody>
      </p:sp>
      <p:grpSp>
        <p:nvGrpSpPr>
          <p:cNvPr id="5" name="Grupo 4"/>
          <p:cNvGrpSpPr/>
          <p:nvPr/>
        </p:nvGrpSpPr>
        <p:grpSpPr>
          <a:xfrm>
            <a:off x="184149" y="1435100"/>
            <a:ext cx="8331200" cy="831880"/>
            <a:chOff x="374649" y="1435100"/>
            <a:chExt cx="8331200" cy="831880"/>
          </a:xfrm>
        </p:grpSpPr>
        <p:sp>
          <p:nvSpPr>
            <p:cNvPr id="3" name="Retângulo 2"/>
            <p:cNvSpPr/>
            <p:nvPr/>
          </p:nvSpPr>
          <p:spPr>
            <a:xfrm>
              <a:off x="438149" y="1759149"/>
              <a:ext cx="8267700" cy="507831"/>
            </a:xfrm>
            <a:prstGeom prst="rect">
              <a:avLst/>
            </a:prstGeom>
            <a:solidFill>
              <a:schemeClr val="accent1">
                <a:lumMod val="20000"/>
                <a:lumOff val="80000"/>
                <a:alpha val="20000"/>
              </a:schemeClr>
            </a:solidFill>
            <a:ln>
              <a:solidFill>
                <a:schemeClr val="tx1"/>
              </a:solidFill>
              <a:prstDash val="dashDot"/>
            </a:ln>
          </p:spPr>
          <p:txBody>
            <a:bodyPr wrap="square">
              <a:spAutoFit/>
            </a:bodyPr>
            <a:lstStyle/>
            <a:p>
              <a:pPr algn="just">
                <a:lnSpc>
                  <a:spcPct val="150000"/>
                </a:lnSpc>
                <a:spcAft>
                  <a:spcPts val="0"/>
                </a:spcAft>
              </a:pPr>
              <a:r>
                <a:rPr lang="pt-BR" b="1" dirty="0">
                  <a:latin typeface="Arial" panose="020B0604020202020204" pitchFamily="34" charset="0"/>
                  <a:ea typeface="Calibri" panose="020F0502020204030204" pitchFamily="34" charset="0"/>
                  <a:cs typeface="Times New Roman" panose="02020603050405020304" pitchFamily="18" charset="0"/>
                </a:rPr>
                <a:t>7E 00 15 90 00 13 A2 00 40 90 27 69 59 C1 41 34 33 33 36 34 33 33 34 34 2D</a:t>
              </a:r>
              <a:endParaRPr lang="pt-BR"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CaixaDeTexto 3"/>
            <p:cNvSpPr txBox="1"/>
            <p:nvPr/>
          </p:nvSpPr>
          <p:spPr>
            <a:xfrm>
              <a:off x="374649" y="1435100"/>
              <a:ext cx="3521349" cy="369332"/>
            </a:xfrm>
            <a:prstGeom prst="rect">
              <a:avLst/>
            </a:prstGeom>
            <a:noFill/>
          </p:spPr>
          <p:txBody>
            <a:bodyPr wrap="none" rtlCol="0">
              <a:spAutoFit/>
            </a:bodyPr>
            <a:lstStyle/>
            <a:p>
              <a:r>
                <a:rPr lang="pt-BR" i="1" dirty="0" smtClean="0"/>
                <a:t>Frame 0x90 (</a:t>
              </a:r>
              <a:r>
                <a:rPr lang="pt-BR" i="1" dirty="0" err="1" smtClean="0"/>
                <a:t>ZigBee</a:t>
              </a:r>
              <a:r>
                <a:rPr lang="pt-BR" i="1" dirty="0" smtClean="0"/>
                <a:t> </a:t>
              </a:r>
              <a:r>
                <a:rPr lang="pt-BR" i="1" dirty="0" err="1" smtClean="0"/>
                <a:t>Receive</a:t>
              </a:r>
              <a:r>
                <a:rPr lang="pt-BR" i="1" dirty="0" smtClean="0"/>
                <a:t> </a:t>
              </a:r>
              <a:r>
                <a:rPr lang="pt-BR" i="1" dirty="0" err="1" smtClean="0"/>
                <a:t>Packet</a:t>
              </a:r>
              <a:r>
                <a:rPr lang="pt-BR" i="1" dirty="0" smtClean="0"/>
                <a:t>)</a:t>
              </a:r>
              <a:endParaRPr lang="pt-BR" i="1" dirty="0"/>
            </a:p>
          </p:txBody>
        </p:sp>
      </p:grpSp>
      <p:sp>
        <p:nvSpPr>
          <p:cNvPr id="6" name="Elipse 5"/>
          <p:cNvSpPr/>
          <p:nvPr/>
        </p:nvSpPr>
        <p:spPr>
          <a:xfrm>
            <a:off x="298449" y="1871770"/>
            <a:ext cx="374651" cy="318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774700" y="4635500"/>
            <a:ext cx="2042290" cy="369332"/>
          </a:xfrm>
          <a:prstGeom prst="rect">
            <a:avLst/>
          </a:prstGeom>
          <a:noFill/>
        </p:spPr>
        <p:txBody>
          <a:bodyPr wrap="none" rtlCol="0">
            <a:spAutoFit/>
          </a:bodyPr>
          <a:lstStyle/>
          <a:p>
            <a:r>
              <a:rPr lang="pt-BR" b="1" i="1" dirty="0" smtClean="0"/>
              <a:t>7E – Start </a:t>
            </a:r>
            <a:r>
              <a:rPr lang="pt-BR" b="1" i="1" dirty="0" err="1" smtClean="0"/>
              <a:t>Delimiter</a:t>
            </a:r>
            <a:endParaRPr lang="pt-BR" b="1" i="1" dirty="0"/>
          </a:p>
        </p:txBody>
      </p:sp>
      <p:cxnSp>
        <p:nvCxnSpPr>
          <p:cNvPr id="9" name="Conector angulado 8"/>
          <p:cNvCxnSpPr>
            <a:stCxn id="6" idx="4"/>
            <a:endCxn id="7" idx="1"/>
          </p:cNvCxnSpPr>
          <p:nvPr/>
        </p:nvCxnSpPr>
        <p:spPr>
          <a:xfrm rot="16200000" flipH="1">
            <a:off x="-684672" y="3360793"/>
            <a:ext cx="2629819" cy="288925"/>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630237" y="1871770"/>
            <a:ext cx="677863" cy="318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p:cNvSpPr txBox="1"/>
          <p:nvPr/>
        </p:nvSpPr>
        <p:spPr>
          <a:xfrm>
            <a:off x="1251409" y="4342368"/>
            <a:ext cx="2156873" cy="369332"/>
          </a:xfrm>
          <a:prstGeom prst="rect">
            <a:avLst/>
          </a:prstGeom>
          <a:noFill/>
        </p:spPr>
        <p:txBody>
          <a:bodyPr wrap="none" rtlCol="0">
            <a:spAutoFit/>
          </a:bodyPr>
          <a:lstStyle/>
          <a:p>
            <a:r>
              <a:rPr lang="pt-BR" b="1" i="1" dirty="0" smtClean="0"/>
              <a:t>00 15 </a:t>
            </a:r>
            <a:r>
              <a:rPr lang="pt-BR" b="1" i="1" dirty="0"/>
              <a:t>–</a:t>
            </a:r>
            <a:r>
              <a:rPr lang="pt-BR" b="1" i="1" dirty="0" smtClean="0"/>
              <a:t> Data  </a:t>
            </a:r>
            <a:r>
              <a:rPr lang="pt-BR" b="1" i="1" dirty="0" err="1" smtClean="0"/>
              <a:t>Length</a:t>
            </a:r>
            <a:endParaRPr lang="pt-BR" b="1" i="1" dirty="0"/>
          </a:p>
        </p:txBody>
      </p:sp>
      <p:cxnSp>
        <p:nvCxnSpPr>
          <p:cNvPr id="17" name="Conector angulado 16"/>
          <p:cNvCxnSpPr>
            <a:stCxn id="12" idx="4"/>
            <a:endCxn id="15" idx="1"/>
          </p:cNvCxnSpPr>
          <p:nvPr/>
        </p:nvCxnSpPr>
        <p:spPr>
          <a:xfrm rot="16200000" flipH="1">
            <a:off x="-58055" y="3217570"/>
            <a:ext cx="2336688" cy="28224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1276809" y="1871768"/>
            <a:ext cx="363079" cy="318577"/>
          </a:xfrm>
          <a:prstGeom prst="ellipse">
            <a:avLst/>
          </a:prstGeom>
          <a:noFill/>
          <a:ln>
            <a:solidFill>
              <a:srgbClr val="008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1686161" y="4027269"/>
            <a:ext cx="1772921" cy="369332"/>
          </a:xfrm>
          <a:prstGeom prst="rect">
            <a:avLst/>
          </a:prstGeom>
          <a:noFill/>
        </p:spPr>
        <p:txBody>
          <a:bodyPr wrap="none" rtlCol="0">
            <a:spAutoFit/>
          </a:bodyPr>
          <a:lstStyle/>
          <a:p>
            <a:r>
              <a:rPr lang="pt-BR" b="1" i="1" dirty="0" smtClean="0"/>
              <a:t>90 – Frame </a:t>
            </a:r>
            <a:r>
              <a:rPr lang="pt-BR" b="1" i="1" dirty="0" err="1" smtClean="0"/>
              <a:t>Type</a:t>
            </a:r>
            <a:endParaRPr lang="pt-BR" b="1" i="1" dirty="0"/>
          </a:p>
        </p:txBody>
      </p:sp>
      <p:cxnSp>
        <p:nvCxnSpPr>
          <p:cNvPr id="22" name="Conector angulado 21"/>
          <p:cNvCxnSpPr>
            <a:stCxn id="19" idx="4"/>
            <a:endCxn id="20" idx="1"/>
          </p:cNvCxnSpPr>
          <p:nvPr/>
        </p:nvCxnSpPr>
        <p:spPr>
          <a:xfrm rot="16200000" flipH="1">
            <a:off x="561460" y="3087234"/>
            <a:ext cx="2021590" cy="227812"/>
          </a:xfrm>
          <a:prstGeom prst="bentConnector2">
            <a:avLst/>
          </a:prstGeom>
          <a:ln w="19050">
            <a:solidFill>
              <a:srgbClr val="00893D"/>
            </a:solidFill>
            <a:tailEnd type="triangle"/>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1614488" y="1795568"/>
            <a:ext cx="2593119" cy="44601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3168045" y="3741340"/>
            <a:ext cx="4713085" cy="369332"/>
          </a:xfrm>
          <a:prstGeom prst="rect">
            <a:avLst/>
          </a:prstGeom>
          <a:noFill/>
        </p:spPr>
        <p:txBody>
          <a:bodyPr wrap="none" rtlCol="0">
            <a:spAutoFit/>
          </a:bodyPr>
          <a:lstStyle/>
          <a:p>
            <a:r>
              <a:rPr lang="pt-BR" b="1" i="1" dirty="0" smtClean="0"/>
              <a:t>00 13 A2 00 40 90 27 69 – Endereço 64 bits </a:t>
            </a:r>
            <a:r>
              <a:rPr lang="pt-BR" b="1" dirty="0" smtClean="0"/>
              <a:t>ZED</a:t>
            </a:r>
            <a:endParaRPr lang="pt-BR" b="1" i="1" dirty="0"/>
          </a:p>
        </p:txBody>
      </p:sp>
      <p:cxnSp>
        <p:nvCxnSpPr>
          <p:cNvPr id="27" name="Conector angulado 26"/>
          <p:cNvCxnSpPr>
            <a:stCxn id="24" idx="4"/>
            <a:endCxn id="28" idx="1"/>
          </p:cNvCxnSpPr>
          <p:nvPr/>
        </p:nvCxnSpPr>
        <p:spPr>
          <a:xfrm rot="16200000" flipH="1">
            <a:off x="2197333" y="2955294"/>
            <a:ext cx="1684426" cy="256997"/>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4169507" y="1871768"/>
            <a:ext cx="694593" cy="31857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p:cNvSpPr txBox="1"/>
          <p:nvPr/>
        </p:nvSpPr>
        <p:spPr>
          <a:xfrm>
            <a:off x="5219700" y="3455411"/>
            <a:ext cx="2919325" cy="369332"/>
          </a:xfrm>
          <a:prstGeom prst="rect">
            <a:avLst/>
          </a:prstGeom>
          <a:noFill/>
        </p:spPr>
        <p:txBody>
          <a:bodyPr wrap="none" rtlCol="0">
            <a:spAutoFit/>
          </a:bodyPr>
          <a:lstStyle/>
          <a:p>
            <a:r>
              <a:rPr lang="pt-BR" b="1" i="1" dirty="0" smtClean="0"/>
              <a:t>59 C1 – Endereço 16 bits </a:t>
            </a:r>
            <a:r>
              <a:rPr lang="pt-BR" b="1" dirty="0" smtClean="0"/>
              <a:t>ZED</a:t>
            </a:r>
            <a:endParaRPr lang="pt-BR" b="1" i="1" dirty="0"/>
          </a:p>
        </p:txBody>
      </p:sp>
      <p:cxnSp>
        <p:nvCxnSpPr>
          <p:cNvPr id="34" name="Conector angulado 33"/>
          <p:cNvCxnSpPr>
            <a:stCxn id="31" idx="4"/>
            <a:endCxn id="35" idx="1"/>
          </p:cNvCxnSpPr>
          <p:nvPr/>
        </p:nvCxnSpPr>
        <p:spPr>
          <a:xfrm rot="16200000" flipH="1">
            <a:off x="4143386" y="2563763"/>
            <a:ext cx="1449732" cy="702896"/>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4864100" y="1871768"/>
            <a:ext cx="309197" cy="31857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p:cNvSpPr txBox="1"/>
          <p:nvPr/>
        </p:nvSpPr>
        <p:spPr>
          <a:xfrm>
            <a:off x="5678208" y="3174024"/>
            <a:ext cx="2743251" cy="369332"/>
          </a:xfrm>
          <a:prstGeom prst="rect">
            <a:avLst/>
          </a:prstGeom>
          <a:noFill/>
        </p:spPr>
        <p:txBody>
          <a:bodyPr wrap="none" rtlCol="0">
            <a:spAutoFit/>
          </a:bodyPr>
          <a:lstStyle/>
          <a:p>
            <a:r>
              <a:rPr lang="pt-BR" b="1" i="1" dirty="0" smtClean="0"/>
              <a:t>41 – </a:t>
            </a:r>
            <a:r>
              <a:rPr lang="pt-BR" b="1" i="1" dirty="0" err="1" smtClean="0"/>
              <a:t>Receive</a:t>
            </a:r>
            <a:r>
              <a:rPr lang="pt-BR" b="1" i="1" dirty="0" smtClean="0"/>
              <a:t> </a:t>
            </a:r>
            <a:r>
              <a:rPr lang="pt-BR" b="1" i="1" dirty="0" err="1" smtClean="0"/>
              <a:t>Options</a:t>
            </a:r>
            <a:r>
              <a:rPr lang="pt-BR" b="1" i="1" dirty="0" smtClean="0"/>
              <a:t> (ACK)</a:t>
            </a:r>
            <a:endParaRPr lang="pt-BR" b="1" i="1" dirty="0"/>
          </a:p>
        </p:txBody>
      </p:sp>
      <p:cxnSp>
        <p:nvCxnSpPr>
          <p:cNvPr id="42" name="Conector angulado 41"/>
          <p:cNvCxnSpPr>
            <a:stCxn id="38" idx="4"/>
            <a:endCxn id="43" idx="1"/>
          </p:cNvCxnSpPr>
          <p:nvPr/>
        </p:nvCxnSpPr>
        <p:spPr>
          <a:xfrm rot="16200000" flipH="1">
            <a:off x="4764281" y="2444762"/>
            <a:ext cx="1168345" cy="659509"/>
          </a:xfrm>
          <a:prstGeom prst="bentConnector2">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5" name="Elipse 44"/>
          <p:cNvSpPr/>
          <p:nvPr/>
        </p:nvSpPr>
        <p:spPr>
          <a:xfrm>
            <a:off x="5104283" y="1796044"/>
            <a:ext cx="2965728" cy="47093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p:cNvSpPr txBox="1"/>
          <p:nvPr/>
        </p:nvSpPr>
        <p:spPr>
          <a:xfrm>
            <a:off x="6237236" y="2877694"/>
            <a:ext cx="2592889" cy="369332"/>
          </a:xfrm>
          <a:prstGeom prst="rect">
            <a:avLst/>
          </a:prstGeom>
          <a:noFill/>
        </p:spPr>
        <p:txBody>
          <a:bodyPr wrap="none" rtlCol="0">
            <a:spAutoFit/>
          </a:bodyPr>
          <a:lstStyle/>
          <a:p>
            <a:r>
              <a:rPr lang="pt-BR" b="1" i="1" dirty="0" smtClean="0"/>
              <a:t>34 33 ... 34 – Data (Pilha)</a:t>
            </a:r>
            <a:endParaRPr lang="pt-BR" b="1" i="1" dirty="0"/>
          </a:p>
        </p:txBody>
      </p:sp>
      <p:cxnSp>
        <p:nvCxnSpPr>
          <p:cNvPr id="49" name="Conector angulado 48"/>
          <p:cNvCxnSpPr>
            <a:stCxn id="45" idx="3"/>
            <a:endCxn id="50" idx="1"/>
          </p:cNvCxnSpPr>
          <p:nvPr/>
        </p:nvCxnSpPr>
        <p:spPr>
          <a:xfrm rot="16200000" flipH="1">
            <a:off x="5455746" y="2280870"/>
            <a:ext cx="864348" cy="698632"/>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Elipse 50"/>
          <p:cNvSpPr/>
          <p:nvPr/>
        </p:nvSpPr>
        <p:spPr>
          <a:xfrm>
            <a:off x="8019211" y="1871768"/>
            <a:ext cx="351448" cy="326243"/>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aixaDeTexto 54"/>
          <p:cNvSpPr txBox="1"/>
          <p:nvPr/>
        </p:nvSpPr>
        <p:spPr>
          <a:xfrm>
            <a:off x="8095653" y="2563310"/>
            <a:ext cx="896399" cy="369332"/>
          </a:xfrm>
          <a:prstGeom prst="rect">
            <a:avLst/>
          </a:prstGeom>
          <a:noFill/>
        </p:spPr>
        <p:txBody>
          <a:bodyPr wrap="none" rtlCol="0">
            <a:spAutoFit/>
          </a:bodyPr>
          <a:lstStyle/>
          <a:p>
            <a:r>
              <a:rPr lang="pt-BR" b="1" i="1" dirty="0" smtClean="0"/>
              <a:t>2D – CS</a:t>
            </a:r>
            <a:endParaRPr lang="pt-BR" b="1" i="1" dirty="0"/>
          </a:p>
        </p:txBody>
      </p:sp>
      <p:cxnSp>
        <p:nvCxnSpPr>
          <p:cNvPr id="54" name="Conector angulado 53"/>
          <p:cNvCxnSpPr>
            <a:stCxn id="51" idx="4"/>
            <a:endCxn id="55" idx="0"/>
          </p:cNvCxnSpPr>
          <p:nvPr/>
        </p:nvCxnSpPr>
        <p:spPr>
          <a:xfrm rot="16200000" flipH="1">
            <a:off x="8186745" y="2206201"/>
            <a:ext cx="365299" cy="348918"/>
          </a:xfrm>
          <a:prstGeom prst="bentConnector3">
            <a:avLst>
              <a:gd name="adj1" fmla="val 50000"/>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aixaDeTexto 60"/>
          <p:cNvSpPr txBox="1"/>
          <p:nvPr/>
        </p:nvSpPr>
        <p:spPr>
          <a:xfrm>
            <a:off x="382536" y="2877694"/>
            <a:ext cx="2592889" cy="369332"/>
          </a:xfrm>
          <a:prstGeom prst="rect">
            <a:avLst/>
          </a:prstGeom>
          <a:noFill/>
        </p:spPr>
        <p:txBody>
          <a:bodyPr wrap="none" rtlCol="0">
            <a:spAutoFit/>
          </a:bodyPr>
          <a:lstStyle/>
          <a:p>
            <a:r>
              <a:rPr lang="pt-BR" b="1" i="1" dirty="0" smtClean="0">
                <a:solidFill>
                  <a:srgbClr val="FF0000"/>
                </a:solidFill>
              </a:rPr>
              <a:t>34</a:t>
            </a:r>
            <a:r>
              <a:rPr lang="pt-BR" b="1" i="1" dirty="0" smtClean="0"/>
              <a:t> 33 ... 34 – Data (Pilha)</a:t>
            </a:r>
            <a:endParaRPr lang="pt-BR" b="1" i="1" dirty="0"/>
          </a:p>
        </p:txBody>
      </p:sp>
      <mc:AlternateContent xmlns:mc="http://schemas.openxmlformats.org/markup-compatibility/2006" xmlns:a14="http://schemas.microsoft.com/office/drawing/2010/main">
        <mc:Choice Requires="a14">
          <p:sp>
            <p:nvSpPr>
              <p:cNvPr id="62" name="Retângulo 61"/>
              <p:cNvSpPr/>
              <p:nvPr/>
            </p:nvSpPr>
            <p:spPr>
              <a:xfrm>
                <a:off x="2247898" y="3259726"/>
                <a:ext cx="5743577" cy="667042"/>
              </a:xfrm>
              <a:prstGeom prst="rect">
                <a:avLst/>
              </a:prstGeom>
              <a:ln>
                <a:solidFill>
                  <a:schemeClr val="tx1"/>
                </a:solidFill>
                <a:prstDash val="dash"/>
              </a:ln>
            </p:spPr>
            <p:txBody>
              <a:bodyPr wrap="square">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𝐷𝑎𝑑𝑜</m:t>
                      </m:r>
                      <m:r>
                        <a:rPr lang="pt-BR" i="0">
                          <a:latin typeface="Cambria Math" panose="02040503050406030204" pitchFamily="18" charset="0"/>
                        </a:rPr>
                        <m:t> </m:t>
                      </m:r>
                      <m:d>
                        <m:dPr>
                          <m:begChr m:val="["/>
                          <m:endChr m:val="]"/>
                          <m:ctrlPr>
                            <a:rPr lang="pt-BR" i="1">
                              <a:latin typeface="Cambria Math" panose="02040503050406030204" pitchFamily="18" charset="0"/>
                            </a:rPr>
                          </m:ctrlPr>
                        </m:dPr>
                        <m:e>
                          <m:r>
                            <a:rPr lang="pt-BR" i="0">
                              <a:latin typeface="Cambria Math" panose="02040503050406030204" pitchFamily="18" charset="0"/>
                            </a:rPr>
                            <m:t>º</m:t>
                          </m:r>
                          <m:r>
                            <a:rPr lang="pt-BR" i="1">
                              <a:latin typeface="Cambria Math" panose="02040503050406030204" pitchFamily="18" charset="0"/>
                            </a:rPr>
                            <m:t>𝐶</m:t>
                          </m:r>
                        </m:e>
                      </m:d>
                      <m:r>
                        <a:rPr lang="pt-BR" i="0">
                          <a:latin typeface="Cambria Math" panose="02040503050406030204" pitchFamily="18" charset="0"/>
                        </a:rPr>
                        <m:t>=</m:t>
                      </m:r>
                      <m:f>
                        <m:fPr>
                          <m:ctrlPr>
                            <a:rPr lang="pt-BR" i="1">
                              <a:latin typeface="Cambria Math" panose="02040503050406030204" pitchFamily="18" charset="0"/>
                            </a:rPr>
                          </m:ctrlPr>
                        </m:fPr>
                        <m:num>
                          <m:d>
                            <m:dPr>
                              <m:begChr m:val=""/>
                              <m:ctrlPr>
                                <a:rPr lang="pt-BR" i="1">
                                  <a:latin typeface="Cambria Math" panose="02040503050406030204" pitchFamily="18" charset="0"/>
                                </a:rPr>
                              </m:ctrlPr>
                            </m:dPr>
                            <m:e>
                              <m:r>
                                <a:rPr lang="pt-BR" i="1">
                                  <a:latin typeface="Cambria Math" panose="02040503050406030204" pitchFamily="18" charset="0"/>
                                </a:rPr>
                                <m:t>𝐷𝑎𝑑𝑜</m:t>
                              </m:r>
                              <m:r>
                                <a:rPr lang="pt-BR" i="0">
                                  <a:latin typeface="Cambria Math" panose="02040503050406030204" pitchFamily="18" charset="0"/>
                                </a:rPr>
                                <m:t> [</m:t>
                              </m:r>
                              <m:r>
                                <a:rPr lang="pt-BR" i="1">
                                  <a:latin typeface="Cambria Math" panose="02040503050406030204" pitchFamily="18" charset="0"/>
                                </a:rPr>
                                <m:t>𝐻𝐸𝑋</m:t>
                              </m:r>
                              <m:r>
                                <a:rPr lang="pt-BR" i="0">
                                  <a:latin typeface="Cambria Math" panose="02040503050406030204" pitchFamily="18" charset="0"/>
                                </a:rPr>
                                <m:t>]∗(5000 </m:t>
                              </m:r>
                              <m:r>
                                <a:rPr lang="pt-BR" i="1">
                                  <a:latin typeface="Cambria Math" panose="02040503050406030204" pitchFamily="18" charset="0"/>
                                </a:rPr>
                                <m:t>𝑚𝑉</m:t>
                              </m:r>
                            </m:e>
                          </m:d>
                        </m:num>
                        <m:den>
                          <m:sSup>
                            <m:sSupPr>
                              <m:ctrlPr>
                                <a:rPr lang="pt-BR" i="1">
                                  <a:latin typeface="Cambria Math" panose="02040503050406030204" pitchFamily="18" charset="0"/>
                                </a:rPr>
                              </m:ctrlPr>
                            </m:sSupPr>
                            <m:e>
                              <m:r>
                                <a:rPr lang="pt-BR" i="0">
                                  <a:latin typeface="Cambria Math" panose="02040503050406030204" pitchFamily="18" charset="0"/>
                                </a:rPr>
                                <m:t>2</m:t>
                              </m:r>
                            </m:e>
                            <m:sup>
                              <m:r>
                                <a:rPr lang="pt-BR" i="0">
                                  <a:latin typeface="Cambria Math" panose="02040503050406030204" pitchFamily="18" charset="0"/>
                                </a:rPr>
                                <m:t>10</m:t>
                              </m:r>
                            </m:sup>
                          </m:sSup>
                        </m:den>
                      </m:f>
                      <m:r>
                        <a:rPr lang="pt-BR" i="0">
                          <a:latin typeface="Cambria Math" panose="02040503050406030204" pitchFamily="18" charset="0"/>
                        </a:rPr>
                        <m:t>.</m:t>
                      </m:r>
                      <m:f>
                        <m:fPr>
                          <m:ctrlPr>
                            <a:rPr lang="pt-BR" i="1">
                              <a:latin typeface="Cambria Math" panose="02040503050406030204" pitchFamily="18" charset="0"/>
                            </a:rPr>
                          </m:ctrlPr>
                        </m:fPr>
                        <m:num>
                          <m:r>
                            <a:rPr lang="pt-BR" i="0">
                              <a:latin typeface="Cambria Math" panose="02040503050406030204" pitchFamily="18" charset="0"/>
                            </a:rPr>
                            <m:t>1</m:t>
                          </m:r>
                        </m:num>
                        <m:den>
                          <m:r>
                            <a:rPr lang="pt-BR" i="0">
                              <a:latin typeface="Cambria Math" panose="02040503050406030204" pitchFamily="18" charset="0"/>
                            </a:rPr>
                            <m:t>10 </m:t>
                          </m:r>
                          <m:r>
                            <a:rPr lang="pt-BR" i="1">
                              <a:latin typeface="Cambria Math" panose="02040503050406030204" pitchFamily="18" charset="0"/>
                            </a:rPr>
                            <m:t>𝑚</m:t>
                          </m:r>
                          <m:f>
                            <m:fPr>
                              <m:type m:val="lin"/>
                              <m:ctrlPr>
                                <a:rPr lang="pt-BR" i="1">
                                  <a:latin typeface="Cambria Math" panose="02040503050406030204" pitchFamily="18" charset="0"/>
                                </a:rPr>
                              </m:ctrlPr>
                            </m:fPr>
                            <m:num>
                              <m:r>
                                <a:rPr lang="pt-BR" i="1">
                                  <a:latin typeface="Cambria Math" panose="02040503050406030204" pitchFamily="18" charset="0"/>
                                </a:rPr>
                                <m:t>𝑣</m:t>
                              </m:r>
                            </m:num>
                            <m:den>
                              <m:r>
                                <a:rPr lang="pt-BR" i="0">
                                  <a:latin typeface="Cambria Math" panose="02040503050406030204" pitchFamily="18" charset="0"/>
                                </a:rPr>
                                <m:t>º</m:t>
                              </m:r>
                            </m:den>
                          </m:f>
                          <m:r>
                            <a:rPr lang="pt-BR" i="1">
                              <a:latin typeface="Cambria Math" panose="02040503050406030204" pitchFamily="18" charset="0"/>
                            </a:rPr>
                            <m:t>𝐶</m:t>
                          </m:r>
                        </m:den>
                      </m:f>
                    </m:oMath>
                  </m:oMathPara>
                </a14:m>
                <a:endParaRPr lang="pt-BR" dirty="0"/>
              </a:p>
            </p:txBody>
          </p:sp>
        </mc:Choice>
        <mc:Fallback xmlns="">
          <p:sp>
            <p:nvSpPr>
              <p:cNvPr id="62" name="Retângulo 61"/>
              <p:cNvSpPr>
                <a:spLocks noRot="1" noChangeAspect="1" noMove="1" noResize="1" noEditPoints="1" noAdjustHandles="1" noChangeArrowheads="1" noChangeShapeType="1" noTextEdit="1"/>
              </p:cNvSpPr>
              <p:nvPr/>
            </p:nvSpPr>
            <p:spPr>
              <a:xfrm>
                <a:off x="2247898" y="3259726"/>
                <a:ext cx="5743577" cy="667042"/>
              </a:xfrm>
              <a:prstGeom prst="rect">
                <a:avLst/>
              </a:prstGeom>
              <a:blipFill rotWithShape="0">
                <a:blip r:embed="rId4"/>
                <a:stretch>
                  <a:fillRect/>
                </a:stretch>
              </a:blipFill>
              <a:ln>
                <a:solidFill>
                  <a:schemeClr val="tx1"/>
                </a:solidFill>
                <a:prstDash val="dash"/>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3" name="Retângulo 62"/>
              <p:cNvSpPr/>
              <p:nvPr/>
            </p:nvSpPr>
            <p:spPr>
              <a:xfrm>
                <a:off x="2247898" y="4047126"/>
                <a:ext cx="5743577" cy="667042"/>
              </a:xfrm>
              <a:prstGeom prst="rect">
                <a:avLst/>
              </a:prstGeom>
              <a:ln>
                <a:solidFill>
                  <a:schemeClr val="tx1"/>
                </a:solidFill>
                <a:prstDash val="dash"/>
              </a:ln>
            </p:spPr>
            <p:txBody>
              <a:bodyPr wrap="squar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𝐷𝑎𝑑𝑜</m:t>
                      </m:r>
                      <m:r>
                        <a:rPr lang="pt-BR" i="0">
                          <a:latin typeface="Cambria Math" panose="02040503050406030204" pitchFamily="18" charset="0"/>
                        </a:rPr>
                        <m:t> </m:t>
                      </m:r>
                      <m:d>
                        <m:dPr>
                          <m:begChr m:val="["/>
                          <m:endChr m:val="]"/>
                          <m:ctrlPr>
                            <a:rPr lang="pt-BR" i="1">
                              <a:latin typeface="Cambria Math" panose="02040503050406030204" pitchFamily="18" charset="0"/>
                            </a:rPr>
                          </m:ctrlPr>
                        </m:dPr>
                        <m:e>
                          <m:r>
                            <a:rPr lang="pt-BR" i="0">
                              <a:latin typeface="Cambria Math" panose="02040503050406030204" pitchFamily="18" charset="0"/>
                            </a:rPr>
                            <m:t>º</m:t>
                          </m:r>
                          <m:r>
                            <a:rPr lang="pt-BR" i="1">
                              <a:latin typeface="Cambria Math" panose="02040503050406030204" pitchFamily="18" charset="0"/>
                            </a:rPr>
                            <m:t>𝐶</m:t>
                          </m:r>
                        </m:e>
                      </m:d>
                      <m:r>
                        <a:rPr lang="pt-BR" i="0">
                          <a:latin typeface="Cambria Math" panose="02040503050406030204" pitchFamily="18" charset="0"/>
                        </a:rPr>
                        <m:t>=</m:t>
                      </m:r>
                      <m:f>
                        <m:fPr>
                          <m:ctrlPr>
                            <a:rPr lang="pt-BR" i="1">
                              <a:latin typeface="Cambria Math" panose="02040503050406030204" pitchFamily="18" charset="0"/>
                            </a:rPr>
                          </m:ctrlPr>
                        </m:fPr>
                        <m:num>
                          <m:d>
                            <m:dPr>
                              <m:begChr m:val=""/>
                              <m:ctrlPr>
                                <a:rPr lang="pt-BR" i="1">
                                  <a:latin typeface="Cambria Math" panose="02040503050406030204" pitchFamily="18" charset="0"/>
                                </a:rPr>
                              </m:ctrlPr>
                            </m:dPr>
                            <m:e>
                              <m:r>
                                <a:rPr lang="pt-BR" b="1" i="1" smtClean="0">
                                  <a:solidFill>
                                    <a:srgbClr val="FF0000"/>
                                  </a:solidFill>
                                  <a:latin typeface="Cambria Math" panose="02040503050406030204" pitchFamily="18" charset="0"/>
                                </a:rPr>
                                <m:t>𝟎</m:t>
                              </m:r>
                              <m:r>
                                <a:rPr lang="pt-BR" b="1" i="1" smtClean="0">
                                  <a:solidFill>
                                    <a:srgbClr val="FF0000"/>
                                  </a:solidFill>
                                  <a:latin typeface="Cambria Math" panose="02040503050406030204" pitchFamily="18" charset="0"/>
                                </a:rPr>
                                <m:t>𝒙</m:t>
                              </m:r>
                              <m:r>
                                <a:rPr lang="pt-BR" b="1" i="1" smtClean="0">
                                  <a:solidFill>
                                    <a:srgbClr val="FF0000"/>
                                  </a:solidFill>
                                  <a:latin typeface="Cambria Math" panose="02040503050406030204" pitchFamily="18" charset="0"/>
                                </a:rPr>
                                <m:t>𝟑𝟒</m:t>
                              </m:r>
                              <m:r>
                                <a:rPr lang="pt-BR" i="0">
                                  <a:latin typeface="Cambria Math" panose="02040503050406030204" pitchFamily="18" charset="0"/>
                                </a:rPr>
                                <m:t>∗(5000 </m:t>
                              </m:r>
                              <m:r>
                                <a:rPr lang="pt-BR" i="1">
                                  <a:latin typeface="Cambria Math" panose="02040503050406030204" pitchFamily="18" charset="0"/>
                                </a:rPr>
                                <m:t>𝑚𝑉</m:t>
                              </m:r>
                            </m:e>
                          </m:d>
                        </m:num>
                        <m:den>
                          <m:sSup>
                            <m:sSupPr>
                              <m:ctrlPr>
                                <a:rPr lang="pt-BR" i="1">
                                  <a:latin typeface="Cambria Math" panose="02040503050406030204" pitchFamily="18" charset="0"/>
                                </a:rPr>
                              </m:ctrlPr>
                            </m:sSupPr>
                            <m:e>
                              <m:r>
                                <a:rPr lang="pt-BR" i="0">
                                  <a:latin typeface="Cambria Math" panose="02040503050406030204" pitchFamily="18" charset="0"/>
                                </a:rPr>
                                <m:t>2</m:t>
                              </m:r>
                            </m:e>
                            <m:sup>
                              <m:r>
                                <a:rPr lang="pt-BR" i="0">
                                  <a:latin typeface="Cambria Math" panose="02040503050406030204" pitchFamily="18" charset="0"/>
                                </a:rPr>
                                <m:t>10</m:t>
                              </m:r>
                            </m:sup>
                          </m:sSup>
                        </m:den>
                      </m:f>
                      <m:r>
                        <a:rPr lang="pt-BR" i="0">
                          <a:latin typeface="Cambria Math" panose="02040503050406030204" pitchFamily="18" charset="0"/>
                        </a:rPr>
                        <m:t>.</m:t>
                      </m:r>
                      <m:f>
                        <m:fPr>
                          <m:ctrlPr>
                            <a:rPr lang="pt-BR" i="1">
                              <a:latin typeface="Cambria Math" panose="02040503050406030204" pitchFamily="18" charset="0"/>
                            </a:rPr>
                          </m:ctrlPr>
                        </m:fPr>
                        <m:num>
                          <m:r>
                            <a:rPr lang="pt-BR" i="0">
                              <a:latin typeface="Cambria Math" panose="02040503050406030204" pitchFamily="18" charset="0"/>
                            </a:rPr>
                            <m:t>1</m:t>
                          </m:r>
                        </m:num>
                        <m:den>
                          <m:r>
                            <a:rPr lang="pt-BR" i="0">
                              <a:latin typeface="Cambria Math" panose="02040503050406030204" pitchFamily="18" charset="0"/>
                            </a:rPr>
                            <m:t>10 </m:t>
                          </m:r>
                          <m:r>
                            <a:rPr lang="pt-BR" i="1">
                              <a:latin typeface="Cambria Math" panose="02040503050406030204" pitchFamily="18" charset="0"/>
                            </a:rPr>
                            <m:t>𝑚</m:t>
                          </m:r>
                          <m:f>
                            <m:fPr>
                              <m:type m:val="lin"/>
                              <m:ctrlPr>
                                <a:rPr lang="pt-BR" i="1">
                                  <a:latin typeface="Cambria Math" panose="02040503050406030204" pitchFamily="18" charset="0"/>
                                </a:rPr>
                              </m:ctrlPr>
                            </m:fPr>
                            <m:num>
                              <m:r>
                                <a:rPr lang="pt-BR" i="1">
                                  <a:latin typeface="Cambria Math" panose="02040503050406030204" pitchFamily="18" charset="0"/>
                                </a:rPr>
                                <m:t>𝑣</m:t>
                              </m:r>
                            </m:num>
                            <m:den>
                              <m:r>
                                <a:rPr lang="pt-BR" i="0">
                                  <a:latin typeface="Cambria Math" panose="02040503050406030204" pitchFamily="18" charset="0"/>
                                </a:rPr>
                                <m:t>º</m:t>
                              </m:r>
                            </m:den>
                          </m:f>
                          <m:r>
                            <a:rPr lang="pt-BR" i="1">
                              <a:latin typeface="Cambria Math" panose="02040503050406030204" pitchFamily="18" charset="0"/>
                            </a:rPr>
                            <m:t>𝐶</m:t>
                          </m:r>
                        </m:den>
                      </m:f>
                      <m:r>
                        <a:rPr lang="pt-BR" b="0" i="1" smtClean="0">
                          <a:latin typeface="Cambria Math" panose="02040503050406030204" pitchFamily="18" charset="0"/>
                        </a:rPr>
                        <m:t>=25,39 º</m:t>
                      </m:r>
                      <m:r>
                        <a:rPr lang="pt-BR" b="0" i="1" smtClean="0">
                          <a:latin typeface="Cambria Math" panose="02040503050406030204" pitchFamily="18" charset="0"/>
                        </a:rPr>
                        <m:t>𝐶</m:t>
                      </m:r>
                    </m:oMath>
                  </m:oMathPara>
                </a14:m>
                <a:endParaRPr lang="pt-BR" dirty="0"/>
              </a:p>
            </p:txBody>
          </p:sp>
        </mc:Choice>
        <mc:Fallback xmlns="">
          <p:sp>
            <p:nvSpPr>
              <p:cNvPr id="63" name="Retângulo 62"/>
              <p:cNvSpPr>
                <a:spLocks noRot="1" noChangeAspect="1" noMove="1" noResize="1" noEditPoints="1" noAdjustHandles="1" noChangeArrowheads="1" noChangeShapeType="1" noTextEdit="1"/>
              </p:cNvSpPr>
              <p:nvPr/>
            </p:nvSpPr>
            <p:spPr>
              <a:xfrm>
                <a:off x="2247898" y="4047126"/>
                <a:ext cx="5743577" cy="667042"/>
              </a:xfrm>
              <a:prstGeom prst="rect">
                <a:avLst/>
              </a:prstGeom>
              <a:blipFill rotWithShape="0">
                <a:blip r:embed="rId5"/>
                <a:stretch>
                  <a:fillRect/>
                </a:stretch>
              </a:blipFill>
              <a:ln>
                <a:solidFill>
                  <a:schemeClr val="tx1"/>
                </a:solidFill>
                <a:prstDash val="dash"/>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4" name="Retângulo 63"/>
              <p:cNvSpPr/>
              <p:nvPr/>
            </p:nvSpPr>
            <p:spPr>
              <a:xfrm>
                <a:off x="2247898" y="4834526"/>
                <a:ext cx="5743577" cy="369332"/>
              </a:xfrm>
              <a:prstGeom prst="rect">
                <a:avLst/>
              </a:prstGeom>
              <a:ln>
                <a:solidFill>
                  <a:schemeClr val="tx1"/>
                </a:solidFill>
                <a:prstDash val="dash"/>
              </a:ln>
            </p:spPr>
            <p:txBody>
              <a:bodyPr wrap="squar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𝐷𝑎𝑑𝑜</m:t>
                      </m:r>
                      <m:r>
                        <a:rPr lang="pt-BR" i="0">
                          <a:latin typeface="Cambria Math" panose="02040503050406030204" pitchFamily="18" charset="0"/>
                        </a:rPr>
                        <m:t> </m:t>
                      </m:r>
                      <m:d>
                        <m:dPr>
                          <m:begChr m:val="["/>
                          <m:endChr m:val="]"/>
                          <m:ctrlPr>
                            <a:rPr lang="pt-BR" i="1">
                              <a:latin typeface="Cambria Math" panose="02040503050406030204" pitchFamily="18" charset="0"/>
                            </a:rPr>
                          </m:ctrlPr>
                        </m:dPr>
                        <m:e>
                          <m:r>
                            <m:rPr>
                              <m:sty m:val="p"/>
                            </m:rPr>
                            <a:rPr lang="pt-BR" b="0" i="0" smtClean="0">
                              <a:latin typeface="Cambria Math" panose="02040503050406030204" pitchFamily="18" charset="0"/>
                            </a:rPr>
                            <m:t>kWh</m:t>
                          </m:r>
                        </m:e>
                      </m:d>
                      <m:r>
                        <a:rPr lang="pt-BR" i="0">
                          <a:latin typeface="Cambria Math" panose="02040503050406030204" pitchFamily="18" charset="0"/>
                        </a:rPr>
                        <m:t>=</m:t>
                      </m:r>
                      <m:r>
                        <a:rPr lang="pt-BR" b="0" i="1" smtClean="0">
                          <a:latin typeface="Cambria Math" panose="02040503050406030204" pitchFamily="18" charset="0"/>
                        </a:rPr>
                        <m:t>𝐷𝑎𝑑𝑜</m:t>
                      </m:r>
                      <m:r>
                        <a:rPr lang="pt-BR" b="0" i="1" smtClean="0">
                          <a:latin typeface="Cambria Math" panose="02040503050406030204" pitchFamily="18" charset="0"/>
                        </a:rPr>
                        <m:t> </m:t>
                      </m:r>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º</m:t>
                          </m:r>
                          <m:r>
                            <a:rPr lang="pt-BR" b="0" i="1" smtClean="0">
                              <a:latin typeface="Cambria Math" panose="02040503050406030204" pitchFamily="18" charset="0"/>
                            </a:rPr>
                            <m:t>𝐶</m:t>
                          </m:r>
                        </m:e>
                      </m:d>
                      <m:r>
                        <a:rPr lang="pt-BR" b="0" i="1" smtClean="0">
                          <a:latin typeface="Cambria Math" panose="02040503050406030204" pitchFamily="18" charset="0"/>
                        </a:rPr>
                        <m:t>∗4</m:t>
                      </m:r>
                    </m:oMath>
                  </m:oMathPara>
                </a14:m>
                <a:endParaRPr lang="pt-BR" dirty="0"/>
              </a:p>
            </p:txBody>
          </p:sp>
        </mc:Choice>
        <mc:Fallback xmlns="">
          <p:sp>
            <p:nvSpPr>
              <p:cNvPr id="64" name="Retângulo 63"/>
              <p:cNvSpPr>
                <a:spLocks noRot="1" noChangeAspect="1" noMove="1" noResize="1" noEditPoints="1" noAdjustHandles="1" noChangeArrowheads="1" noChangeShapeType="1" noTextEdit="1"/>
              </p:cNvSpPr>
              <p:nvPr/>
            </p:nvSpPr>
            <p:spPr>
              <a:xfrm>
                <a:off x="2247898" y="4834526"/>
                <a:ext cx="5743577" cy="369332"/>
              </a:xfrm>
              <a:prstGeom prst="rect">
                <a:avLst/>
              </a:prstGeom>
              <a:blipFill rotWithShape="0">
                <a:blip r:embed="rId6"/>
                <a:stretch>
                  <a:fillRect/>
                </a:stretch>
              </a:blipFill>
              <a:ln>
                <a:solidFill>
                  <a:schemeClr val="tx1"/>
                </a:solidFill>
                <a:prstDash val="dash"/>
              </a:ln>
            </p:spPr>
            <p:txBody>
              <a:bodyPr/>
              <a:lstStyle/>
              <a:p>
                <a:r>
                  <a:rPr lang="pt-BR">
                    <a:noFill/>
                  </a:rPr>
                  <a:t> </a:t>
                </a:r>
              </a:p>
            </p:txBody>
          </p:sp>
        </mc:Fallback>
      </mc:AlternateContent>
      <p:sp>
        <p:nvSpPr>
          <p:cNvPr id="65" name="CaixaDeTexto 64"/>
          <p:cNvSpPr txBox="1"/>
          <p:nvPr/>
        </p:nvSpPr>
        <p:spPr>
          <a:xfrm>
            <a:off x="2158998" y="5203858"/>
            <a:ext cx="5734134" cy="584775"/>
          </a:xfrm>
          <a:prstGeom prst="rect">
            <a:avLst/>
          </a:prstGeom>
          <a:noFill/>
        </p:spPr>
        <p:txBody>
          <a:bodyPr wrap="none" rtlCol="0">
            <a:spAutoFit/>
          </a:bodyPr>
          <a:lstStyle/>
          <a:p>
            <a:r>
              <a:rPr lang="pt-BR" sz="1600" dirty="0" smtClean="0"/>
              <a:t>Consumo energético residencial fictício. Valores usuais (~100 kWh).</a:t>
            </a:r>
          </a:p>
          <a:p>
            <a:r>
              <a:rPr lang="pt-BR" sz="1600" dirty="0" smtClean="0"/>
              <a:t>Sensor de baixa complexidade &lt;-&gt; Validação RDSSF </a:t>
            </a:r>
            <a:r>
              <a:rPr lang="pt-BR" sz="1600" i="1" dirty="0" err="1" smtClean="0"/>
              <a:t>ZigBee</a:t>
            </a:r>
            <a:endParaRPr lang="pt-BR" sz="1600" dirty="0"/>
          </a:p>
        </p:txBody>
      </p:sp>
    </p:spTree>
    <p:extLst>
      <p:ext uri="{BB962C8B-B14F-4D97-AF65-F5344CB8AC3E}">
        <p14:creationId xmlns:p14="http://schemas.microsoft.com/office/powerpoint/2010/main" val="328476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6"/>
                                        </p:tgtEl>
                                      </p:cBhvr>
                                    </p:animEffect>
                                    <p:set>
                                      <p:cBhvr>
                                        <p:cTn id="107" dur="1" fill="hold">
                                          <p:stCondLst>
                                            <p:cond delay="499"/>
                                          </p:stCondLst>
                                        </p:cTn>
                                        <p:tgtEl>
                                          <p:spTgt spid="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7"/>
                                        </p:tgtEl>
                                      </p:cBhvr>
                                    </p:animEffect>
                                    <p:set>
                                      <p:cBhvr>
                                        <p:cTn id="113" dur="1" fill="hold">
                                          <p:stCondLst>
                                            <p:cond delay="499"/>
                                          </p:stCondLst>
                                        </p:cTn>
                                        <p:tgtEl>
                                          <p:spTgt spid="17"/>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2"/>
                                        </p:tgtEl>
                                      </p:cBhvr>
                                    </p:animEffect>
                                    <p:set>
                                      <p:cBhvr>
                                        <p:cTn id="116" dur="1" fill="hold">
                                          <p:stCondLst>
                                            <p:cond delay="499"/>
                                          </p:stCondLst>
                                        </p:cTn>
                                        <p:tgtEl>
                                          <p:spTgt spid="12"/>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20"/>
                                        </p:tgtEl>
                                      </p:cBhvr>
                                    </p:animEffect>
                                    <p:set>
                                      <p:cBhvr>
                                        <p:cTn id="119" dur="1" fill="hold">
                                          <p:stCondLst>
                                            <p:cond delay="499"/>
                                          </p:stCondLst>
                                        </p:cTn>
                                        <p:tgtEl>
                                          <p:spTgt spid="20"/>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2"/>
                                        </p:tgtEl>
                                      </p:cBhvr>
                                    </p:animEffect>
                                    <p:set>
                                      <p:cBhvr>
                                        <p:cTn id="122" dur="1" fill="hold">
                                          <p:stCondLst>
                                            <p:cond delay="499"/>
                                          </p:stCondLst>
                                        </p:cTn>
                                        <p:tgtEl>
                                          <p:spTgt spid="2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9"/>
                                        </p:tgtEl>
                                      </p:cBhvr>
                                    </p:animEffect>
                                    <p:set>
                                      <p:cBhvr>
                                        <p:cTn id="125" dur="1" fill="hold">
                                          <p:stCondLst>
                                            <p:cond delay="499"/>
                                          </p:stCondLst>
                                        </p:cTn>
                                        <p:tgtEl>
                                          <p:spTgt spid="1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8"/>
                                        </p:tgtEl>
                                      </p:cBhvr>
                                    </p:animEffect>
                                    <p:set>
                                      <p:cBhvr>
                                        <p:cTn id="128" dur="1" fill="hold">
                                          <p:stCondLst>
                                            <p:cond delay="499"/>
                                          </p:stCondLst>
                                        </p:cTn>
                                        <p:tgtEl>
                                          <p:spTgt spid="28"/>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7"/>
                                        </p:tgtEl>
                                      </p:cBhvr>
                                    </p:animEffect>
                                    <p:set>
                                      <p:cBhvr>
                                        <p:cTn id="131" dur="1" fill="hold">
                                          <p:stCondLst>
                                            <p:cond delay="499"/>
                                          </p:stCondLst>
                                        </p:cTn>
                                        <p:tgtEl>
                                          <p:spTgt spid="27"/>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4"/>
                                        </p:tgtEl>
                                      </p:cBhvr>
                                    </p:animEffect>
                                    <p:set>
                                      <p:cBhvr>
                                        <p:cTn id="134" dur="1" fill="hold">
                                          <p:stCondLst>
                                            <p:cond delay="499"/>
                                          </p:stCondLst>
                                        </p:cTn>
                                        <p:tgtEl>
                                          <p:spTgt spid="24"/>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5"/>
                                        </p:tgtEl>
                                      </p:cBhvr>
                                    </p:animEffect>
                                    <p:set>
                                      <p:cBhvr>
                                        <p:cTn id="137" dur="1" fill="hold">
                                          <p:stCondLst>
                                            <p:cond delay="499"/>
                                          </p:stCondLst>
                                        </p:cTn>
                                        <p:tgtEl>
                                          <p:spTgt spid="35"/>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34"/>
                                        </p:tgtEl>
                                      </p:cBhvr>
                                    </p:animEffect>
                                    <p:set>
                                      <p:cBhvr>
                                        <p:cTn id="140" dur="1" fill="hold">
                                          <p:stCondLst>
                                            <p:cond delay="499"/>
                                          </p:stCondLst>
                                        </p:cTn>
                                        <p:tgtEl>
                                          <p:spTgt spid="34"/>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31"/>
                                        </p:tgtEl>
                                      </p:cBhvr>
                                    </p:animEffect>
                                    <p:set>
                                      <p:cBhvr>
                                        <p:cTn id="143" dur="1" fill="hold">
                                          <p:stCondLst>
                                            <p:cond delay="499"/>
                                          </p:stCondLst>
                                        </p:cTn>
                                        <p:tgtEl>
                                          <p:spTgt spid="31"/>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3"/>
                                        </p:tgtEl>
                                      </p:cBhvr>
                                    </p:animEffect>
                                    <p:set>
                                      <p:cBhvr>
                                        <p:cTn id="146" dur="1" fill="hold">
                                          <p:stCondLst>
                                            <p:cond delay="499"/>
                                          </p:stCondLst>
                                        </p:cTn>
                                        <p:tgtEl>
                                          <p:spTgt spid="43"/>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42"/>
                                        </p:tgtEl>
                                      </p:cBhvr>
                                    </p:animEffect>
                                    <p:set>
                                      <p:cBhvr>
                                        <p:cTn id="149" dur="1" fill="hold">
                                          <p:stCondLst>
                                            <p:cond delay="499"/>
                                          </p:stCondLst>
                                        </p:cTn>
                                        <p:tgtEl>
                                          <p:spTgt spid="42"/>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38"/>
                                        </p:tgtEl>
                                      </p:cBhvr>
                                    </p:animEffect>
                                    <p:set>
                                      <p:cBhvr>
                                        <p:cTn id="152" dur="1" fill="hold">
                                          <p:stCondLst>
                                            <p:cond delay="499"/>
                                          </p:stCondLst>
                                        </p:cTn>
                                        <p:tgtEl>
                                          <p:spTgt spid="3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50"/>
                                        </p:tgtEl>
                                      </p:cBhvr>
                                    </p:animEffect>
                                    <p:set>
                                      <p:cBhvr>
                                        <p:cTn id="155" dur="1" fill="hold">
                                          <p:stCondLst>
                                            <p:cond delay="499"/>
                                          </p:stCondLst>
                                        </p:cTn>
                                        <p:tgtEl>
                                          <p:spTgt spid="50"/>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49"/>
                                        </p:tgtEl>
                                      </p:cBhvr>
                                    </p:animEffect>
                                    <p:set>
                                      <p:cBhvr>
                                        <p:cTn id="158" dur="1" fill="hold">
                                          <p:stCondLst>
                                            <p:cond delay="499"/>
                                          </p:stCondLst>
                                        </p:cTn>
                                        <p:tgtEl>
                                          <p:spTgt spid="49"/>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55"/>
                                        </p:tgtEl>
                                      </p:cBhvr>
                                    </p:animEffect>
                                    <p:set>
                                      <p:cBhvr>
                                        <p:cTn id="161" dur="1" fill="hold">
                                          <p:stCondLst>
                                            <p:cond delay="499"/>
                                          </p:stCondLst>
                                        </p:cTn>
                                        <p:tgtEl>
                                          <p:spTgt spid="55"/>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54"/>
                                        </p:tgtEl>
                                      </p:cBhvr>
                                    </p:animEffect>
                                    <p:set>
                                      <p:cBhvr>
                                        <p:cTn id="164" dur="1" fill="hold">
                                          <p:stCondLst>
                                            <p:cond delay="499"/>
                                          </p:stCondLst>
                                        </p:cTn>
                                        <p:tgtEl>
                                          <p:spTgt spid="5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51"/>
                                        </p:tgtEl>
                                      </p:cBhvr>
                                    </p:animEffect>
                                    <p:set>
                                      <p:cBhvr>
                                        <p:cTn id="167" dur="1" fill="hold">
                                          <p:stCondLst>
                                            <p:cond delay="499"/>
                                          </p:stCondLst>
                                        </p:cTn>
                                        <p:tgtEl>
                                          <p:spTgt spid="51"/>
                                        </p:tgtEl>
                                        <p:attrNameLst>
                                          <p:attrName>style.visibility</p:attrName>
                                        </p:attrNameLst>
                                      </p:cBhvr>
                                      <p:to>
                                        <p:strVal val="hidden"/>
                                      </p:to>
                                    </p:set>
                                  </p:childTnLst>
                                </p:cTn>
                              </p:par>
                              <p:par>
                                <p:cTn id="168" presetID="2" presetClass="entr" presetSubtype="2" fill="hold" grpId="0" nodeType="withEffect">
                                  <p:stCondLst>
                                    <p:cond delay="0"/>
                                  </p:stCondLst>
                                  <p:childTnLst>
                                    <p:set>
                                      <p:cBhvr>
                                        <p:cTn id="169" dur="1" fill="hold">
                                          <p:stCondLst>
                                            <p:cond delay="0"/>
                                          </p:stCondLst>
                                        </p:cTn>
                                        <p:tgtEl>
                                          <p:spTgt spid="61"/>
                                        </p:tgtEl>
                                        <p:attrNameLst>
                                          <p:attrName>style.visibility</p:attrName>
                                        </p:attrNameLst>
                                      </p:cBhvr>
                                      <p:to>
                                        <p:strVal val="visible"/>
                                      </p:to>
                                    </p:set>
                                    <p:anim calcmode="lin" valueType="num">
                                      <p:cBhvr additive="base">
                                        <p:cTn id="170" dur="500" fill="hold"/>
                                        <p:tgtEl>
                                          <p:spTgt spid="61"/>
                                        </p:tgtEl>
                                        <p:attrNameLst>
                                          <p:attrName>ppt_x</p:attrName>
                                        </p:attrNameLst>
                                      </p:cBhvr>
                                      <p:tavLst>
                                        <p:tav tm="0">
                                          <p:val>
                                            <p:strVal val="1+#ppt_w/2"/>
                                          </p:val>
                                        </p:tav>
                                        <p:tav tm="100000">
                                          <p:val>
                                            <p:strVal val="#ppt_x"/>
                                          </p:val>
                                        </p:tav>
                                      </p:tavLst>
                                    </p:anim>
                                    <p:anim calcmode="lin" valueType="num">
                                      <p:cBhvr additive="base">
                                        <p:cTn id="171"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fade">
                                      <p:cBhvr>
                                        <p:cTn id="176" dur="500"/>
                                        <p:tgtEl>
                                          <p:spTgt spid="6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63"/>
                                        </p:tgtEl>
                                        <p:attrNameLst>
                                          <p:attrName>style.visibility</p:attrName>
                                        </p:attrNameLst>
                                      </p:cBhvr>
                                      <p:to>
                                        <p:strVal val="visible"/>
                                      </p:to>
                                    </p:set>
                                    <p:animEffect transition="in" filter="fade">
                                      <p:cBhvr>
                                        <p:cTn id="181" dur="500"/>
                                        <p:tgtEl>
                                          <p:spTgt spid="63"/>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12" grpId="0" animBg="1"/>
      <p:bldP spid="12" grpId="1" animBg="1"/>
      <p:bldP spid="15" grpId="0"/>
      <p:bldP spid="15" grpId="1"/>
      <p:bldP spid="19" grpId="0" animBg="1"/>
      <p:bldP spid="19" grpId="1" animBg="1"/>
      <p:bldP spid="20" grpId="0"/>
      <p:bldP spid="20" grpId="1"/>
      <p:bldP spid="24" grpId="0" animBg="1"/>
      <p:bldP spid="24" grpId="1" animBg="1"/>
      <p:bldP spid="28" grpId="0"/>
      <p:bldP spid="28" grpId="1"/>
      <p:bldP spid="31" grpId="0" animBg="1"/>
      <p:bldP spid="31" grpId="1" animBg="1"/>
      <p:bldP spid="35" grpId="0"/>
      <p:bldP spid="35" grpId="1"/>
      <p:bldP spid="38" grpId="0" animBg="1"/>
      <p:bldP spid="38" grpId="1" animBg="1"/>
      <p:bldP spid="43" grpId="0"/>
      <p:bldP spid="43" grpId="1"/>
      <p:bldP spid="45" grpId="0" animBg="1"/>
      <p:bldP spid="50" grpId="0"/>
      <p:bldP spid="50" grpId="1"/>
      <p:bldP spid="51" grpId="0" animBg="1"/>
      <p:bldP spid="51" grpId="1" animBg="1"/>
      <p:bldP spid="55" grpId="0"/>
      <p:bldP spid="55" grpId="1"/>
      <p:bldP spid="61" grpId="0"/>
      <p:bldP spid="62" grpId="0" animBg="1"/>
      <p:bldP spid="63" grpId="0" animBg="1"/>
      <p:bldP spid="64" grpId="0" animBg="1"/>
      <p:bldP spid="6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Tempo admissível para coleta de dados (Analítico)</a:t>
            </a:r>
            <a:endParaRPr lang="pt-BR" altLang="pt-BR" sz="2000" dirty="0"/>
          </a:p>
        </p:txBody>
      </p:sp>
      <p:grpSp>
        <p:nvGrpSpPr>
          <p:cNvPr id="7" name="Grupo 6"/>
          <p:cNvGrpSpPr/>
          <p:nvPr/>
        </p:nvGrpSpPr>
        <p:grpSpPr>
          <a:xfrm>
            <a:off x="14489" y="1610093"/>
            <a:ext cx="3599570" cy="3397336"/>
            <a:chOff x="217687" y="1610093"/>
            <a:chExt cx="4060625" cy="3780000"/>
          </a:xfrm>
        </p:grpSpPr>
        <p:sp>
          <p:nvSpPr>
            <p:cNvPr id="5" name="Elipse 4"/>
            <p:cNvSpPr/>
            <p:nvPr/>
          </p:nvSpPr>
          <p:spPr>
            <a:xfrm>
              <a:off x="477836" y="1610093"/>
              <a:ext cx="3781426" cy="3780000"/>
            </a:xfrm>
            <a:prstGeom prst="ellipse">
              <a:avLst/>
            </a:prstGeom>
            <a:blipFill dpi="0" rotWithShape="1">
              <a:blip r:embed="rId4">
                <a:alphaModFix amt="18000"/>
              </a:blip>
              <a:srcRect/>
              <a:stretch>
                <a:fillRect/>
              </a:stretch>
            </a:blipFill>
            <a:ln w="158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lipse 2"/>
            <p:cNvSpPr/>
            <p:nvPr/>
          </p:nvSpPr>
          <p:spPr>
            <a:xfrm>
              <a:off x="2273299" y="3404444"/>
              <a:ext cx="190500" cy="1809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p:cNvSpPr/>
            <p:nvPr/>
          </p:nvSpPr>
          <p:spPr>
            <a:xfrm>
              <a:off x="477836" y="2515475"/>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p:cNvSpPr txBox="1"/>
            <p:nvPr/>
          </p:nvSpPr>
          <p:spPr>
            <a:xfrm>
              <a:off x="2091870" y="3575954"/>
              <a:ext cx="553357" cy="369332"/>
            </a:xfrm>
            <a:prstGeom prst="rect">
              <a:avLst/>
            </a:prstGeom>
            <a:noFill/>
          </p:spPr>
          <p:txBody>
            <a:bodyPr wrap="none" rtlCol="0">
              <a:spAutoFit/>
            </a:bodyPr>
            <a:lstStyle/>
            <a:p>
              <a:r>
                <a:rPr lang="pt-BR" b="1" i="1" dirty="0" smtClean="0">
                  <a:solidFill>
                    <a:srgbClr val="FF0000"/>
                  </a:solidFill>
                  <a:effectLst>
                    <a:outerShdw blurRad="38100" dist="38100" dir="2700000" algn="tl">
                      <a:srgbClr val="000000">
                        <a:alpha val="43137"/>
                      </a:srgbClr>
                    </a:outerShdw>
                  </a:effectLst>
                </a:rPr>
                <a:t>ZED</a:t>
              </a:r>
              <a:endParaRPr lang="pt-BR" b="1" i="1" dirty="0">
                <a:solidFill>
                  <a:srgbClr val="FF0000"/>
                </a:solidFill>
                <a:effectLst>
                  <a:outerShdw blurRad="38100" dist="38100" dir="2700000" algn="tl">
                    <a:srgbClr val="000000">
                      <a:alpha val="43137"/>
                    </a:srgbClr>
                  </a:outerShdw>
                </a:effectLst>
              </a:endParaRPr>
            </a:p>
          </p:txBody>
        </p:sp>
        <p:sp>
          <p:nvSpPr>
            <p:cNvPr id="10" name="CaixaDeTexto 9"/>
            <p:cNvSpPr txBox="1"/>
            <p:nvPr/>
          </p:nvSpPr>
          <p:spPr>
            <a:xfrm rot="19799643">
              <a:off x="217687" y="2253380"/>
              <a:ext cx="412549" cy="369332"/>
            </a:xfrm>
            <a:prstGeom prst="rect">
              <a:avLst/>
            </a:prstGeom>
            <a:noFill/>
          </p:spPr>
          <p:txBody>
            <a:bodyPr wrap="none" rtlCol="0">
              <a:spAutoFit/>
            </a:bodyPr>
            <a:lstStyle/>
            <a:p>
              <a:r>
                <a:rPr lang="pt-BR" b="1" i="1" dirty="0" smtClean="0">
                  <a:solidFill>
                    <a:schemeClr val="accent3">
                      <a:lumMod val="50000"/>
                    </a:schemeClr>
                  </a:solidFill>
                  <a:effectLst>
                    <a:outerShdw blurRad="38100" dist="38100" dir="2700000" algn="tl">
                      <a:srgbClr val="000000">
                        <a:alpha val="43137"/>
                      </a:srgbClr>
                    </a:outerShdw>
                  </a:effectLst>
                </a:rPr>
                <a:t>ZC</a:t>
              </a:r>
              <a:endParaRPr lang="pt-BR" b="1" i="1" dirty="0">
                <a:solidFill>
                  <a:schemeClr val="accent3">
                    <a:lumMod val="50000"/>
                  </a:schemeClr>
                </a:solidFill>
                <a:effectLst>
                  <a:outerShdw blurRad="38100" dist="38100" dir="2700000" algn="tl">
                    <a:srgbClr val="000000">
                      <a:alpha val="43137"/>
                    </a:srgbClr>
                  </a:outerShdw>
                </a:effectLst>
              </a:endParaRPr>
            </a:p>
          </p:txBody>
        </p:sp>
        <p:cxnSp>
          <p:nvCxnSpPr>
            <p:cNvPr id="11" name="Conector de seta reta 10"/>
            <p:cNvCxnSpPr/>
            <p:nvPr/>
          </p:nvCxnSpPr>
          <p:spPr>
            <a:xfrm>
              <a:off x="668336" y="2696450"/>
              <a:ext cx="3376614" cy="0"/>
            </a:xfrm>
            <a:prstGeom prst="straightConnector1">
              <a:avLst/>
            </a:prstGeom>
            <a:ln w="15875">
              <a:solidFill>
                <a:schemeClr val="accent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a:stCxn id="3" idx="0"/>
            </p:cNvCxnSpPr>
            <p:nvPr/>
          </p:nvCxnSpPr>
          <p:spPr>
            <a:xfrm flipH="1" flipV="1">
              <a:off x="2368548" y="2696450"/>
              <a:ext cx="1" cy="707994"/>
            </a:xfrm>
            <a:prstGeom prst="straightConnector1">
              <a:avLst/>
            </a:prstGeom>
            <a:ln w="15875">
              <a:solidFill>
                <a:schemeClr val="accent3">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a:stCxn id="3" idx="6"/>
              <a:endCxn id="5" idx="6"/>
            </p:cNvCxnSpPr>
            <p:nvPr/>
          </p:nvCxnSpPr>
          <p:spPr>
            <a:xfrm>
              <a:off x="2463799" y="3494932"/>
              <a:ext cx="1795463" cy="5161"/>
            </a:xfrm>
            <a:prstGeom prst="straightConnector1">
              <a:avLst/>
            </a:prstGeom>
            <a:ln w="15875">
              <a:solidFill>
                <a:schemeClr val="accent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2697586" y="3189779"/>
              <a:ext cx="1252266" cy="338554"/>
            </a:xfrm>
            <a:prstGeom prst="rect">
              <a:avLst/>
            </a:prstGeom>
            <a:noFill/>
          </p:spPr>
          <p:txBody>
            <a:bodyPr wrap="none" rtlCol="0">
              <a:spAutoFit/>
            </a:bodyPr>
            <a:lstStyle/>
            <a:p>
              <a:r>
                <a:rPr lang="pt-BR" sz="1600" b="1" i="1" dirty="0" smtClean="0">
                  <a:solidFill>
                    <a:schemeClr val="accent6"/>
                  </a:solidFill>
                  <a:effectLst>
                    <a:outerShdw blurRad="38100" dist="38100" dir="2700000" algn="tl">
                      <a:srgbClr val="000000">
                        <a:alpha val="43137"/>
                      </a:srgbClr>
                    </a:outerShdw>
                  </a:effectLst>
                </a:rPr>
                <a:t>R-range-ZED</a:t>
              </a:r>
              <a:endParaRPr lang="pt-BR" b="1" i="1" dirty="0">
                <a:solidFill>
                  <a:schemeClr val="accent6"/>
                </a:solidFill>
                <a:effectLst>
                  <a:outerShdw blurRad="38100" dist="38100" dir="2700000" algn="tl">
                    <a:srgbClr val="000000">
                      <a:alpha val="43137"/>
                    </a:srgbClr>
                  </a:outerShdw>
                </a:effectLst>
              </a:endParaRPr>
            </a:p>
          </p:txBody>
        </p:sp>
        <p:sp>
          <p:nvSpPr>
            <p:cNvPr id="22" name="CaixaDeTexto 21"/>
            <p:cNvSpPr txBox="1"/>
            <p:nvPr/>
          </p:nvSpPr>
          <p:spPr>
            <a:xfrm>
              <a:off x="1671714" y="2367470"/>
              <a:ext cx="1140633" cy="338554"/>
            </a:xfrm>
            <a:prstGeom prst="rect">
              <a:avLst/>
            </a:prstGeom>
            <a:noFill/>
          </p:spPr>
          <p:txBody>
            <a:bodyPr wrap="none" rtlCol="0">
              <a:spAutoFit/>
            </a:bodyPr>
            <a:lstStyle/>
            <a:p>
              <a:r>
                <a:rPr lang="pt-BR" sz="1600" b="1" i="1" dirty="0" smtClean="0">
                  <a:solidFill>
                    <a:schemeClr val="accent6"/>
                  </a:solidFill>
                  <a:effectLst>
                    <a:outerShdw blurRad="38100" dist="38100" dir="2700000" algn="tl">
                      <a:srgbClr val="000000">
                        <a:alpha val="43137"/>
                      </a:srgbClr>
                    </a:outerShdw>
                  </a:effectLst>
                </a:rPr>
                <a:t>D-range-ZC</a:t>
              </a:r>
              <a:endParaRPr lang="pt-BR" b="1" i="1" dirty="0">
                <a:solidFill>
                  <a:schemeClr val="accent6"/>
                </a:solidFill>
                <a:effectLst>
                  <a:outerShdw blurRad="38100" dist="38100" dir="2700000" algn="tl">
                    <a:srgbClr val="000000">
                      <a:alpha val="43137"/>
                    </a:srgbClr>
                  </a:outerShdw>
                </a:effectLst>
              </a:endParaRPr>
            </a:p>
          </p:txBody>
        </p:sp>
        <p:sp>
          <p:nvSpPr>
            <p:cNvPr id="23" name="CaixaDeTexto 22"/>
            <p:cNvSpPr txBox="1"/>
            <p:nvPr/>
          </p:nvSpPr>
          <p:spPr>
            <a:xfrm>
              <a:off x="1415755" y="2933700"/>
              <a:ext cx="967509" cy="338554"/>
            </a:xfrm>
            <a:prstGeom prst="rect">
              <a:avLst/>
            </a:prstGeom>
            <a:noFill/>
          </p:spPr>
          <p:txBody>
            <a:bodyPr wrap="none" rtlCol="0">
              <a:spAutoFit/>
            </a:bodyPr>
            <a:lstStyle/>
            <a:p>
              <a:r>
                <a:rPr lang="pt-BR" sz="1600" b="1" i="1" dirty="0" smtClean="0">
                  <a:solidFill>
                    <a:schemeClr val="accent3">
                      <a:lumMod val="75000"/>
                    </a:schemeClr>
                  </a:solidFill>
                  <a:effectLst>
                    <a:outerShdw blurRad="38100" dist="38100" dir="2700000" algn="tl">
                      <a:srgbClr val="000000">
                        <a:alpha val="43137"/>
                      </a:srgbClr>
                    </a:outerShdw>
                  </a:effectLst>
                </a:rPr>
                <a:t>D-ZC-ZED</a:t>
              </a:r>
              <a:endParaRPr lang="pt-BR" sz="1600" b="1" i="1" dirty="0">
                <a:solidFill>
                  <a:schemeClr val="accent3">
                    <a:lumMod val="75000"/>
                  </a:schemeClr>
                </a:solidFill>
                <a:effectLst>
                  <a:outerShdw blurRad="38100" dist="38100" dir="2700000" algn="tl">
                    <a:srgbClr val="000000">
                      <a:alpha val="43137"/>
                    </a:srgbClr>
                  </a:outerShdw>
                </a:effectLst>
              </a:endParaRPr>
            </a:p>
          </p:txBody>
        </p:sp>
        <p:sp>
          <p:nvSpPr>
            <p:cNvPr id="24" name="CaixaDeTexto 23"/>
            <p:cNvSpPr txBox="1"/>
            <p:nvPr/>
          </p:nvSpPr>
          <p:spPr>
            <a:xfrm>
              <a:off x="2091870" y="4493106"/>
              <a:ext cx="1442766" cy="584775"/>
            </a:xfrm>
            <a:prstGeom prst="rect">
              <a:avLst/>
            </a:prstGeom>
            <a:noFill/>
          </p:spPr>
          <p:txBody>
            <a:bodyPr wrap="square" rtlCol="0">
              <a:spAutoFit/>
            </a:bodyPr>
            <a:lstStyle/>
            <a:p>
              <a:pPr algn="r"/>
              <a:r>
                <a:rPr lang="pt-BR" sz="1600" b="1" i="1" dirty="0" smtClean="0">
                  <a:solidFill>
                    <a:srgbClr val="002060"/>
                  </a:solidFill>
                  <a:effectLst>
                    <a:outerShdw blurRad="38100" dist="38100" dir="2700000" algn="tl">
                      <a:srgbClr val="000000">
                        <a:alpha val="43137"/>
                      </a:srgbClr>
                    </a:outerShdw>
                  </a:effectLst>
                </a:rPr>
                <a:t>Área de</a:t>
              </a:r>
            </a:p>
            <a:p>
              <a:pPr algn="ctr"/>
              <a:r>
                <a:rPr lang="pt-BR" sz="1600" b="1" i="1" dirty="0" smtClean="0">
                  <a:solidFill>
                    <a:srgbClr val="002060"/>
                  </a:solidFill>
                  <a:effectLst>
                    <a:outerShdw blurRad="38100" dist="38100" dir="2700000" algn="tl">
                      <a:srgbClr val="000000">
                        <a:alpha val="43137"/>
                      </a:srgbClr>
                    </a:outerShdw>
                  </a:effectLst>
                </a:rPr>
                <a:t>Cobertura</a:t>
              </a:r>
              <a:endParaRPr lang="pt-BR" b="1" i="1" dirty="0">
                <a:solidFill>
                  <a:srgbClr val="002060"/>
                </a:solidFill>
                <a:effectLst>
                  <a:outerShdw blurRad="38100" dist="38100" dir="2700000" algn="tl">
                    <a:srgbClr val="000000">
                      <a:alpha val="43137"/>
                    </a:srgbClr>
                  </a:outerShdw>
                </a:effectLst>
              </a:endParaRPr>
            </a:p>
          </p:txBody>
        </p:sp>
        <p:cxnSp>
          <p:nvCxnSpPr>
            <p:cNvPr id="25" name="Conector em curva 24"/>
            <p:cNvCxnSpPr/>
            <p:nvPr/>
          </p:nvCxnSpPr>
          <p:spPr>
            <a:xfrm flipV="1">
              <a:off x="2987675" y="4346575"/>
              <a:ext cx="1038225" cy="203681"/>
            </a:xfrm>
            <a:prstGeom prst="curvedConnector3">
              <a:avLst>
                <a:gd name="adj1" fmla="val -688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Elipse 28"/>
            <p:cNvSpPr/>
            <p:nvPr/>
          </p:nvSpPr>
          <p:spPr>
            <a:xfrm>
              <a:off x="1537804" y="2496377"/>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Elipse 29"/>
            <p:cNvSpPr/>
            <p:nvPr/>
          </p:nvSpPr>
          <p:spPr>
            <a:xfrm>
              <a:off x="2889731" y="2496818"/>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Elipse 30"/>
            <p:cNvSpPr/>
            <p:nvPr/>
          </p:nvSpPr>
          <p:spPr>
            <a:xfrm>
              <a:off x="4087812" y="2500481"/>
              <a:ext cx="190500" cy="18097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p:cNvSpPr/>
            <p:nvPr/>
          </p:nvSpPr>
          <p:spPr>
            <a:xfrm>
              <a:off x="1756879" y="2041525"/>
              <a:ext cx="1198655" cy="181074"/>
            </a:xfrm>
            <a:prstGeom prst="rightArrow">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p:cNvSpPr txBox="1"/>
            <p:nvPr/>
          </p:nvSpPr>
          <p:spPr>
            <a:xfrm>
              <a:off x="1829495" y="1646932"/>
              <a:ext cx="1097464" cy="461665"/>
            </a:xfrm>
            <a:prstGeom prst="rect">
              <a:avLst/>
            </a:prstGeom>
            <a:noFill/>
          </p:spPr>
          <p:txBody>
            <a:bodyPr wrap="square" rtlCol="0">
              <a:spAutoFit/>
            </a:bodyPr>
            <a:lstStyle/>
            <a:p>
              <a:r>
                <a:rPr lang="pt-BR" sz="2400" b="1" i="1" dirty="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rPr>
                <a:t>v</a:t>
              </a:r>
              <a:r>
                <a:rPr lang="pt-BR" sz="2400" b="1" i="1" dirty="0" smtClean="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rPr>
                <a:t> (ZC)</a:t>
              </a:r>
              <a:endParaRPr lang="pt-BR" sz="2400" b="1" i="1" dirty="0">
                <a:solidFill>
                  <a:schemeClr val="accent3">
                    <a:lumMod val="50000"/>
                  </a:schemeClr>
                </a:solidFill>
                <a:effectLst>
                  <a:outerShdw blurRad="38100" dist="38100" dir="2700000" algn="tl">
                    <a:srgbClr val="000000">
                      <a:alpha val="43137"/>
                    </a:srgbClr>
                  </a:outerShdw>
                </a:effectLst>
                <a:latin typeface="Calisto MT" panose="02040603050505030304" pitchFamily="18" charset="0"/>
              </a:endParaRPr>
            </a:p>
          </p:txBody>
        </p:sp>
      </p:grpSp>
      <mc:AlternateContent xmlns:mc="http://schemas.openxmlformats.org/markup-compatibility/2006" xmlns:a14="http://schemas.microsoft.com/office/drawing/2010/main">
        <mc:Choice Requires="a14">
          <p:sp>
            <p:nvSpPr>
              <p:cNvPr id="6" name="Retângulo 5"/>
              <p:cNvSpPr/>
              <p:nvPr/>
            </p:nvSpPr>
            <p:spPr>
              <a:xfrm>
                <a:off x="3604318" y="1662389"/>
                <a:ext cx="5552134" cy="9266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pt-BR" i="1">
                              <a:latin typeface="Cambria Math" panose="02040503050406030204" pitchFamily="18" charset="0"/>
                            </a:rPr>
                          </m:ctrlPr>
                        </m:dPr>
                        <m:e>
                          <m:r>
                            <a:rPr lang="pt-BR" i="1">
                              <a:latin typeface="Cambria Math" panose="02040503050406030204" pitchFamily="18" charset="0"/>
                            </a:rPr>
                            <m:t>𝐷</m:t>
                          </m:r>
                          <m:r>
                            <m:rPr>
                              <m:lit/>
                            </m:rPr>
                            <a:rPr lang="pt-BR" i="0">
                              <a:latin typeface="Cambria Math" panose="02040503050406030204" pitchFamily="18" charset="0"/>
                            </a:rPr>
                            <m:t>_</m:t>
                          </m:r>
                          <m:r>
                            <a:rPr lang="pt-BR" i="1">
                              <a:latin typeface="Cambria Math" panose="02040503050406030204" pitchFamily="18" charset="0"/>
                            </a:rPr>
                            <m:t>𝑟𝑎𝑛𝑔𝑒</m:t>
                          </m:r>
                          <m:r>
                            <m:rPr>
                              <m:lit/>
                            </m:rPr>
                            <a:rPr lang="pt-BR" i="0">
                              <a:latin typeface="Cambria Math" panose="02040503050406030204" pitchFamily="18" charset="0"/>
                            </a:rPr>
                            <m:t>_</m:t>
                          </m:r>
                          <m:r>
                            <a:rPr lang="pt-BR" i="1">
                              <a:latin typeface="Cambria Math" panose="02040503050406030204" pitchFamily="18" charset="0"/>
                            </a:rPr>
                            <m:t>𝑍𝐶</m:t>
                          </m:r>
                        </m:e>
                      </m:d>
                      <m:r>
                        <a:rPr lang="pt-BR" i="0">
                          <a:latin typeface="Cambria Math" panose="02040503050406030204" pitchFamily="18" charset="0"/>
                        </a:rPr>
                        <m:t>=2.</m:t>
                      </m:r>
                      <m:rad>
                        <m:radPr>
                          <m:degHide m:val="on"/>
                          <m:ctrlPr>
                            <a:rPr lang="pt-BR" i="1">
                              <a:latin typeface="Cambria Math" panose="02040503050406030204" pitchFamily="18" charset="0"/>
                            </a:rPr>
                          </m:ctrlPr>
                        </m:radPr>
                        <m:deg/>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𝑅</m:t>
                                  </m:r>
                                  <m:r>
                                    <m:rPr>
                                      <m:lit/>
                                    </m:rPr>
                                    <a:rPr lang="pt-BR" i="0">
                                      <a:latin typeface="Cambria Math" panose="02040503050406030204" pitchFamily="18" charset="0"/>
                                    </a:rPr>
                                    <m:t>_</m:t>
                                  </m:r>
                                  <m:r>
                                    <a:rPr lang="pt-BR" i="1">
                                      <a:latin typeface="Cambria Math" panose="02040503050406030204" pitchFamily="18" charset="0"/>
                                    </a:rPr>
                                    <m:t>𝑟𝑎𝑛𝑔𝑒</m:t>
                                  </m:r>
                                  <m:r>
                                    <m:rPr>
                                      <m:lit/>
                                    </m:rPr>
                                    <a:rPr lang="pt-BR" i="0">
                                      <a:latin typeface="Cambria Math" panose="02040503050406030204" pitchFamily="18" charset="0"/>
                                    </a:rPr>
                                    <m:t>_</m:t>
                                  </m:r>
                                  <m:r>
                                    <a:rPr lang="pt-BR" i="1">
                                      <a:latin typeface="Cambria Math" panose="02040503050406030204" pitchFamily="18" charset="0"/>
                                    </a:rPr>
                                    <m:t>𝑍𝐸𝐷</m:t>
                                  </m:r>
                                </m:e>
                              </m:d>
                            </m:e>
                            <m:sup>
                              <m:r>
                                <a:rPr lang="pt-BR" i="0">
                                  <a:latin typeface="Cambria Math" panose="02040503050406030204" pitchFamily="18" charset="0"/>
                                </a:rPr>
                                <m:t>2</m:t>
                              </m:r>
                            </m:sup>
                          </m:sSup>
                          <m:r>
                            <a:rPr lang="pt-BR" i="0">
                              <a:latin typeface="Cambria Math" panose="02040503050406030204" pitchFamily="18" charset="0"/>
                            </a:rPr>
                            <m:t>−(</m:t>
                          </m:r>
                          <m:r>
                            <a:rPr lang="pt-BR" i="1">
                              <a:latin typeface="Cambria Math" panose="02040503050406030204" pitchFamily="18" charset="0"/>
                            </a:rPr>
                            <m:t>𝐷</m:t>
                          </m:r>
                          <m:r>
                            <m:rPr>
                              <m:lit/>
                            </m:rPr>
                            <a:rPr lang="pt-BR" i="0">
                              <a:latin typeface="Cambria Math" panose="02040503050406030204" pitchFamily="18" charset="0"/>
                            </a:rPr>
                            <m:t>_</m:t>
                          </m:r>
                          <m:r>
                            <a:rPr lang="pt-BR" i="1">
                              <a:latin typeface="Cambria Math" panose="02040503050406030204" pitchFamily="18" charset="0"/>
                            </a:rPr>
                            <m:t>𝑍𝐶</m:t>
                          </m:r>
                          <m:r>
                            <m:rPr>
                              <m:lit/>
                            </m:rPr>
                            <a:rPr lang="pt-BR" i="0">
                              <a:latin typeface="Cambria Math" panose="02040503050406030204" pitchFamily="18" charset="0"/>
                            </a:rPr>
                            <m:t>_</m:t>
                          </m:r>
                          <m:r>
                            <a:rPr lang="pt-BR" i="1">
                              <a:latin typeface="Cambria Math" panose="02040503050406030204" pitchFamily="18" charset="0"/>
                            </a:rPr>
                            <m:t>𝑍𝐸𝐷</m:t>
                          </m:r>
                          <m:r>
                            <a:rPr lang="pt-BR" i="0">
                              <a:latin typeface="Cambria Math" panose="02040503050406030204" pitchFamily="18" charset="0"/>
                            </a:rPr>
                            <m:t>)²</m:t>
                          </m:r>
                        </m:e>
                      </m:rad>
                    </m:oMath>
                  </m:oMathPara>
                </a14:m>
                <a:endParaRPr lang="pt-BR" dirty="0"/>
              </a:p>
            </p:txBody>
          </p:sp>
        </mc:Choice>
        <mc:Fallback xmlns="">
          <p:sp>
            <p:nvSpPr>
              <p:cNvPr id="6" name="Retângulo 5"/>
              <p:cNvSpPr>
                <a:spLocks noRot="1" noChangeAspect="1" noMove="1" noResize="1" noEditPoints="1" noAdjustHandles="1" noChangeArrowheads="1" noChangeShapeType="1" noTextEdit="1"/>
              </p:cNvSpPr>
              <p:nvPr/>
            </p:nvSpPr>
            <p:spPr>
              <a:xfrm>
                <a:off x="3604318" y="1662389"/>
                <a:ext cx="5552134" cy="926664"/>
              </a:xfrm>
              <a:prstGeom prst="rect">
                <a:avLst/>
              </a:prstGeom>
              <a:blipFill rotWithShape="0">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tângulo 8"/>
              <p:cNvSpPr/>
              <p:nvPr/>
            </p:nvSpPr>
            <p:spPr>
              <a:xfrm>
                <a:off x="4096812" y="2998631"/>
                <a:ext cx="5030611" cy="9042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𝑇𝑂𝑇𝐴𝐿</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𝐴𝑆𝑆𝑂𝐶</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𝐶𝐴𝑁𝐴𝐿</m:t>
                              </m:r>
                            </m:sub>
                          </m:sSub>
                          <m:r>
                            <a:rPr lang="pt-BR" i="0">
                              <a:latin typeface="Cambria Math" panose="02040503050406030204" pitchFamily="18" charset="0"/>
                            </a:rPr>
                            <m:t>+(</m:t>
                          </m:r>
                          <m:r>
                            <a:rPr lang="pt-BR" i="1">
                              <a:latin typeface="Cambria Math" panose="02040503050406030204" pitchFamily="18" charset="0"/>
                            </a:rPr>
                            <m:t>𝑛</m:t>
                          </m:r>
                          <m:r>
                            <a:rPr lang="pt-BR" i="0">
                              <a:latin typeface="Cambria Math" panose="02040503050406030204" pitchFamily="18" charset="0"/>
                            </a:rPr>
                            <m:t>+1).(</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𝑇𝑋</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𝐴𝐶𝐾</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𝐼𝐹𝑆</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𝐴𝑆𝑆𝑂𝐶</m:t>
                          </m:r>
                        </m:sub>
                      </m:sSub>
                    </m:oMath>
                  </m:oMathPara>
                </a14:m>
                <a:endParaRPr lang="pt-BR" dirty="0"/>
              </a:p>
            </p:txBody>
          </p:sp>
        </mc:Choice>
        <mc:Fallback xmlns="">
          <p:sp>
            <p:nvSpPr>
              <p:cNvPr id="9" name="Retângulo 8"/>
              <p:cNvSpPr>
                <a:spLocks noRot="1" noChangeAspect="1" noMove="1" noResize="1" noEditPoints="1" noAdjustHandles="1" noChangeArrowheads="1" noChangeShapeType="1" noTextEdit="1"/>
              </p:cNvSpPr>
              <p:nvPr/>
            </p:nvSpPr>
            <p:spPr>
              <a:xfrm>
                <a:off x="4096812" y="2998631"/>
                <a:ext cx="5030611" cy="904287"/>
              </a:xfrm>
              <a:prstGeom prst="rect">
                <a:avLst/>
              </a:prstGeom>
              <a:blipFill rotWithShape="0">
                <a:blip r:embed="rId6"/>
                <a:stretch>
                  <a:fillRect t="-18919" r="-10545" b="-472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tângulo 11"/>
              <p:cNvSpPr/>
              <p:nvPr/>
            </p:nvSpPr>
            <p:spPr>
              <a:xfrm>
                <a:off x="4184400" y="4145739"/>
                <a:ext cx="4572000" cy="123713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𝑇𝑂𝑇𝐴𝐿</m:t>
                          </m:r>
                        </m:sub>
                      </m:sSub>
                      <m:r>
                        <a:rPr lang="pt-BR" i="0">
                          <a:latin typeface="Cambria Math" panose="02040503050406030204" pitchFamily="18" charset="0"/>
                        </a:rPr>
                        <m:t>= </m:t>
                      </m:r>
                      <m:f>
                        <m:fPr>
                          <m:ctrlPr>
                            <a:rPr lang="pt-BR" i="1">
                              <a:latin typeface="Cambria Math" panose="02040503050406030204" pitchFamily="18" charset="0"/>
                            </a:rPr>
                          </m:ctrlPr>
                        </m:fPr>
                        <m:num>
                          <m:d>
                            <m:dPr>
                              <m:ctrlPr>
                                <a:rPr lang="pt-BR" i="1">
                                  <a:latin typeface="Cambria Math" panose="02040503050406030204" pitchFamily="18" charset="0"/>
                                </a:rPr>
                              </m:ctrlPr>
                            </m:dPr>
                            <m:e>
                              <m:r>
                                <a:rPr lang="pt-BR" i="1">
                                  <a:latin typeface="Cambria Math" panose="02040503050406030204" pitchFamily="18" charset="0"/>
                                </a:rPr>
                                <m:t>𝐷</m:t>
                              </m:r>
                              <m:r>
                                <m:rPr>
                                  <m:lit/>
                                </m:rPr>
                                <a:rPr lang="pt-BR" i="0">
                                  <a:latin typeface="Cambria Math" panose="02040503050406030204" pitchFamily="18" charset="0"/>
                                </a:rPr>
                                <m:t>_</m:t>
                              </m:r>
                              <m:r>
                                <a:rPr lang="pt-BR" i="1">
                                  <a:latin typeface="Cambria Math" panose="02040503050406030204" pitchFamily="18" charset="0"/>
                                </a:rPr>
                                <m:t>𝑟𝑎𝑛𝑔𝑒</m:t>
                              </m:r>
                              <m:r>
                                <m:rPr>
                                  <m:lit/>
                                </m:rPr>
                                <a:rPr lang="pt-BR" i="0">
                                  <a:latin typeface="Cambria Math" panose="02040503050406030204" pitchFamily="18" charset="0"/>
                                </a:rPr>
                                <m:t>_</m:t>
                              </m:r>
                              <m:r>
                                <a:rPr lang="pt-BR" i="1">
                                  <a:latin typeface="Cambria Math" panose="02040503050406030204" pitchFamily="18" charset="0"/>
                                </a:rPr>
                                <m:t>𝑍𝐶</m:t>
                              </m:r>
                            </m:e>
                          </m:d>
                        </m:num>
                        <m:den>
                          <m:r>
                            <a:rPr lang="pt-BR" i="1">
                              <a:latin typeface="Cambria Math" panose="02040503050406030204" pitchFamily="18" charset="0"/>
                            </a:rPr>
                            <m:t>𝑣</m:t>
                          </m:r>
                        </m:den>
                      </m:f>
                      <m:r>
                        <a:rPr lang="pt-BR" i="0">
                          <a:latin typeface="Cambria Math" panose="02040503050406030204" pitchFamily="18" charset="0"/>
                        </a:rPr>
                        <m:t>=</m:t>
                      </m:r>
                      <m:f>
                        <m:fPr>
                          <m:ctrlPr>
                            <a:rPr lang="pt-BR" i="1">
                              <a:latin typeface="Cambria Math" panose="02040503050406030204" pitchFamily="18" charset="0"/>
                            </a:rPr>
                          </m:ctrlPr>
                        </m:fPr>
                        <m:num>
                          <m:r>
                            <a:rPr lang="pt-BR" i="0">
                              <a:latin typeface="Cambria Math" panose="02040503050406030204" pitchFamily="18" charset="0"/>
                            </a:rPr>
                            <m:t>2.</m:t>
                          </m:r>
                          <m:rad>
                            <m:radPr>
                              <m:degHide m:val="on"/>
                              <m:ctrlPr>
                                <a:rPr lang="pt-BR" i="1">
                                  <a:latin typeface="Cambria Math" panose="02040503050406030204" pitchFamily="18" charset="0"/>
                                </a:rPr>
                              </m:ctrlPr>
                            </m:radPr>
                            <m:deg/>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𝑅</m:t>
                                      </m:r>
                                      <m:r>
                                        <m:rPr>
                                          <m:lit/>
                                        </m:rPr>
                                        <a:rPr lang="pt-BR" i="0">
                                          <a:latin typeface="Cambria Math" panose="02040503050406030204" pitchFamily="18" charset="0"/>
                                        </a:rPr>
                                        <m:t>_</m:t>
                                      </m:r>
                                      <m:r>
                                        <a:rPr lang="pt-BR" i="1">
                                          <a:latin typeface="Cambria Math" panose="02040503050406030204" pitchFamily="18" charset="0"/>
                                        </a:rPr>
                                        <m:t>𝑟𝑎𝑛𝑔𝑒</m:t>
                                      </m:r>
                                      <m:r>
                                        <m:rPr>
                                          <m:lit/>
                                        </m:rPr>
                                        <a:rPr lang="pt-BR" i="0">
                                          <a:latin typeface="Cambria Math" panose="02040503050406030204" pitchFamily="18" charset="0"/>
                                        </a:rPr>
                                        <m:t>_</m:t>
                                      </m:r>
                                      <m:r>
                                        <a:rPr lang="pt-BR" i="1">
                                          <a:latin typeface="Cambria Math" panose="02040503050406030204" pitchFamily="18" charset="0"/>
                                        </a:rPr>
                                        <m:t>𝑍𝐸𝐷</m:t>
                                      </m:r>
                                    </m:e>
                                  </m:d>
                                </m:e>
                                <m:sup>
                                  <m:r>
                                    <a:rPr lang="pt-BR" i="0">
                                      <a:latin typeface="Cambria Math" panose="02040503050406030204" pitchFamily="18" charset="0"/>
                                    </a:rPr>
                                    <m:t>2</m:t>
                                  </m:r>
                                </m:sup>
                              </m:sSup>
                              <m:r>
                                <a:rPr lang="pt-BR" i="0">
                                  <a:latin typeface="Cambria Math" panose="02040503050406030204" pitchFamily="18" charset="0"/>
                                </a:rPr>
                                <m:t>−(</m:t>
                              </m:r>
                              <m:r>
                                <a:rPr lang="pt-BR" i="1">
                                  <a:latin typeface="Cambria Math" panose="02040503050406030204" pitchFamily="18" charset="0"/>
                                </a:rPr>
                                <m:t>𝐷</m:t>
                              </m:r>
                              <m:r>
                                <m:rPr>
                                  <m:lit/>
                                </m:rPr>
                                <a:rPr lang="pt-BR" i="0">
                                  <a:latin typeface="Cambria Math" panose="02040503050406030204" pitchFamily="18" charset="0"/>
                                </a:rPr>
                                <m:t>_</m:t>
                              </m:r>
                              <m:r>
                                <a:rPr lang="pt-BR" i="1">
                                  <a:latin typeface="Cambria Math" panose="02040503050406030204" pitchFamily="18" charset="0"/>
                                </a:rPr>
                                <m:t>𝑍𝐶</m:t>
                              </m:r>
                              <m:r>
                                <m:rPr>
                                  <m:lit/>
                                </m:rPr>
                                <a:rPr lang="pt-BR" i="0">
                                  <a:latin typeface="Cambria Math" panose="02040503050406030204" pitchFamily="18" charset="0"/>
                                </a:rPr>
                                <m:t>_</m:t>
                              </m:r>
                              <m:r>
                                <a:rPr lang="pt-BR" i="1">
                                  <a:latin typeface="Cambria Math" panose="02040503050406030204" pitchFamily="18" charset="0"/>
                                </a:rPr>
                                <m:t>𝑍𝐸𝐷</m:t>
                              </m:r>
                              <m:r>
                                <a:rPr lang="pt-BR" i="0">
                                  <a:latin typeface="Cambria Math" panose="02040503050406030204" pitchFamily="18" charset="0"/>
                                </a:rPr>
                                <m:t>)²</m:t>
                              </m:r>
                            </m:e>
                          </m:rad>
                        </m:num>
                        <m:den>
                          <m:r>
                            <a:rPr lang="pt-BR" i="1">
                              <a:latin typeface="Cambria Math" panose="02040503050406030204" pitchFamily="18" charset="0"/>
                            </a:rPr>
                            <m:t>𝑣</m:t>
                          </m:r>
                        </m:den>
                      </m:f>
                    </m:oMath>
                  </m:oMathPara>
                </a14:m>
                <a:endParaRPr lang="pt-BR" dirty="0"/>
              </a:p>
            </p:txBody>
          </p:sp>
        </mc:Choice>
        <mc:Fallback xmlns="">
          <p:sp>
            <p:nvSpPr>
              <p:cNvPr id="12" name="Retângulo 11"/>
              <p:cNvSpPr>
                <a:spLocks noRot="1" noChangeAspect="1" noMove="1" noResize="1" noEditPoints="1" noAdjustHandles="1" noChangeArrowheads="1" noChangeShapeType="1" noTextEdit="1"/>
              </p:cNvSpPr>
              <p:nvPr/>
            </p:nvSpPr>
            <p:spPr>
              <a:xfrm>
                <a:off x="4184400" y="4145739"/>
                <a:ext cx="4572000" cy="1237134"/>
              </a:xfrm>
              <a:prstGeom prst="rect">
                <a:avLst/>
              </a:prstGeom>
              <a:blipFill rotWithShape="0">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884837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Camadas IEEE 802.15.4/</a:t>
            </a:r>
            <a:r>
              <a:rPr lang="pt-BR" altLang="pt-BR" sz="2000" b="1" u="sng" dirty="0" err="1" smtClean="0"/>
              <a:t>ZigBee</a:t>
            </a:r>
            <a:endParaRPr lang="pt-BR" altLang="pt-BR" sz="2000" dirty="0"/>
          </a:p>
        </p:txBody>
      </p:sp>
      <p:pic>
        <p:nvPicPr>
          <p:cNvPr id="6" name="Imagem 5"/>
          <p:cNvPicPr/>
          <p:nvPr/>
        </p:nvPicPr>
        <p:blipFill>
          <a:blip r:embed="rId4">
            <a:extLst>
              <a:ext uri="{28A0092B-C50C-407E-A947-70E740481C1C}">
                <a14:useLocalDpi xmlns:a14="http://schemas.microsoft.com/office/drawing/2010/main" val="0"/>
              </a:ext>
            </a:extLst>
          </a:blip>
          <a:srcRect/>
          <a:stretch>
            <a:fillRect/>
          </a:stretch>
        </p:blipFill>
        <p:spPr bwMode="auto">
          <a:xfrm>
            <a:off x="1380350" y="1505847"/>
            <a:ext cx="5635683" cy="4107012"/>
          </a:xfrm>
          <a:prstGeom prst="rect">
            <a:avLst/>
          </a:prstGeom>
          <a:noFill/>
          <a:ln>
            <a:noFill/>
          </a:ln>
        </p:spPr>
      </p:pic>
    </p:spTree>
    <p:extLst>
      <p:ext uri="{BB962C8B-B14F-4D97-AF65-F5344CB8AC3E}">
        <p14:creationId xmlns:p14="http://schemas.microsoft.com/office/powerpoint/2010/main" val="33053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Formação de Rede</a:t>
            </a:r>
            <a:endParaRPr lang="pt-BR" altLang="pt-BR" sz="2000" dirty="0"/>
          </a:p>
        </p:txBody>
      </p:sp>
      <p:pic>
        <p:nvPicPr>
          <p:cNvPr id="33" name="Imagem 32"/>
          <p:cNvPicPr/>
          <p:nvPr/>
        </p:nvPicPr>
        <p:blipFill>
          <a:blip r:embed="rId4">
            <a:extLst>
              <a:ext uri="{28A0092B-C50C-407E-A947-70E740481C1C}">
                <a14:useLocalDpi xmlns:a14="http://schemas.microsoft.com/office/drawing/2010/main" val="0"/>
              </a:ext>
            </a:extLst>
          </a:blip>
          <a:stretch>
            <a:fillRect/>
          </a:stretch>
        </p:blipFill>
        <p:spPr>
          <a:xfrm>
            <a:off x="1845641" y="1492755"/>
            <a:ext cx="6367916" cy="4715539"/>
          </a:xfrm>
          <a:prstGeom prst="rect">
            <a:avLst/>
          </a:prstGeom>
        </p:spPr>
      </p:pic>
    </p:spTree>
    <p:extLst>
      <p:ext uri="{BB962C8B-B14F-4D97-AF65-F5344CB8AC3E}">
        <p14:creationId xmlns:p14="http://schemas.microsoft.com/office/powerpoint/2010/main" val="2861586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Descoberta de Rede</a:t>
            </a:r>
            <a:endParaRPr lang="pt-BR" altLang="pt-BR" sz="2000" dirty="0"/>
          </a:p>
        </p:txBody>
      </p:sp>
      <p:pic>
        <p:nvPicPr>
          <p:cNvPr id="32" name="Imagem 31"/>
          <p:cNvPicPr/>
          <p:nvPr/>
        </p:nvPicPr>
        <p:blipFill>
          <a:blip r:embed="rId4">
            <a:extLst>
              <a:ext uri="{28A0092B-C50C-407E-A947-70E740481C1C}">
                <a14:useLocalDpi xmlns:a14="http://schemas.microsoft.com/office/drawing/2010/main" val="0"/>
              </a:ext>
            </a:extLst>
          </a:blip>
          <a:stretch>
            <a:fillRect/>
          </a:stretch>
        </p:blipFill>
        <p:spPr>
          <a:xfrm>
            <a:off x="1154494" y="1380461"/>
            <a:ext cx="7251569" cy="4924086"/>
          </a:xfrm>
          <a:prstGeom prst="rect">
            <a:avLst/>
          </a:prstGeom>
        </p:spPr>
      </p:pic>
    </p:spTree>
    <p:extLst>
      <p:ext uri="{BB962C8B-B14F-4D97-AF65-F5344CB8AC3E}">
        <p14:creationId xmlns:p14="http://schemas.microsoft.com/office/powerpoint/2010/main" val="1078552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0"/>
          <p:cNvSpPr>
            <a:spLocks noGrp="1"/>
          </p:cNvSpPr>
          <p:nvPr>
            <p:ph type="title" idx="4294967295"/>
          </p:nvPr>
        </p:nvSpPr>
        <p:spPr bwMode="gray">
          <a:xfrm>
            <a:off x="252413" y="401638"/>
            <a:ext cx="8639175" cy="339725"/>
          </a:xfrm>
        </p:spPr>
        <p:txBody>
          <a:bodyPr/>
          <a:lstStyle/>
          <a:p>
            <a:pPr algn="l"/>
            <a:r>
              <a:rPr lang="pt-BR" altLang="pt-BR" sz="2200" b="1" dirty="0" smtClean="0">
                <a:solidFill>
                  <a:schemeClr val="bg1">
                    <a:lumMod val="50000"/>
                  </a:schemeClr>
                </a:solidFill>
                <a:latin typeface="Copperplate Gothic Light" panose="020E0507020206020404" pitchFamily="34" charset="0"/>
                <a:cs typeface="Arial" panose="020B0604020202020204" pitchFamily="34" charset="0"/>
              </a:rPr>
              <a:t>Desenvolvimento Experimental</a:t>
            </a:r>
            <a:r>
              <a:rPr lang="pt-BR" altLang="pt-BR" sz="2200" b="1" dirty="0" smtClean="0">
                <a:latin typeface="Copperplate Gothic Light" panose="020E0507020206020404" pitchFamily="34" charset="0"/>
                <a:cs typeface="Arial" panose="020B0604020202020204" pitchFamily="34" charset="0"/>
              </a:rPr>
              <a:t/>
            </a:r>
            <a:br>
              <a:rPr lang="pt-BR" altLang="pt-BR" sz="2200" b="1" dirty="0" smtClean="0">
                <a:latin typeface="Copperplate Gothic Light" panose="020E0507020206020404" pitchFamily="34" charset="0"/>
                <a:cs typeface="Arial" panose="020B0604020202020204" pitchFamily="34" charset="0"/>
              </a:rPr>
            </a:br>
            <a:r>
              <a:rPr lang="pt-BR" altLang="pt-BR" sz="2200" b="1" dirty="0" smtClean="0">
                <a:latin typeface="Copperplate Gothic Light" panose="020E0507020206020404" pitchFamily="34" charset="0"/>
                <a:cs typeface="Arial" panose="020B0604020202020204" pitchFamily="34" charset="0"/>
              </a:rPr>
              <a:t>Rede Inteligente de Coleta de Leituras Residenciais</a:t>
            </a:r>
          </a:p>
        </p:txBody>
      </p:sp>
      <p:pic>
        <p:nvPicPr>
          <p:cNvPr id="22533"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252412" y="980351"/>
            <a:ext cx="8639175" cy="400110"/>
          </a:xfrm>
          <a:prstGeom prst="rect">
            <a:avLst/>
          </a:prstGeom>
        </p:spPr>
        <p:txBody>
          <a:bodyPr wrap="square">
            <a:spAutoFit/>
          </a:bodyPr>
          <a:lstStyle/>
          <a:p>
            <a:r>
              <a:rPr lang="pt-BR" altLang="pt-BR" sz="2000" b="1" u="sng" dirty="0" smtClean="0"/>
              <a:t>Ingresso a Rede</a:t>
            </a:r>
            <a:endParaRPr lang="pt-BR" altLang="pt-BR" sz="2000" dirty="0"/>
          </a:p>
        </p:txBody>
      </p:sp>
      <p:pic>
        <p:nvPicPr>
          <p:cNvPr id="28" name="Imagem 27"/>
          <p:cNvPicPr/>
          <p:nvPr/>
        </p:nvPicPr>
        <p:blipFill>
          <a:blip r:embed="rId4">
            <a:extLst>
              <a:ext uri="{28A0092B-C50C-407E-A947-70E740481C1C}">
                <a14:useLocalDpi xmlns:a14="http://schemas.microsoft.com/office/drawing/2010/main" val="0"/>
              </a:ext>
            </a:extLst>
          </a:blip>
          <a:stretch>
            <a:fillRect/>
          </a:stretch>
        </p:blipFill>
        <p:spPr>
          <a:xfrm>
            <a:off x="1284141" y="1497212"/>
            <a:ext cx="6640656" cy="4630872"/>
          </a:xfrm>
          <a:prstGeom prst="rect">
            <a:avLst/>
          </a:prstGeom>
        </p:spPr>
      </p:pic>
    </p:spTree>
    <p:extLst>
      <p:ext uri="{BB962C8B-B14F-4D97-AF65-F5344CB8AC3E}">
        <p14:creationId xmlns:p14="http://schemas.microsoft.com/office/powerpoint/2010/main" val="3471663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p:grpSpPr>
        <p:sp>
          <p:nvSpPr>
            <p:cNvPr id="7" name="Retângulo 6">
              <a:hlinkClick r:id="rId6" action="ppaction://hlinksldjump"/>
            </p:cNvPr>
            <p:cNvSpPr/>
            <p:nvPr/>
          </p:nvSpPr>
          <p:spPr>
            <a:xfrm>
              <a:off x="1010656" y="20654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a:pattFill prst="dotGrid">
            <a:fgClr>
              <a:schemeClr val="accent1"/>
            </a:fgClr>
            <a:bgClr>
              <a:schemeClr val="bg1"/>
            </a:bgClr>
          </a:pattFill>
        </p:grpSpPr>
        <p:sp>
          <p:nvSpPr>
            <p:cNvPr id="8" name="Retângulo 7">
              <a:hlinkClick r:id="rId7" action="ppaction://hlinksldjump"/>
            </p:cNvPr>
            <p:cNvSpPr/>
            <p:nvPr/>
          </p:nvSpPr>
          <p:spPr>
            <a:xfrm>
              <a:off x="1010655" y="25923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1853649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Protocolo </a:t>
            </a:r>
            <a:r>
              <a:rPr lang="pt-BR" altLang="pt-BR" sz="2200" b="1" dirty="0" err="1" smtClean="0">
                <a:latin typeface="Copperplate Gothic Light" panose="020E0507020206020404" pitchFamily="34" charset="0"/>
                <a:cs typeface="Arial" panose="020B0604020202020204" pitchFamily="34" charset="0"/>
              </a:rPr>
              <a:t>ZigBee</a:t>
            </a:r>
            <a:r>
              <a:rPr lang="pt-BR" altLang="pt-BR" sz="2200" b="1" dirty="0" smtClean="0">
                <a:latin typeface="Copperplate Gothic Light" panose="020E0507020206020404" pitchFamily="34" charset="0"/>
                <a:cs typeface="Arial" panose="020B0604020202020204" pitchFamily="34" charset="0"/>
              </a:rPr>
              <a:t> (</a:t>
            </a:r>
            <a:r>
              <a:rPr lang="pt-BR" altLang="pt-BR" sz="2200" b="1" i="1" dirty="0" smtClean="0">
                <a:latin typeface="Copperplate Gothic Light" panose="020E0507020206020404" pitchFamily="34" charset="0"/>
                <a:cs typeface="Arial" panose="020B0604020202020204" pitchFamily="34" charset="0"/>
              </a:rPr>
              <a:t>IEEE 802.15.4</a:t>
            </a:r>
            <a:r>
              <a:rPr lang="pt-BR" altLang="pt-BR" sz="2200" b="1" dirty="0" smtClean="0">
                <a:latin typeface="Copperplate Gothic Light" panose="020E0507020206020404" pitchFamily="34" charset="0"/>
                <a:cs typeface="Arial" panose="020B0604020202020204" pitchFamily="34" charset="0"/>
              </a:rPr>
              <a:t>)</a:t>
            </a:r>
          </a:p>
        </p:txBody>
      </p:sp>
      <p:grpSp>
        <p:nvGrpSpPr>
          <p:cNvPr id="4" name="Grupo 3"/>
          <p:cNvGrpSpPr/>
          <p:nvPr/>
        </p:nvGrpSpPr>
        <p:grpSpPr>
          <a:xfrm>
            <a:off x="6456809" y="2892425"/>
            <a:ext cx="2047652" cy="2238375"/>
            <a:chOff x="6964811" y="2079628"/>
            <a:chExt cx="2047652" cy="2238375"/>
          </a:xfrm>
        </p:grpSpPr>
        <p:pic>
          <p:nvPicPr>
            <p:cNvPr id="3" name="Imagem 2"/>
            <p:cNvPicPr>
              <a:picLocks noChangeAspect="1"/>
            </p:cNvPicPr>
            <p:nvPr/>
          </p:nvPicPr>
          <p:blipFill>
            <a:blip r:embed="rId3"/>
            <a:stretch>
              <a:fillRect/>
            </a:stretch>
          </p:blipFill>
          <p:spPr>
            <a:xfrm>
              <a:off x="7116988" y="2079628"/>
              <a:ext cx="1895475" cy="2238375"/>
            </a:xfrm>
            <a:prstGeom prst="rect">
              <a:avLst/>
            </a:prstGeom>
          </p:spPr>
        </p:pic>
        <p:sp>
          <p:nvSpPr>
            <p:cNvPr id="15" name="Seta para baixo 14"/>
            <p:cNvSpPr/>
            <p:nvPr/>
          </p:nvSpPr>
          <p:spPr>
            <a:xfrm>
              <a:off x="6974336" y="2441119"/>
              <a:ext cx="149225"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18" name="Seta para baixo 17"/>
            <p:cNvSpPr/>
            <p:nvPr/>
          </p:nvSpPr>
          <p:spPr>
            <a:xfrm rot="10800000">
              <a:off x="6964811" y="3601582"/>
              <a:ext cx="149225"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4" name="Seta para baixo 23"/>
            <p:cNvSpPr/>
            <p:nvPr/>
          </p:nvSpPr>
          <p:spPr>
            <a:xfrm rot="10800000">
              <a:off x="7890555" y="2437718"/>
              <a:ext cx="150812" cy="360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7" name="Seta para baixo 26"/>
            <p:cNvSpPr/>
            <p:nvPr/>
          </p:nvSpPr>
          <p:spPr>
            <a:xfrm>
              <a:off x="7892142" y="3596593"/>
              <a:ext cx="150813" cy="360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grpSp>
      <p:pic>
        <p:nvPicPr>
          <p:cNvPr id="123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61" y="2725509"/>
            <a:ext cx="27813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31" name="Picture 1" descr="C:\Users\olivetal\Pictures\unesp.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39" y="1447684"/>
            <a:ext cx="2162175" cy="1066800"/>
          </a:xfrm>
          <a:prstGeom prst="rect">
            <a:avLst/>
          </a:prstGeom>
        </p:spPr>
      </p:pic>
      <p:sp>
        <p:nvSpPr>
          <p:cNvPr id="19" name="CaixaDeTexto 5"/>
          <p:cNvSpPr txBox="1">
            <a:spLocks noChangeArrowheads="1"/>
          </p:cNvSpPr>
          <p:nvPr/>
        </p:nvSpPr>
        <p:spPr bwMode="auto">
          <a:xfrm>
            <a:off x="282461" y="964188"/>
            <a:ext cx="71928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buFont typeface="Wingdings" panose="05000000000000000000" pitchFamily="2" charset="2"/>
              <a:buChar char="q"/>
            </a:pPr>
            <a:r>
              <a:rPr lang="pt-BR" altLang="pt-BR" sz="2000" dirty="0" smtClean="0"/>
              <a:t>Necessidade de padronização de um protocolo para </a:t>
            </a:r>
            <a:r>
              <a:rPr lang="pt-BR" altLang="pt-BR" sz="2000" dirty="0" err="1" smtClean="0"/>
              <a:t>RSSFs</a:t>
            </a:r>
            <a:r>
              <a:rPr lang="pt-BR" altLang="pt-BR" sz="2000" dirty="0" smtClean="0"/>
              <a:t>;</a:t>
            </a:r>
          </a:p>
        </p:txBody>
      </p:sp>
      <p:sp>
        <p:nvSpPr>
          <p:cNvPr id="20" name="CaixaDeTexto 5"/>
          <p:cNvSpPr txBox="1">
            <a:spLocks noChangeArrowheads="1"/>
          </p:cNvSpPr>
          <p:nvPr/>
        </p:nvSpPr>
        <p:spPr bwMode="auto">
          <a:xfrm>
            <a:off x="2956775" y="1429317"/>
            <a:ext cx="52583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indent="-342900" algn="just">
              <a:buFont typeface="Wingdings" panose="05000000000000000000" pitchFamily="2" charset="2"/>
              <a:buChar char="q"/>
            </a:pPr>
            <a:r>
              <a:rPr lang="pt-BR" altLang="pt-BR" sz="2000" dirty="0" smtClean="0"/>
              <a:t>2003: IEEE 802.15.4 (1ª versão) - conjunto de especificações para redes sem fio de área pessoal de baixa potência;</a:t>
            </a:r>
          </a:p>
        </p:txBody>
      </p:sp>
      <p:sp>
        <p:nvSpPr>
          <p:cNvPr id="5" name="Retângulo 4"/>
          <p:cNvSpPr/>
          <p:nvPr/>
        </p:nvSpPr>
        <p:spPr>
          <a:xfrm>
            <a:off x="3063761" y="2713575"/>
            <a:ext cx="3103672" cy="2246769"/>
          </a:xfrm>
          <a:prstGeom prst="rect">
            <a:avLst/>
          </a:prstGeom>
        </p:spPr>
        <p:txBody>
          <a:bodyPr wrap="square">
            <a:spAutoFit/>
          </a:bodyPr>
          <a:lstStyle/>
          <a:p>
            <a:pPr marL="342900" indent="-342900" algn="just">
              <a:buFont typeface="Wingdings" panose="05000000000000000000" pitchFamily="2" charset="2"/>
              <a:buChar char="q"/>
            </a:pPr>
            <a:r>
              <a:rPr lang="pt-BR" altLang="pt-BR" sz="2000" dirty="0" smtClean="0"/>
              <a:t>2004: </a:t>
            </a:r>
            <a:r>
              <a:rPr lang="pt-BR" altLang="pt-BR" sz="2000" i="1" dirty="0" err="1" smtClean="0"/>
              <a:t>ZigBee</a:t>
            </a:r>
            <a:r>
              <a:rPr lang="pt-BR" altLang="pt-BR" sz="2000" i="1" dirty="0" smtClean="0"/>
              <a:t> Alliance</a:t>
            </a:r>
            <a:endParaRPr lang="pt-BR" altLang="pt-BR" sz="2000" dirty="0" smtClean="0"/>
          </a:p>
          <a:p>
            <a:pPr algn="just"/>
            <a:r>
              <a:rPr lang="pt-BR" altLang="pt-BR" sz="2000" dirty="0" smtClean="0"/>
              <a:t>Padrão </a:t>
            </a:r>
            <a:r>
              <a:rPr lang="pt-BR" altLang="pt-BR" sz="2000" dirty="0"/>
              <a:t>que adiciona </a:t>
            </a:r>
            <a:r>
              <a:rPr lang="pt-BR" altLang="pt-BR" sz="2000" dirty="0" smtClean="0"/>
              <a:t>duas camadas </a:t>
            </a:r>
            <a:r>
              <a:rPr lang="pt-BR" altLang="pt-BR" sz="2000" dirty="0"/>
              <a:t>de alto nível </a:t>
            </a:r>
            <a:r>
              <a:rPr lang="pt-BR" altLang="pt-BR" sz="2000" dirty="0" smtClean="0"/>
              <a:t>para a estrutura básica pré-estabelecida pelo protocolo IEEE 802.15.4, com focos nos requisitos:</a:t>
            </a:r>
            <a:endParaRPr lang="pt-BR" altLang="pt-B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330"/>
                                        </p:tgtEl>
                                        <p:attrNameLst>
                                          <p:attrName>style.visibility</p:attrName>
                                        </p:attrNameLst>
                                      </p:cBhvr>
                                      <p:to>
                                        <p:strVal val="visible"/>
                                      </p:to>
                                    </p:set>
                                    <p:anim calcmode="lin" valueType="num">
                                      <p:cBhvr additive="base">
                                        <p:cTn id="21" dur="500" fill="hold"/>
                                        <p:tgtEl>
                                          <p:spTgt spid="12330"/>
                                        </p:tgtEl>
                                        <p:attrNameLst>
                                          <p:attrName>ppt_x</p:attrName>
                                        </p:attrNameLst>
                                      </p:cBhvr>
                                      <p:tavLst>
                                        <p:tav tm="0">
                                          <p:val>
                                            <p:strVal val="#ppt_x"/>
                                          </p:val>
                                        </p:tav>
                                        <p:tav tm="100000">
                                          <p:val>
                                            <p:strVal val="#ppt_x"/>
                                          </p:val>
                                        </p:tav>
                                      </p:tavLst>
                                    </p:anim>
                                    <p:anim calcmode="lin" valueType="num">
                                      <p:cBhvr additive="base">
                                        <p:cTn id="22" dur="500" fill="hold"/>
                                        <p:tgtEl>
                                          <p:spTgt spid="1233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0"/>
          <p:cNvSpPr>
            <a:spLocks noGrp="1"/>
          </p:cNvSpPr>
          <p:nvPr>
            <p:ph type="title" idx="4294967295"/>
          </p:nvPr>
        </p:nvSpPr>
        <p:spPr bwMode="gray">
          <a:xfrm>
            <a:off x="252413" y="503238"/>
            <a:ext cx="8639175" cy="339725"/>
          </a:xfrm>
        </p:spPr>
        <p:txBody>
          <a:bodyPr/>
          <a:lstStyle/>
          <a:p>
            <a:pPr algn="l"/>
            <a:r>
              <a:rPr lang="pt-BR" altLang="pt-BR" sz="2200" b="1" dirty="0" smtClean="0">
                <a:latin typeface="Copperplate Gothic Light" panose="020E0507020206020404" pitchFamily="34" charset="0"/>
                <a:cs typeface="Arial" panose="020B0604020202020204" pitchFamily="34" charset="0"/>
              </a:rPr>
              <a:t>Conteúdo</a:t>
            </a:r>
          </a:p>
        </p:txBody>
      </p:sp>
      <p:pic>
        <p:nvPicPr>
          <p:cNvPr id="8197" name="Picture 1" descr="C:\Users\olivetal\Pictures\unes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6513"/>
            <a:ext cx="9239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o 2"/>
          <p:cNvGrpSpPr/>
          <p:nvPr/>
        </p:nvGrpSpPr>
        <p:grpSpPr>
          <a:xfrm>
            <a:off x="432000" y="1010654"/>
            <a:ext cx="8426672" cy="432000"/>
            <a:chOff x="432000" y="1010654"/>
            <a:chExt cx="8426672" cy="432000"/>
          </a:xfrm>
          <a:pattFill prst="dotGrid">
            <a:fgClr>
              <a:schemeClr val="accent1"/>
            </a:fgClr>
            <a:bgClr>
              <a:schemeClr val="bg1"/>
            </a:bgClr>
          </a:pattFill>
        </p:grpSpPr>
        <p:sp>
          <p:nvSpPr>
            <p:cNvPr id="2" name="Retângulo 1">
              <a:hlinkClick r:id="rId4" action="ppaction://hlinksldjump"/>
            </p:cNvPr>
            <p:cNvSpPr/>
            <p:nvPr/>
          </p:nvSpPr>
          <p:spPr>
            <a:xfrm>
              <a:off x="1010672" y="1010654"/>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Objetivos e Motivações</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3" name="Retângulo 12">
              <a:hlinkClick r:id="rId4" action="ppaction://hlinksldjump"/>
            </p:cNvPr>
            <p:cNvSpPr/>
            <p:nvPr/>
          </p:nvSpPr>
          <p:spPr>
            <a:xfrm>
              <a:off x="432000" y="1010654"/>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1</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4" name="Grupo 3"/>
          <p:cNvGrpSpPr/>
          <p:nvPr/>
        </p:nvGrpSpPr>
        <p:grpSpPr>
          <a:xfrm>
            <a:off x="432000" y="1539959"/>
            <a:ext cx="8426657" cy="432000"/>
            <a:chOff x="432000" y="1539959"/>
            <a:chExt cx="8426657" cy="432000"/>
          </a:xfrm>
          <a:pattFill prst="dotGrid">
            <a:fgClr>
              <a:schemeClr val="accent1"/>
            </a:fgClr>
            <a:bgClr>
              <a:schemeClr val="bg1"/>
            </a:bgClr>
          </a:pattFill>
        </p:grpSpPr>
        <p:sp>
          <p:nvSpPr>
            <p:cNvPr id="6" name="Retângulo 5">
              <a:hlinkClick r:id="rId5" action="ppaction://hlinksldjump"/>
            </p:cNvPr>
            <p:cNvSpPr/>
            <p:nvPr/>
          </p:nvSpPr>
          <p:spPr>
            <a:xfrm>
              <a:off x="1010657" y="1539959"/>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de Sensores Sem Fio</a:t>
              </a:r>
              <a:endParaRPr lang="pt-BR" sz="1600" b="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4" name="Retângulo 13">
              <a:hlinkClick r:id="rId5" action="ppaction://hlinksldjump"/>
            </p:cNvPr>
            <p:cNvSpPr/>
            <p:nvPr/>
          </p:nvSpPr>
          <p:spPr>
            <a:xfrm>
              <a:off x="432000" y="1539959"/>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2</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5" name="Grupo 4"/>
          <p:cNvGrpSpPr/>
          <p:nvPr/>
        </p:nvGrpSpPr>
        <p:grpSpPr>
          <a:xfrm>
            <a:off x="432000" y="2065400"/>
            <a:ext cx="8426656" cy="432000"/>
            <a:chOff x="432000" y="2065400"/>
            <a:chExt cx="8426656" cy="432000"/>
          </a:xfrm>
          <a:pattFill prst="dotGrid">
            <a:fgClr>
              <a:schemeClr val="accent1"/>
            </a:fgClr>
            <a:bgClr>
              <a:schemeClr val="bg1"/>
            </a:bgClr>
          </a:pattFill>
        </p:grpSpPr>
        <p:sp>
          <p:nvSpPr>
            <p:cNvPr id="7" name="Retângulo 6">
              <a:hlinkClick r:id="rId6" action="ppaction://hlinksldjump"/>
            </p:cNvPr>
            <p:cNvSpPr/>
            <p:nvPr/>
          </p:nvSpPr>
          <p:spPr>
            <a:xfrm>
              <a:off x="1010656" y="20654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Protocolo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5" name="Retângulo 14">
              <a:hlinkClick r:id="rId6" action="ppaction://hlinksldjump"/>
            </p:cNvPr>
            <p:cNvSpPr/>
            <p:nvPr/>
          </p:nvSpPr>
          <p:spPr>
            <a:xfrm>
              <a:off x="432000" y="20654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3</a:t>
              </a:r>
            </a:p>
          </p:txBody>
        </p:sp>
      </p:grpSp>
      <p:grpSp>
        <p:nvGrpSpPr>
          <p:cNvPr id="23" name="Grupo 22"/>
          <p:cNvGrpSpPr/>
          <p:nvPr/>
        </p:nvGrpSpPr>
        <p:grpSpPr>
          <a:xfrm>
            <a:off x="432000" y="2592300"/>
            <a:ext cx="8426655" cy="432000"/>
            <a:chOff x="432000" y="2592300"/>
            <a:chExt cx="8426655" cy="432000"/>
          </a:xfrm>
        </p:grpSpPr>
        <p:sp>
          <p:nvSpPr>
            <p:cNvPr id="8" name="Retângulo 7">
              <a:hlinkClick r:id="rId7" action="ppaction://hlinksldjump"/>
            </p:cNvPr>
            <p:cNvSpPr/>
            <p:nvPr/>
          </p:nvSpPr>
          <p:spPr>
            <a:xfrm>
              <a:off x="1010655" y="2592300"/>
              <a:ext cx="7848000" cy="432000"/>
            </a:xfrm>
            <a:prstGeom prst="rect">
              <a:avLst/>
            </a:prstGeom>
            <a:gradFill flip="none" rotWithShape="1">
              <a:gsLst>
                <a:gs pos="0">
                  <a:schemeClr val="bg1"/>
                </a:gs>
                <a:gs pos="33000">
                  <a:schemeClr val="accent5">
                    <a:lumMod val="40000"/>
                    <a:lumOff val="60000"/>
                  </a:schemeClr>
                </a:gs>
                <a:gs pos="83000">
                  <a:schemeClr val="accent5">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Redes Dinâmicas de Sensores Sem Fio</a:t>
              </a:r>
              <a:endParaRPr lang="pt-BR" sz="1600" b="1" i="1" dirty="0">
                <a:solidFill>
                  <a:schemeClr val="tx1">
                    <a:lumMod val="95000"/>
                    <a:lumOff val="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6" name="Retângulo 15">
              <a:hlinkClick r:id="rId7" action="ppaction://hlinksldjump"/>
            </p:cNvPr>
            <p:cNvSpPr/>
            <p:nvPr/>
          </p:nvSpPr>
          <p:spPr>
            <a:xfrm>
              <a:off x="432000" y="2592300"/>
              <a:ext cx="641667" cy="432000"/>
            </a:xfrm>
            <a:prstGeom prst="rect">
              <a:avLst/>
            </a:prstGeom>
            <a:gradFill flip="none" rotWithShape="1">
              <a:gsLst>
                <a:gs pos="0">
                  <a:schemeClr val="bg1"/>
                </a:gs>
                <a:gs pos="81000">
                  <a:schemeClr val="accent5">
                    <a:lumMod val="20000"/>
                    <a:lumOff val="80000"/>
                  </a:schemeClr>
                </a:gs>
                <a:gs pos="30000">
                  <a:schemeClr val="accent5">
                    <a:lumMod val="40000"/>
                    <a:lumOff val="60000"/>
                  </a:schemeClr>
                </a:gs>
                <a:gs pos="100000">
                  <a:schemeClr val="bg1"/>
                </a:gs>
              </a:gsLst>
              <a:lin ang="16200000" scaled="1"/>
              <a:tileRect/>
            </a:grad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2">
                      <a:lumMod val="10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4</a:t>
              </a:r>
            </a:p>
          </p:txBody>
        </p:sp>
      </p:grpSp>
      <p:grpSp>
        <p:nvGrpSpPr>
          <p:cNvPr id="24" name="Grupo 23"/>
          <p:cNvGrpSpPr/>
          <p:nvPr/>
        </p:nvGrpSpPr>
        <p:grpSpPr>
          <a:xfrm>
            <a:off x="432000" y="3119200"/>
            <a:ext cx="8426654" cy="432000"/>
            <a:chOff x="432000" y="3119200"/>
            <a:chExt cx="8426654" cy="432000"/>
          </a:xfrm>
          <a:pattFill prst="dotGrid">
            <a:fgClr>
              <a:schemeClr val="accent1"/>
            </a:fgClr>
            <a:bgClr>
              <a:schemeClr val="bg1"/>
            </a:bgClr>
          </a:pattFill>
        </p:grpSpPr>
        <p:sp>
          <p:nvSpPr>
            <p:cNvPr id="9" name="Retângulo 8">
              <a:hlinkClick r:id="rId8" action="ppaction://hlinksldjump"/>
            </p:cNvPr>
            <p:cNvSpPr/>
            <p:nvPr/>
          </p:nvSpPr>
          <p:spPr>
            <a:xfrm>
              <a:off x="1010654" y="31192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Análise da Viabilidade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7" name="Retângulo 16">
              <a:hlinkClick r:id="rId8" action="ppaction://hlinksldjump"/>
            </p:cNvPr>
            <p:cNvSpPr/>
            <p:nvPr/>
          </p:nvSpPr>
          <p:spPr>
            <a:xfrm>
              <a:off x="432000" y="31192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5</a:t>
              </a:r>
            </a:p>
          </p:txBody>
        </p:sp>
      </p:grpSp>
      <p:grpSp>
        <p:nvGrpSpPr>
          <p:cNvPr id="26" name="Grupo 25"/>
          <p:cNvGrpSpPr/>
          <p:nvPr/>
        </p:nvGrpSpPr>
        <p:grpSpPr>
          <a:xfrm>
            <a:off x="432000" y="4173000"/>
            <a:ext cx="8419117" cy="432000"/>
            <a:chOff x="432000" y="4173000"/>
            <a:chExt cx="8419117" cy="432000"/>
          </a:xfrm>
          <a:pattFill prst="dotGrid">
            <a:fgClr>
              <a:schemeClr val="accent1"/>
            </a:fgClr>
            <a:bgClr>
              <a:schemeClr val="bg1"/>
            </a:bgClr>
          </a:pattFill>
        </p:grpSpPr>
        <p:sp>
          <p:nvSpPr>
            <p:cNvPr id="10" name="Retângulo 9">
              <a:hlinkClick r:id="rId9" action="ppaction://hlinksldjump"/>
            </p:cNvPr>
            <p:cNvSpPr/>
            <p:nvPr/>
          </p:nvSpPr>
          <p:spPr>
            <a:xfrm>
              <a:off x="1003117" y="41730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Desenvolvimento Experimental</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8" name="Retângulo 17">
              <a:hlinkClick r:id="rId9" action="ppaction://hlinksldjump"/>
            </p:cNvPr>
            <p:cNvSpPr/>
            <p:nvPr/>
          </p:nvSpPr>
          <p:spPr>
            <a:xfrm>
              <a:off x="432000" y="41730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7</a:t>
              </a:r>
            </a:p>
          </p:txBody>
        </p:sp>
      </p:grpSp>
      <p:grpSp>
        <p:nvGrpSpPr>
          <p:cNvPr id="27" name="Grupo 26"/>
          <p:cNvGrpSpPr/>
          <p:nvPr/>
        </p:nvGrpSpPr>
        <p:grpSpPr>
          <a:xfrm>
            <a:off x="432000" y="4699900"/>
            <a:ext cx="8430906" cy="432000"/>
            <a:chOff x="432000" y="4699900"/>
            <a:chExt cx="8430906" cy="432000"/>
          </a:xfrm>
          <a:pattFill prst="dotGrid">
            <a:fgClr>
              <a:schemeClr val="accent1"/>
            </a:fgClr>
            <a:bgClr>
              <a:schemeClr val="bg1"/>
            </a:bgClr>
          </a:pattFill>
        </p:grpSpPr>
        <p:sp>
          <p:nvSpPr>
            <p:cNvPr id="11" name="Retângulo 10">
              <a:hlinkClick r:id="rId10" action="ppaction://hlinksldjump"/>
            </p:cNvPr>
            <p:cNvSpPr/>
            <p:nvPr/>
          </p:nvSpPr>
          <p:spPr>
            <a:xfrm>
              <a:off x="1014906" y="46999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Conclusões</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19" name="Retângulo 18">
              <a:hlinkClick r:id="rId10" action="ppaction://hlinksldjump"/>
            </p:cNvPr>
            <p:cNvSpPr/>
            <p:nvPr/>
          </p:nvSpPr>
          <p:spPr>
            <a:xfrm>
              <a:off x="432000" y="46999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8</a:t>
              </a:r>
              <a:endParaRPr lang="pt-BR" sz="2400" b="1" dirty="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endParaRPr>
            </a:p>
          </p:txBody>
        </p:sp>
      </p:grpSp>
      <p:grpSp>
        <p:nvGrpSpPr>
          <p:cNvPr id="25" name="Grupo 24"/>
          <p:cNvGrpSpPr/>
          <p:nvPr/>
        </p:nvGrpSpPr>
        <p:grpSpPr>
          <a:xfrm>
            <a:off x="432000" y="3646100"/>
            <a:ext cx="8426654" cy="432000"/>
            <a:chOff x="432000" y="3646100"/>
            <a:chExt cx="8426654" cy="432000"/>
          </a:xfrm>
          <a:pattFill prst="dotGrid">
            <a:fgClr>
              <a:schemeClr val="accent1"/>
            </a:fgClr>
            <a:bgClr>
              <a:schemeClr val="bg1"/>
            </a:bgClr>
          </a:pattFill>
        </p:grpSpPr>
        <p:sp>
          <p:nvSpPr>
            <p:cNvPr id="21" name="Retângulo 20">
              <a:hlinkClick r:id="rId11" action="ppaction://hlinksldjump"/>
            </p:cNvPr>
            <p:cNvSpPr/>
            <p:nvPr/>
          </p:nvSpPr>
          <p:spPr>
            <a:xfrm>
              <a:off x="1010654" y="3646100"/>
              <a:ext cx="7848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Metodologia de aplicação </a:t>
              </a:r>
              <a:r>
                <a:rPr lang="pt-BR" sz="1600" b="1" i="1" dirty="0" err="1"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ZigBee</a:t>
              </a:r>
              <a:r>
                <a:rPr lang="pt-BR" sz="1600" b="1" dirty="0" smtClean="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rPr>
                <a:t> em RDSSF</a:t>
              </a:r>
              <a:endParaRPr lang="pt-BR" sz="1600" b="1" i="1" dirty="0">
                <a:solidFill>
                  <a:schemeClr val="bg1">
                    <a:lumMod val="65000"/>
                  </a:schemeClr>
                </a:solidFill>
                <a:effectLst>
                  <a:outerShdw blurRad="38100" dist="38100" dir="2700000" algn="tl">
                    <a:srgbClr val="000000">
                      <a:alpha val="43137"/>
                    </a:srgbClr>
                  </a:outerShdw>
                </a:effectLst>
                <a:latin typeface="Copperplate Gothic Light" panose="020E0507020206020404" pitchFamily="34" charset="0"/>
                <a:cs typeface="Browallia New" panose="020B0604020202020204" pitchFamily="34" charset="-34"/>
              </a:endParaRPr>
            </a:p>
          </p:txBody>
        </p:sp>
        <p:sp>
          <p:nvSpPr>
            <p:cNvPr id="22" name="Retângulo 21">
              <a:hlinkClick r:id="rId11" action="ppaction://hlinksldjump"/>
            </p:cNvPr>
            <p:cNvSpPr/>
            <p:nvPr/>
          </p:nvSpPr>
          <p:spPr>
            <a:xfrm>
              <a:off x="432000" y="3646100"/>
              <a:ext cx="641667" cy="432000"/>
            </a:xfrm>
            <a:prstGeom prst="rect">
              <a:avLst/>
            </a:prstGeom>
            <a:grpFill/>
            <a:ln>
              <a:noFill/>
              <a:prstDash val="sysDot"/>
            </a:ln>
            <a:effectLst/>
            <a:scene3d>
              <a:camera prst="orthographicFront"/>
              <a:lightRig rig="threePt" dir="t"/>
            </a:scene3d>
            <a:sp3d>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smtClean="0">
                  <a:solidFill>
                    <a:schemeClr val="bg1">
                      <a:lumMod val="65000"/>
                    </a:schemeClr>
                  </a:solidFill>
                  <a:effectLst>
                    <a:outerShdw blurRad="38100" dist="38100" dir="2700000" algn="tl">
                      <a:srgbClr val="000000">
                        <a:alpha val="43137"/>
                      </a:srgbClr>
                    </a:outerShdw>
                  </a:effectLst>
                  <a:ea typeface="Adobe Heiti Std R" panose="020B0400000000000000" pitchFamily="34" charset="-128"/>
                  <a:cs typeface="Browallia New" panose="020B0604020202020204" pitchFamily="34" charset="-34"/>
                </a:rPr>
                <a:t>6</a:t>
              </a:r>
            </a:p>
          </p:txBody>
        </p:sp>
      </p:grpSp>
    </p:spTree>
    <p:extLst>
      <p:ext uri="{BB962C8B-B14F-4D97-AF65-F5344CB8AC3E}">
        <p14:creationId xmlns:p14="http://schemas.microsoft.com/office/powerpoint/2010/main" val="1181226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Schaeffler_Colors">
      <a:dk1>
        <a:srgbClr val="000000"/>
      </a:dk1>
      <a:lt1>
        <a:srgbClr val="FFFFFF"/>
      </a:lt1>
      <a:dk2>
        <a:srgbClr val="404547"/>
      </a:dk2>
      <a:lt2>
        <a:srgbClr val="F0F0F0"/>
      </a:lt2>
      <a:accent1>
        <a:srgbClr val="636A6E"/>
      </a:accent1>
      <a:accent2>
        <a:srgbClr val="227D41"/>
      </a:accent2>
      <a:accent3>
        <a:srgbClr val="56BE79"/>
      </a:accent3>
      <a:accent4>
        <a:srgbClr val="B3E3C3"/>
      </a:accent4>
      <a:accent5>
        <a:srgbClr val="969696"/>
      </a:accent5>
      <a:accent6>
        <a:srgbClr val="D9D9D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chaeffler_Colors">
      <a:dk1>
        <a:srgbClr val="000000"/>
      </a:dk1>
      <a:lt1>
        <a:srgbClr val="FFFFFF"/>
      </a:lt1>
      <a:dk2>
        <a:srgbClr val="404547"/>
      </a:dk2>
      <a:lt2>
        <a:srgbClr val="F0F0F0"/>
      </a:lt2>
      <a:accent1>
        <a:srgbClr val="636A6E"/>
      </a:accent1>
      <a:accent2>
        <a:srgbClr val="227D41"/>
      </a:accent2>
      <a:accent3>
        <a:srgbClr val="56BE79"/>
      </a:accent3>
      <a:accent4>
        <a:srgbClr val="B3E3C3"/>
      </a:accent4>
      <a:accent5>
        <a:srgbClr val="969696"/>
      </a:accent5>
      <a:accent6>
        <a:srgbClr val="D9D9D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15005</TotalTime>
  <Words>7549</Words>
  <Application>Microsoft Office PowerPoint</Application>
  <PresentationFormat>Apresentação na tela (4:3)</PresentationFormat>
  <Paragraphs>1058</Paragraphs>
  <Slides>65</Slides>
  <Notes>64</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65</vt:i4>
      </vt:variant>
    </vt:vector>
  </HeadingPairs>
  <TitlesOfParts>
    <vt:vector size="76" baseType="lpstr">
      <vt:lpstr>Adobe Heiti Std R</vt:lpstr>
      <vt:lpstr>Arial</vt:lpstr>
      <vt:lpstr>Browallia New</vt:lpstr>
      <vt:lpstr>Calibri</vt:lpstr>
      <vt:lpstr>Calisto MT</vt:lpstr>
      <vt:lpstr>Cambria Math</vt:lpstr>
      <vt:lpstr>Copperplate Gothic Light</vt:lpstr>
      <vt:lpstr>Symbol</vt:lpstr>
      <vt:lpstr>Times New Roman</vt:lpstr>
      <vt:lpstr>Wingdings</vt:lpstr>
      <vt:lpstr>Tema do Office</vt:lpstr>
      <vt:lpstr>Redes Dinâmicas de Sensores Sem Fio ZigBee para Aplicações de Monitoramento e Controle</vt:lpstr>
      <vt:lpstr>Conteúdo</vt:lpstr>
      <vt:lpstr>Conteúdo</vt:lpstr>
      <vt:lpstr>Objetivos e Motivações</vt:lpstr>
      <vt:lpstr>Conteúdo</vt:lpstr>
      <vt:lpstr>Redes de Sensores Sem Fio</vt:lpstr>
      <vt:lpstr>Conteúdo</vt:lpstr>
      <vt:lpstr>Protocolo ZigBee (IEEE 802.15.4)</vt:lpstr>
      <vt:lpstr>Conteúdo</vt:lpstr>
      <vt:lpstr>Redes Dinâmicas de Sensores Sem Fio</vt:lpstr>
      <vt:lpstr>Redes Dinâmicas de Sensores Sem Fio</vt:lpstr>
      <vt:lpstr>Conteúdo</vt:lpstr>
      <vt:lpstr>Análise da Viabilidade de Aplicação ZigBee em RDSSFs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Conteúdo</vt:lpstr>
      <vt:lpstr>Metodologia de Aplicação ZigBee em RDSSF</vt:lpstr>
      <vt:lpstr>Metodologia de Aplicação ZigBee em RDSSF</vt:lpstr>
      <vt:lpstr>Metodologia de Aplicação ZigBee em RDSSF</vt:lpstr>
      <vt:lpstr>Metodologia de Aplicação ZigBee em RDSSF</vt:lpstr>
      <vt:lpstr>Metodologia de Aplicação ZigBee em RDSSF</vt:lpstr>
      <vt:lpstr>Metodologia de Aplicação ZigBee em RDSSF</vt:lpstr>
      <vt:lpstr>Metodologia de Aplicação ZigBee em RDSSF</vt:lpstr>
      <vt:lpstr>Conteúdo</vt:lpstr>
      <vt:lpstr>Desenvolvimento Experimental</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Apresentação do PowerPoint</vt:lpstr>
      <vt:lpstr>Conteúdo</vt:lpstr>
      <vt:lpstr>Conclusões</vt:lpstr>
      <vt:lpstr>Publicações</vt:lpstr>
      <vt:lpstr>Obrigado!</vt:lpstr>
      <vt:lpstr>Apresentação do PowerPoint</vt:lpstr>
      <vt:lpstr>Redes de Sensores Sem Fio</vt:lpstr>
      <vt:lpstr>Redes Dinâmicas de Sensores Sem Fio</vt:lpstr>
      <vt:lpstr>Análise da Viabilidade de Aplicação ZigBee em RDSSFs Funcionalidades do Protocolo ZigBee</vt:lpstr>
      <vt:lpstr>Análise da Viabilidade de Aplicação ZigBee em RDSSFs Funcionalidades do Protocolo ZigBee</vt:lpstr>
      <vt:lpstr>Análise da Viabilidade de Aplicação ZigBee em RDSSFs Funcionalidades do Protocolo ZigBee</vt:lpstr>
      <vt:lpstr>Análise da Viabilidade de Aplicação ZigBee em RDSSFs Funcionalidades do Protocolo ZigBee</vt:lpstr>
      <vt:lpstr>Análise da Viabilidade de Aplicação ZigBee em RDSSFs Funcionalidades do Protocolo ZigBee</vt:lpstr>
      <vt:lpstr>Apresentação do PowerPoint</vt:lpstr>
      <vt:lpstr>Apresentação do PowerPoint</vt:lpstr>
      <vt:lpstr>Metodologia de Aplicação ZigBee em RDSSF</vt:lpstr>
      <vt:lpstr>Metodologia de Aplicação ZigBee em RDSSF</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lpstr>Desenvolvimento Experimental Rede Inteligente de Coleta de Leituras Residenciais</vt:lpstr>
    </vt:vector>
  </TitlesOfParts>
  <Company>Schaeffler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Monitoramento Remoto usando Redes de Sensores sem fio ZigBee para Aplicações de Automação Agropecuária</dc:title>
  <dc:creator>olivetal</dc:creator>
  <cp:lastModifiedBy>Thiago</cp:lastModifiedBy>
  <cp:revision>482</cp:revision>
  <dcterms:created xsi:type="dcterms:W3CDTF">2013-01-10T12:03:27Z</dcterms:created>
  <dcterms:modified xsi:type="dcterms:W3CDTF">2015-10-21T12:42:35Z</dcterms:modified>
</cp:coreProperties>
</file>